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theme/theme2.xml" ContentType="application/vnd.openxmlformats-officedocument.theme+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3.xml" ContentType="application/vnd.openxmlformats-officedocument.theme+xml"/>
  <Override PartName="/ppt/slideLayouts/slideLayout45.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 id="2147483663" r:id="rId2"/>
    <p:sldMasterId id="2147483710" r:id="rId3"/>
    <p:sldMasterId id="2147484256" r:id="rId4"/>
  </p:sldMasterIdLst>
  <p:notesMasterIdLst>
    <p:notesMasterId r:id="rId65"/>
  </p:notesMasterIdLst>
  <p:handoutMasterIdLst>
    <p:handoutMasterId r:id="rId66"/>
  </p:handoutMasterIdLst>
  <p:sldIdLst>
    <p:sldId id="257" r:id="rId5"/>
    <p:sldId id="381" r:id="rId6"/>
    <p:sldId id="382" r:id="rId7"/>
    <p:sldId id="384" r:id="rId8"/>
    <p:sldId id="385" r:id="rId9"/>
    <p:sldId id="386" r:id="rId10"/>
    <p:sldId id="436" r:id="rId11"/>
    <p:sldId id="437" r:id="rId12"/>
    <p:sldId id="426" r:id="rId13"/>
    <p:sldId id="427" r:id="rId14"/>
    <p:sldId id="428" r:id="rId15"/>
    <p:sldId id="429" r:id="rId16"/>
    <p:sldId id="433" r:id="rId17"/>
    <p:sldId id="440" r:id="rId18"/>
    <p:sldId id="441" r:id="rId19"/>
    <p:sldId id="434" r:id="rId20"/>
    <p:sldId id="430" r:id="rId21"/>
    <p:sldId id="435" r:id="rId22"/>
    <p:sldId id="502" r:id="rId23"/>
    <p:sldId id="500" r:id="rId24"/>
    <p:sldId id="501" r:id="rId25"/>
    <p:sldId id="256" r:id="rId26"/>
    <p:sldId id="516" r:id="rId27"/>
    <p:sldId id="258" r:id="rId28"/>
    <p:sldId id="259" r:id="rId29"/>
    <p:sldId id="399" r:id="rId30"/>
    <p:sldId id="404" r:id="rId31"/>
    <p:sldId id="401" r:id="rId32"/>
    <p:sldId id="402" r:id="rId33"/>
    <p:sldId id="517" r:id="rId34"/>
    <p:sldId id="518" r:id="rId35"/>
    <p:sldId id="519" r:id="rId36"/>
    <p:sldId id="413" r:id="rId37"/>
    <p:sldId id="414" r:id="rId38"/>
    <p:sldId id="415" r:id="rId39"/>
    <p:sldId id="444" r:id="rId40"/>
    <p:sldId id="443" r:id="rId41"/>
    <p:sldId id="445" r:id="rId42"/>
    <p:sldId id="446" r:id="rId43"/>
    <p:sldId id="452" r:id="rId44"/>
    <p:sldId id="453" r:id="rId45"/>
    <p:sldId id="454" r:id="rId46"/>
    <p:sldId id="466" r:id="rId47"/>
    <p:sldId id="456" r:id="rId48"/>
    <p:sldId id="457" r:id="rId49"/>
    <p:sldId id="514" r:id="rId50"/>
    <p:sldId id="461" r:id="rId51"/>
    <p:sldId id="503" r:id="rId52"/>
    <p:sldId id="507" r:id="rId53"/>
    <p:sldId id="511" r:id="rId54"/>
    <p:sldId id="512" r:id="rId55"/>
    <p:sldId id="508" r:id="rId56"/>
    <p:sldId id="486" r:id="rId57"/>
    <p:sldId id="487" r:id="rId58"/>
    <p:sldId id="447" r:id="rId59"/>
    <p:sldId id="451" r:id="rId60"/>
    <p:sldId id="448" r:id="rId61"/>
    <p:sldId id="449" r:id="rId62"/>
    <p:sldId id="450" r:id="rId63"/>
    <p:sldId id="371" r:id="rId64"/>
  </p:sldIdLst>
  <p:sldSz cx="9144000" cy="6858000" type="screen4x3"/>
  <p:notesSz cx="6858000" cy="9737725"/>
  <p:defaultTextStyle>
    <a:defPPr>
      <a:defRPr lang="lv-LV"/>
    </a:defPPr>
    <a:lvl1pPr algn="l" rtl="0" eaLnBrk="0" fontAlgn="base" hangingPunct="0">
      <a:spcBef>
        <a:spcPct val="0"/>
      </a:spcBef>
      <a:spcAft>
        <a:spcPct val="0"/>
      </a:spcAft>
      <a:defRPr sz="1200"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sz="1200"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sz="1200"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sz="1200"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sz="1200" kern="1200">
        <a:solidFill>
          <a:schemeClr val="tx1"/>
        </a:solidFill>
        <a:latin typeface="Arial" panose="020B0604020202020204" pitchFamily="34" charset="0"/>
        <a:ea typeface="+mn-ea"/>
        <a:cs typeface="+mn-cs"/>
      </a:defRPr>
    </a:lvl5pPr>
    <a:lvl6pPr marL="2286000" algn="l" defTabSz="914400" rtl="0" eaLnBrk="1" latinLnBrk="0" hangingPunct="1">
      <a:defRPr sz="1200" kern="1200">
        <a:solidFill>
          <a:schemeClr val="tx1"/>
        </a:solidFill>
        <a:latin typeface="Arial" panose="020B0604020202020204" pitchFamily="34" charset="0"/>
        <a:ea typeface="+mn-ea"/>
        <a:cs typeface="+mn-cs"/>
      </a:defRPr>
    </a:lvl6pPr>
    <a:lvl7pPr marL="2743200" algn="l" defTabSz="914400" rtl="0" eaLnBrk="1" latinLnBrk="0" hangingPunct="1">
      <a:defRPr sz="1200" kern="1200">
        <a:solidFill>
          <a:schemeClr val="tx1"/>
        </a:solidFill>
        <a:latin typeface="Arial" panose="020B0604020202020204" pitchFamily="34" charset="0"/>
        <a:ea typeface="+mn-ea"/>
        <a:cs typeface="+mn-cs"/>
      </a:defRPr>
    </a:lvl7pPr>
    <a:lvl8pPr marL="3200400" algn="l" defTabSz="914400" rtl="0" eaLnBrk="1" latinLnBrk="0" hangingPunct="1">
      <a:defRPr sz="1200" kern="1200">
        <a:solidFill>
          <a:schemeClr val="tx1"/>
        </a:solidFill>
        <a:latin typeface="Arial" panose="020B0604020202020204" pitchFamily="34" charset="0"/>
        <a:ea typeface="+mn-ea"/>
        <a:cs typeface="+mn-cs"/>
      </a:defRPr>
    </a:lvl8pPr>
    <a:lvl9pPr marL="3657600" algn="l" defTabSz="914400" rtl="0" eaLnBrk="1" latinLnBrk="0" hangingPunct="1">
      <a:defRPr sz="1200"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067">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CCFF99"/>
    <a:srgbClr val="800000"/>
    <a:srgbClr val="006600"/>
    <a:srgbClr val="A7B68B"/>
    <a:srgbClr val="CEA84A"/>
    <a:srgbClr val="99FF99"/>
    <a:srgbClr val="D3FC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Vidējs stils 2 - izcēlum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6583" autoAdjust="0"/>
    <p:restoredTop sz="84575" autoAdjust="0"/>
  </p:normalViewPr>
  <p:slideViewPr>
    <p:cSldViewPr>
      <p:cViewPr varScale="1">
        <p:scale>
          <a:sx n="61" d="100"/>
          <a:sy n="61" d="100"/>
        </p:scale>
        <p:origin x="2491" y="274"/>
      </p:cViewPr>
      <p:guideLst>
        <p:guide orient="horz" pos="2160"/>
        <p:guide pos="2880"/>
      </p:guideLst>
    </p:cSldViewPr>
  </p:slideViewPr>
  <p:outlineViewPr>
    <p:cViewPr>
      <p:scale>
        <a:sx n="33" d="100"/>
        <a:sy n="33" d="100"/>
      </p:scale>
      <p:origin x="0" y="0"/>
    </p:cViewPr>
    <p:sldLst>
      <p:sld r:id="rId1" collapse="1"/>
    </p:sldLst>
  </p:outlineViewPr>
  <p:notesTextViewPr>
    <p:cViewPr>
      <p:scale>
        <a:sx n="100" d="100"/>
        <a:sy n="100" d="100"/>
      </p:scale>
      <p:origin x="0" y="0"/>
    </p:cViewPr>
  </p:notesTextViewPr>
  <p:sorterViewPr>
    <p:cViewPr>
      <p:scale>
        <a:sx n="66" d="100"/>
        <a:sy n="66" d="100"/>
      </p:scale>
      <p:origin x="0" y="4668"/>
    </p:cViewPr>
  </p:sorterViewPr>
  <p:notesViewPr>
    <p:cSldViewPr>
      <p:cViewPr varScale="1">
        <p:scale>
          <a:sx n="35" d="100"/>
          <a:sy n="35" d="100"/>
        </p:scale>
        <p:origin x="-1104" y="-90"/>
      </p:cViewPr>
      <p:guideLst>
        <p:guide orient="horz" pos="3067"/>
        <p:guide pos="2160"/>
      </p:guideLst>
    </p:cSldViewPr>
  </p:notes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2.xml"/><Relationship Id="rId21" Type="http://schemas.openxmlformats.org/officeDocument/2006/relationships/slide" Target="slides/slide17.xml"/><Relationship Id="rId42" Type="http://schemas.openxmlformats.org/officeDocument/2006/relationships/slide" Target="slides/slide38.xml"/><Relationship Id="rId47" Type="http://schemas.openxmlformats.org/officeDocument/2006/relationships/slide" Target="slides/slide43.xml"/><Relationship Id="rId63" Type="http://schemas.openxmlformats.org/officeDocument/2006/relationships/slide" Target="slides/slide59.xml"/><Relationship Id="rId68" Type="http://schemas.openxmlformats.org/officeDocument/2006/relationships/viewProps" Target="viewProps.xml"/><Relationship Id="rId7" Type="http://schemas.openxmlformats.org/officeDocument/2006/relationships/slide" Target="slides/slide3.xml"/><Relationship Id="rId2" Type="http://schemas.openxmlformats.org/officeDocument/2006/relationships/slideMaster" Target="slideMasters/slideMaster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slide" Target="slides/slide49.xml"/><Relationship Id="rId58" Type="http://schemas.openxmlformats.org/officeDocument/2006/relationships/slide" Target="slides/slide54.xml"/><Relationship Id="rId66" Type="http://schemas.openxmlformats.org/officeDocument/2006/relationships/handoutMaster" Target="handoutMasters/handoutMaster1.xml"/><Relationship Id="rId5" Type="http://schemas.openxmlformats.org/officeDocument/2006/relationships/slide" Target="slides/slide1.xml"/><Relationship Id="rId61" Type="http://schemas.openxmlformats.org/officeDocument/2006/relationships/slide" Target="slides/slide57.xml"/><Relationship Id="rId19" Type="http://schemas.openxmlformats.org/officeDocument/2006/relationships/slide" Target="slides/slide1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56" Type="http://schemas.openxmlformats.org/officeDocument/2006/relationships/slide" Target="slides/slide52.xml"/><Relationship Id="rId64" Type="http://schemas.openxmlformats.org/officeDocument/2006/relationships/slide" Target="slides/slide60.xml"/><Relationship Id="rId69" Type="http://schemas.openxmlformats.org/officeDocument/2006/relationships/theme" Target="theme/theme1.xml"/><Relationship Id="rId8" Type="http://schemas.openxmlformats.org/officeDocument/2006/relationships/slide" Target="slides/slide4.xml"/><Relationship Id="rId51" Type="http://schemas.openxmlformats.org/officeDocument/2006/relationships/slide" Target="slides/slide47.xml"/><Relationship Id="rId3" Type="http://schemas.openxmlformats.org/officeDocument/2006/relationships/slideMaster" Target="slideMasters/slideMaster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59" Type="http://schemas.openxmlformats.org/officeDocument/2006/relationships/slide" Target="slides/slide55.xml"/><Relationship Id="rId67" Type="http://schemas.openxmlformats.org/officeDocument/2006/relationships/presProps" Target="presProps.xml"/><Relationship Id="rId20" Type="http://schemas.openxmlformats.org/officeDocument/2006/relationships/slide" Target="slides/slide16.xml"/><Relationship Id="rId41" Type="http://schemas.openxmlformats.org/officeDocument/2006/relationships/slide" Target="slides/slide37.xml"/><Relationship Id="rId54" Type="http://schemas.openxmlformats.org/officeDocument/2006/relationships/slide" Target="slides/slide50.xml"/><Relationship Id="rId62" Type="http://schemas.openxmlformats.org/officeDocument/2006/relationships/slide" Target="slides/slide58.xml"/><Relationship Id="rId7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2.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 Id="rId57" Type="http://schemas.openxmlformats.org/officeDocument/2006/relationships/slide" Target="slides/slide53.xml"/><Relationship Id="rId10" Type="http://schemas.openxmlformats.org/officeDocument/2006/relationships/slide" Target="slides/slide6.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slide" Target="slides/slide48.xml"/><Relationship Id="rId60" Type="http://schemas.openxmlformats.org/officeDocument/2006/relationships/slide" Target="slides/slide56.xml"/><Relationship Id="rId65" Type="http://schemas.openxmlformats.org/officeDocument/2006/relationships/notesMaster" Target="notesMasters/notesMaster1.xml"/><Relationship Id="rId4" Type="http://schemas.openxmlformats.org/officeDocument/2006/relationships/slideMaster" Target="slideMasters/slideMaster4.xml"/><Relationship Id="rId9" Type="http://schemas.openxmlformats.org/officeDocument/2006/relationships/slide" Target="slides/slide5.xml"/><Relationship Id="rId13" Type="http://schemas.openxmlformats.org/officeDocument/2006/relationships/slide" Target="slides/slide9.xml"/><Relationship Id="rId18" Type="http://schemas.openxmlformats.org/officeDocument/2006/relationships/slide" Target="slides/slide14.xml"/><Relationship Id="rId39" Type="http://schemas.openxmlformats.org/officeDocument/2006/relationships/slide" Target="slides/slide35.xml"/><Relationship Id="rId34" Type="http://schemas.openxmlformats.org/officeDocument/2006/relationships/slide" Target="slides/slide30.xml"/><Relationship Id="rId50" Type="http://schemas.openxmlformats.org/officeDocument/2006/relationships/slide" Target="slides/slide46.xml"/><Relationship Id="rId55" Type="http://schemas.openxmlformats.org/officeDocument/2006/relationships/slide" Target="slides/slide51.xml"/></Relationships>
</file>

<file path=ppt/_rels/viewProps.xml.rels><?xml version="1.0" encoding="UTF-8" standalone="yes"?>
<Relationships xmlns="http://schemas.openxmlformats.org/package/2006/relationships"><Relationship Id="rId1" Type="http://schemas.openxmlformats.org/officeDocument/2006/relationships/slide" Target="slides/slid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652ED41-7EE2-4462-9FC2-FA696C67484C}" type="doc">
      <dgm:prSet loTypeId="urn:microsoft.com/office/officeart/2005/8/layout/cycle3" loCatId="cycle" qsTypeId="urn:microsoft.com/office/officeart/2005/8/quickstyle/simple1" qsCatId="simple" csTypeId="urn:microsoft.com/office/officeart/2005/8/colors/accent1_2" csCatId="accent1" phldr="1"/>
      <dgm:spPr/>
      <dgm:t>
        <a:bodyPr/>
        <a:lstStyle/>
        <a:p>
          <a:endParaRPr lang="lv-LV"/>
        </a:p>
      </dgm:t>
    </dgm:pt>
    <dgm:pt modelId="{A28DCD03-7C2F-49ED-8933-0298667C50D1}">
      <dgm:prSet phldrT="[Teksts]" custT="1"/>
      <dgm:spPr/>
      <dgm:t>
        <a:bodyPr/>
        <a:lstStyle/>
        <a:p>
          <a:r>
            <a:rPr lang="lv-LV" sz="1600" b="1" dirty="0"/>
            <a:t>Apliecība</a:t>
          </a:r>
        </a:p>
      </dgm:t>
    </dgm:pt>
    <dgm:pt modelId="{93A964A4-F386-45F3-976E-E4CA3D10111F}" type="parTrans" cxnId="{18A78FB4-3B5C-4BD2-90AB-4AD2BBB3CC97}">
      <dgm:prSet/>
      <dgm:spPr/>
      <dgm:t>
        <a:bodyPr/>
        <a:lstStyle/>
        <a:p>
          <a:endParaRPr lang="lv-LV"/>
        </a:p>
      </dgm:t>
    </dgm:pt>
    <dgm:pt modelId="{B8EC4700-D1BE-4EDF-BCB8-95008E61F9A3}" type="sibTrans" cxnId="{18A78FB4-3B5C-4BD2-90AB-4AD2BBB3CC97}">
      <dgm:prSet/>
      <dgm:spPr/>
      <dgm:t>
        <a:bodyPr/>
        <a:lstStyle/>
        <a:p>
          <a:endParaRPr lang="lv-LV"/>
        </a:p>
      </dgm:t>
    </dgm:pt>
    <dgm:pt modelId="{224C5F59-9987-4E80-8000-7A52DF51BF10}">
      <dgm:prSet phldrT="[Teksts]" custT="1"/>
      <dgm:spPr/>
      <dgm:t>
        <a:bodyPr/>
        <a:lstStyle/>
        <a:p>
          <a:r>
            <a:rPr lang="lv-LV" sz="2000" b="1" dirty="0"/>
            <a:t>Saturs</a:t>
          </a:r>
        </a:p>
      </dgm:t>
    </dgm:pt>
    <dgm:pt modelId="{4E7C1779-50C3-4F0E-B1C1-EFEF78B7630F}" type="parTrans" cxnId="{84420BD1-8274-4763-8804-3F81E34F3FA0}">
      <dgm:prSet/>
      <dgm:spPr/>
      <dgm:t>
        <a:bodyPr/>
        <a:lstStyle/>
        <a:p>
          <a:endParaRPr lang="lv-LV"/>
        </a:p>
      </dgm:t>
    </dgm:pt>
    <dgm:pt modelId="{9038CF8D-D47C-49F4-A98B-3C8ECBDFFC3A}" type="sibTrans" cxnId="{84420BD1-8274-4763-8804-3F81E34F3FA0}">
      <dgm:prSet/>
      <dgm:spPr/>
      <dgm:t>
        <a:bodyPr/>
        <a:lstStyle/>
        <a:p>
          <a:endParaRPr lang="lv-LV"/>
        </a:p>
      </dgm:t>
    </dgm:pt>
    <dgm:pt modelId="{8AD294C1-3BFF-4363-ACAC-C63FDDC05C4D}">
      <dgm:prSet phldrT="[Teksts]" custT="1"/>
      <dgm:spPr/>
      <dgm:t>
        <a:bodyPr/>
        <a:lstStyle/>
        <a:p>
          <a:r>
            <a:rPr lang="lv-LV" sz="1800" dirty="0"/>
            <a:t>Reģistrēšana</a:t>
          </a:r>
        </a:p>
      </dgm:t>
    </dgm:pt>
    <dgm:pt modelId="{C68D1E0C-574F-416A-A615-FE909555A563}" type="parTrans" cxnId="{C7CBE77C-8452-4393-9420-91E98CB1F56F}">
      <dgm:prSet/>
      <dgm:spPr/>
      <dgm:t>
        <a:bodyPr/>
        <a:lstStyle/>
        <a:p>
          <a:endParaRPr lang="lv-LV"/>
        </a:p>
      </dgm:t>
    </dgm:pt>
    <dgm:pt modelId="{22719FF4-E926-4897-9AA5-4FD893518D38}" type="sibTrans" cxnId="{C7CBE77C-8452-4393-9420-91E98CB1F56F}">
      <dgm:prSet/>
      <dgm:spPr/>
      <dgm:t>
        <a:bodyPr/>
        <a:lstStyle/>
        <a:p>
          <a:endParaRPr lang="lv-LV"/>
        </a:p>
      </dgm:t>
    </dgm:pt>
    <dgm:pt modelId="{2E98E6F1-5893-482B-9DE4-3BF154E7DB5C}">
      <dgm:prSet phldrT="[Teksts]" custT="1"/>
      <dgm:spPr/>
      <dgm:t>
        <a:bodyPr/>
        <a:lstStyle/>
        <a:p>
          <a:r>
            <a:rPr lang="lv-LV" sz="1800" dirty="0"/>
            <a:t>Saskaņošana</a:t>
          </a:r>
        </a:p>
      </dgm:t>
    </dgm:pt>
    <dgm:pt modelId="{CA2CFAED-7CF2-45A7-9B5B-46673C554357}" type="parTrans" cxnId="{3F8CF6A4-665C-4FA3-9C94-55885E9AD6E8}">
      <dgm:prSet/>
      <dgm:spPr/>
      <dgm:t>
        <a:bodyPr/>
        <a:lstStyle/>
        <a:p>
          <a:endParaRPr lang="lv-LV"/>
        </a:p>
      </dgm:t>
    </dgm:pt>
    <dgm:pt modelId="{A0503423-A8E4-4843-AA8A-0DAF6515ECB4}" type="sibTrans" cxnId="{3F8CF6A4-665C-4FA3-9C94-55885E9AD6E8}">
      <dgm:prSet/>
      <dgm:spPr/>
      <dgm:t>
        <a:bodyPr/>
        <a:lstStyle/>
        <a:p>
          <a:endParaRPr lang="lv-LV"/>
        </a:p>
      </dgm:t>
    </dgm:pt>
    <dgm:pt modelId="{37FAF3E2-A539-416C-A39F-440EBB534B5E}">
      <dgm:prSet phldrT="[Teksts]" custT="1"/>
      <dgm:spPr/>
      <dgm:t>
        <a:bodyPr/>
        <a:lstStyle/>
        <a:p>
          <a:r>
            <a:rPr lang="lv-LV" sz="2000" b="1" dirty="0"/>
            <a:t>Turpināt?</a:t>
          </a:r>
        </a:p>
      </dgm:t>
    </dgm:pt>
    <dgm:pt modelId="{A18FC0F2-71E8-4717-BDFF-086E2BA08CC8}" type="parTrans" cxnId="{27D246C1-0EAD-46D6-8350-32FFEDCD4BBB}">
      <dgm:prSet/>
      <dgm:spPr/>
      <dgm:t>
        <a:bodyPr/>
        <a:lstStyle/>
        <a:p>
          <a:endParaRPr lang="lv-LV"/>
        </a:p>
      </dgm:t>
    </dgm:pt>
    <dgm:pt modelId="{5253901B-656F-449E-BC55-2B7A0247FFAE}" type="sibTrans" cxnId="{27D246C1-0EAD-46D6-8350-32FFEDCD4BBB}">
      <dgm:prSet/>
      <dgm:spPr/>
      <dgm:t>
        <a:bodyPr/>
        <a:lstStyle/>
        <a:p>
          <a:endParaRPr lang="lv-LV"/>
        </a:p>
      </dgm:t>
    </dgm:pt>
    <dgm:pt modelId="{AA6747EB-6C31-4014-A2FA-AC8F4F1C9172}">
      <dgm:prSet custT="1"/>
      <dgm:spPr/>
      <dgm:t>
        <a:bodyPr/>
        <a:lstStyle/>
        <a:p>
          <a:r>
            <a:rPr lang="lv-LV" sz="1600" b="1" dirty="0"/>
            <a:t>Organizētājs</a:t>
          </a:r>
        </a:p>
      </dgm:t>
    </dgm:pt>
    <dgm:pt modelId="{F48833B5-D719-4E5F-AACA-E91E8A4B0997}" type="parTrans" cxnId="{4CA98C81-07F3-461C-9A6F-62441A041B2A}">
      <dgm:prSet/>
      <dgm:spPr/>
      <dgm:t>
        <a:bodyPr/>
        <a:lstStyle/>
        <a:p>
          <a:endParaRPr lang="lv-LV"/>
        </a:p>
      </dgm:t>
    </dgm:pt>
    <dgm:pt modelId="{84C55B56-81DC-4B7E-AD6B-1B843227F2B0}" type="sibTrans" cxnId="{4CA98C81-07F3-461C-9A6F-62441A041B2A}">
      <dgm:prSet/>
      <dgm:spPr/>
      <dgm:t>
        <a:bodyPr/>
        <a:lstStyle/>
        <a:p>
          <a:endParaRPr lang="lv-LV"/>
        </a:p>
      </dgm:t>
    </dgm:pt>
    <dgm:pt modelId="{6C8688DA-EB39-421B-A893-F69872F5E634}">
      <dgm:prSet custT="1"/>
      <dgm:spPr/>
      <dgm:t>
        <a:bodyPr/>
        <a:lstStyle/>
        <a:p>
          <a:r>
            <a:rPr lang="lv-LV" sz="2000" b="1" dirty="0"/>
            <a:t>Komanda</a:t>
          </a:r>
        </a:p>
      </dgm:t>
    </dgm:pt>
    <dgm:pt modelId="{FB44C06F-FA1C-4E8F-9678-7E82C2CE8744}" type="parTrans" cxnId="{2B8B8ED9-ED30-4713-BCAE-2B865BFA41C8}">
      <dgm:prSet/>
      <dgm:spPr/>
      <dgm:t>
        <a:bodyPr/>
        <a:lstStyle/>
        <a:p>
          <a:endParaRPr lang="lv-LV"/>
        </a:p>
      </dgm:t>
    </dgm:pt>
    <dgm:pt modelId="{3317CB8C-2E1E-4E7E-AE60-77629C7DC73B}" type="sibTrans" cxnId="{2B8B8ED9-ED30-4713-BCAE-2B865BFA41C8}">
      <dgm:prSet/>
      <dgm:spPr/>
      <dgm:t>
        <a:bodyPr/>
        <a:lstStyle/>
        <a:p>
          <a:endParaRPr lang="lv-LV"/>
        </a:p>
      </dgm:t>
    </dgm:pt>
    <dgm:pt modelId="{2191FB61-6B64-47C1-BB02-2448F49423B3}">
      <dgm:prSet custT="1"/>
      <dgm:spPr/>
      <dgm:t>
        <a:bodyPr/>
        <a:lstStyle/>
        <a:p>
          <a:r>
            <a:rPr lang="lv-LV" sz="2000" b="1" dirty="0"/>
            <a:t>Filozofija</a:t>
          </a:r>
        </a:p>
      </dgm:t>
    </dgm:pt>
    <dgm:pt modelId="{50725C7E-BFCC-453B-8104-8926568DF6BF}" type="parTrans" cxnId="{0FFDDACE-AEAB-4985-8FAD-F74013972010}">
      <dgm:prSet/>
      <dgm:spPr/>
      <dgm:t>
        <a:bodyPr/>
        <a:lstStyle/>
        <a:p>
          <a:endParaRPr lang="lv-LV"/>
        </a:p>
      </dgm:t>
    </dgm:pt>
    <dgm:pt modelId="{94872FDB-A5D3-4DFF-B4A4-56BA7EA50E87}" type="sibTrans" cxnId="{0FFDDACE-AEAB-4985-8FAD-F74013972010}">
      <dgm:prSet/>
      <dgm:spPr/>
      <dgm:t>
        <a:bodyPr/>
        <a:lstStyle/>
        <a:p>
          <a:endParaRPr lang="lv-LV"/>
        </a:p>
      </dgm:t>
    </dgm:pt>
    <dgm:pt modelId="{5003882E-255A-4680-AA1A-92963E69B311}">
      <dgm:prSet custT="1"/>
      <dgm:spPr/>
      <dgm:t>
        <a:bodyPr/>
        <a:lstStyle/>
        <a:p>
          <a:r>
            <a:rPr lang="lv-LV" sz="2000" b="1" dirty="0"/>
            <a:t>Līgumi</a:t>
          </a:r>
        </a:p>
      </dgm:t>
    </dgm:pt>
    <dgm:pt modelId="{30B77D15-B02E-4725-BF3A-E31B1DF25EA6}" type="parTrans" cxnId="{7C3C49DA-2ABC-41E7-AAE8-7924F49C4151}">
      <dgm:prSet/>
      <dgm:spPr/>
      <dgm:t>
        <a:bodyPr/>
        <a:lstStyle/>
        <a:p>
          <a:endParaRPr lang="lv-LV"/>
        </a:p>
      </dgm:t>
    </dgm:pt>
    <dgm:pt modelId="{58E8F401-7D01-462F-8797-F61C87403E65}" type="sibTrans" cxnId="{7C3C49DA-2ABC-41E7-AAE8-7924F49C4151}">
      <dgm:prSet/>
      <dgm:spPr/>
      <dgm:t>
        <a:bodyPr/>
        <a:lstStyle/>
        <a:p>
          <a:endParaRPr lang="lv-LV"/>
        </a:p>
      </dgm:t>
    </dgm:pt>
    <dgm:pt modelId="{FF4D38B1-C62C-4761-8EA2-B6374B08CA91}">
      <dgm:prSet custT="1"/>
      <dgm:spPr/>
      <dgm:t>
        <a:bodyPr/>
        <a:lstStyle/>
        <a:p>
          <a:r>
            <a:rPr lang="lv-LV" sz="1600" b="1" dirty="0"/>
            <a:t>Praktiskie priekšdarbi</a:t>
          </a:r>
        </a:p>
      </dgm:t>
    </dgm:pt>
    <dgm:pt modelId="{4E23C393-1B0A-4FC6-9D34-5A9EAEBC90EF}" type="parTrans" cxnId="{4CDA9695-E677-44CC-BF69-18E21467C353}">
      <dgm:prSet/>
      <dgm:spPr/>
      <dgm:t>
        <a:bodyPr/>
        <a:lstStyle/>
        <a:p>
          <a:endParaRPr lang="lv-LV"/>
        </a:p>
      </dgm:t>
    </dgm:pt>
    <dgm:pt modelId="{A3385D96-93BF-462F-8ACC-6A632694DC9B}" type="sibTrans" cxnId="{4CDA9695-E677-44CC-BF69-18E21467C353}">
      <dgm:prSet/>
      <dgm:spPr/>
      <dgm:t>
        <a:bodyPr/>
        <a:lstStyle/>
        <a:p>
          <a:endParaRPr lang="lv-LV"/>
        </a:p>
      </dgm:t>
    </dgm:pt>
    <dgm:pt modelId="{C00CD125-4EC9-479E-A3B4-20F708743A90}">
      <dgm:prSet custT="1"/>
      <dgm:spPr/>
      <dgm:t>
        <a:bodyPr/>
        <a:lstStyle/>
        <a:p>
          <a:r>
            <a:rPr lang="lv-LV" sz="2000" b="1" dirty="0"/>
            <a:t>Atskaites</a:t>
          </a:r>
        </a:p>
      </dgm:t>
    </dgm:pt>
    <dgm:pt modelId="{FA3528D8-5EED-48AC-80C5-9FF88989D1BB}" type="parTrans" cxnId="{810E5B9E-CA10-445B-A4FC-C88907C98C05}">
      <dgm:prSet/>
      <dgm:spPr/>
      <dgm:t>
        <a:bodyPr/>
        <a:lstStyle/>
        <a:p>
          <a:endParaRPr lang="lv-LV"/>
        </a:p>
      </dgm:t>
    </dgm:pt>
    <dgm:pt modelId="{04CA7866-B580-4511-B461-6ED39EB61C52}" type="sibTrans" cxnId="{810E5B9E-CA10-445B-A4FC-C88907C98C05}">
      <dgm:prSet/>
      <dgm:spPr/>
      <dgm:t>
        <a:bodyPr/>
        <a:lstStyle/>
        <a:p>
          <a:endParaRPr lang="lv-LV"/>
        </a:p>
      </dgm:t>
    </dgm:pt>
    <dgm:pt modelId="{577F1C66-E7B4-4F4C-8B79-27877C28DA55}">
      <dgm:prSet custT="1"/>
      <dgm:spPr/>
      <dgm:t>
        <a:bodyPr/>
        <a:lstStyle/>
        <a:p>
          <a:r>
            <a:rPr lang="lv-LV" sz="1600" b="1" dirty="0"/>
            <a:t>Atgādinājumi</a:t>
          </a:r>
        </a:p>
      </dgm:t>
    </dgm:pt>
    <dgm:pt modelId="{624D5F86-DBFB-4826-A4B3-09E377E30D92}" type="parTrans" cxnId="{3A612765-8AEA-4E5A-9D8D-A4670439B13D}">
      <dgm:prSet/>
      <dgm:spPr/>
      <dgm:t>
        <a:bodyPr/>
        <a:lstStyle/>
        <a:p>
          <a:endParaRPr lang="lv-LV"/>
        </a:p>
      </dgm:t>
    </dgm:pt>
    <dgm:pt modelId="{EC12642E-5AC5-4B34-A390-AC0F9923AED3}" type="sibTrans" cxnId="{3A612765-8AEA-4E5A-9D8D-A4670439B13D}">
      <dgm:prSet/>
      <dgm:spPr/>
      <dgm:t>
        <a:bodyPr/>
        <a:lstStyle/>
        <a:p>
          <a:endParaRPr lang="lv-LV"/>
        </a:p>
      </dgm:t>
    </dgm:pt>
    <dgm:pt modelId="{3AE9BD68-2A25-4E87-8B49-DEA491F89C4F}">
      <dgm:prSet custT="1"/>
      <dgm:spPr/>
      <dgm:t>
        <a:bodyPr/>
        <a:lstStyle/>
        <a:p>
          <a:r>
            <a:rPr lang="lv-LV" sz="2800" dirty="0"/>
            <a:t>Nometne</a:t>
          </a:r>
        </a:p>
      </dgm:t>
    </dgm:pt>
    <dgm:pt modelId="{1C0E155D-1305-44A7-A096-33D2528691AA}" type="parTrans" cxnId="{9972483B-7793-4ED0-B900-757E460932F1}">
      <dgm:prSet/>
      <dgm:spPr/>
      <dgm:t>
        <a:bodyPr/>
        <a:lstStyle/>
        <a:p>
          <a:endParaRPr lang="lv-LV"/>
        </a:p>
      </dgm:t>
    </dgm:pt>
    <dgm:pt modelId="{1ECE1265-DAB9-47C2-9EE1-B5684F803599}" type="sibTrans" cxnId="{9972483B-7793-4ED0-B900-757E460932F1}">
      <dgm:prSet/>
      <dgm:spPr/>
      <dgm:t>
        <a:bodyPr/>
        <a:lstStyle/>
        <a:p>
          <a:endParaRPr lang="lv-LV"/>
        </a:p>
      </dgm:t>
    </dgm:pt>
    <dgm:pt modelId="{A1EFDCCB-93AB-4238-A00B-59A1E9F6CE42}">
      <dgm:prSet custT="1"/>
      <dgm:spPr/>
      <dgm:t>
        <a:bodyPr/>
        <a:lstStyle/>
        <a:p>
          <a:r>
            <a:rPr lang="lv-LV" sz="2000" b="1" dirty="0"/>
            <a:t>Mārketings</a:t>
          </a:r>
        </a:p>
      </dgm:t>
    </dgm:pt>
    <dgm:pt modelId="{2119E434-DE6D-4C9E-A1CA-9C997D4A08E4}" type="parTrans" cxnId="{66D30047-92BD-42CE-B5BF-2920C2DEA682}">
      <dgm:prSet/>
      <dgm:spPr/>
      <dgm:t>
        <a:bodyPr/>
        <a:lstStyle/>
        <a:p>
          <a:endParaRPr lang="lv-LV"/>
        </a:p>
      </dgm:t>
    </dgm:pt>
    <dgm:pt modelId="{1159E0D9-E2DE-4C96-8996-5AF1DA5C9B83}" type="sibTrans" cxnId="{66D30047-92BD-42CE-B5BF-2920C2DEA682}">
      <dgm:prSet/>
      <dgm:spPr/>
      <dgm:t>
        <a:bodyPr/>
        <a:lstStyle/>
        <a:p>
          <a:endParaRPr lang="lv-LV"/>
        </a:p>
      </dgm:t>
    </dgm:pt>
    <dgm:pt modelId="{2DC63D8E-E7E9-44EC-A2EC-BC627E57876A}" type="pres">
      <dgm:prSet presAssocID="{C652ED41-7EE2-4462-9FC2-FA696C67484C}" presName="Name0" presStyleCnt="0">
        <dgm:presLayoutVars>
          <dgm:dir/>
          <dgm:resizeHandles val="exact"/>
        </dgm:presLayoutVars>
      </dgm:prSet>
      <dgm:spPr/>
    </dgm:pt>
    <dgm:pt modelId="{0F30528F-8EB0-40A8-8777-E855F3B023EA}" type="pres">
      <dgm:prSet presAssocID="{C652ED41-7EE2-4462-9FC2-FA696C67484C}" presName="cycle" presStyleCnt="0"/>
      <dgm:spPr/>
    </dgm:pt>
    <dgm:pt modelId="{645E414C-F510-4C0C-AD7C-FAB550A0EF8B}" type="pres">
      <dgm:prSet presAssocID="{A28DCD03-7C2F-49ED-8933-0298667C50D1}" presName="nodeFirstNode" presStyleLbl="node1" presStyleIdx="0" presStyleCnt="14" custScaleX="122199">
        <dgm:presLayoutVars>
          <dgm:bulletEnabled val="1"/>
        </dgm:presLayoutVars>
      </dgm:prSet>
      <dgm:spPr/>
    </dgm:pt>
    <dgm:pt modelId="{30FF3C9C-1302-410A-9058-6195D4F3C2F4}" type="pres">
      <dgm:prSet presAssocID="{B8EC4700-D1BE-4EDF-BCB8-95008E61F9A3}" presName="sibTransFirstNode" presStyleLbl="bgShp" presStyleIdx="0" presStyleCnt="1"/>
      <dgm:spPr/>
    </dgm:pt>
    <dgm:pt modelId="{377848AB-A8AE-4BC4-BE23-C298A71DFA02}" type="pres">
      <dgm:prSet presAssocID="{AA6747EB-6C31-4014-A2FA-AC8F4F1C9172}" presName="nodeFollowingNodes" presStyleLbl="node1" presStyleIdx="1" presStyleCnt="14" custScaleX="122199" custRadScaleRad="101145" custRadScaleInc="21493">
        <dgm:presLayoutVars>
          <dgm:bulletEnabled val="1"/>
        </dgm:presLayoutVars>
      </dgm:prSet>
      <dgm:spPr/>
    </dgm:pt>
    <dgm:pt modelId="{BBB23AA9-EB9C-4DA8-A0AC-D011C42743AA}" type="pres">
      <dgm:prSet presAssocID="{6C8688DA-EB39-421B-A893-F69872F5E634}" presName="nodeFollowingNodes" presStyleLbl="node1" presStyleIdx="2" presStyleCnt="14" custScaleX="122199" custRadScaleRad="101844" custRadScaleInc="21594">
        <dgm:presLayoutVars>
          <dgm:bulletEnabled val="1"/>
        </dgm:presLayoutVars>
      </dgm:prSet>
      <dgm:spPr/>
    </dgm:pt>
    <dgm:pt modelId="{3A4BCCE1-C816-444E-959F-8792F38870F9}" type="pres">
      <dgm:prSet presAssocID="{2191FB61-6B64-47C1-BB02-2448F49423B3}" presName="nodeFollowingNodes" presStyleLbl="node1" presStyleIdx="3" presStyleCnt="14" custScaleX="122199">
        <dgm:presLayoutVars>
          <dgm:bulletEnabled val="1"/>
        </dgm:presLayoutVars>
      </dgm:prSet>
      <dgm:spPr/>
    </dgm:pt>
    <dgm:pt modelId="{D13BD4CD-9FBC-4843-9BD8-2EF423500B7D}" type="pres">
      <dgm:prSet presAssocID="{224C5F59-9987-4E80-8000-7A52DF51BF10}" presName="nodeFollowingNodes" presStyleLbl="node1" presStyleIdx="4" presStyleCnt="14" custScaleX="122199">
        <dgm:presLayoutVars>
          <dgm:bulletEnabled val="1"/>
        </dgm:presLayoutVars>
      </dgm:prSet>
      <dgm:spPr/>
    </dgm:pt>
    <dgm:pt modelId="{1E06CCFB-B831-4A5B-9629-EECB2F089CFB}" type="pres">
      <dgm:prSet presAssocID="{8AD294C1-3BFF-4363-ACAC-C63FDDC05C4D}" presName="nodeFollowingNodes" presStyleLbl="node1" presStyleIdx="5" presStyleCnt="14" custScaleX="122199" custRadScaleRad="102682" custRadScaleInc="-18664">
        <dgm:presLayoutVars>
          <dgm:bulletEnabled val="1"/>
        </dgm:presLayoutVars>
      </dgm:prSet>
      <dgm:spPr/>
    </dgm:pt>
    <dgm:pt modelId="{EEDC92EA-A81D-44A2-8015-6F4721B40D52}" type="pres">
      <dgm:prSet presAssocID="{2E98E6F1-5893-482B-9DE4-3BF154E7DB5C}" presName="nodeFollowingNodes" presStyleLbl="node1" presStyleIdx="6" presStyleCnt="14" custScaleX="122199" custRadScaleRad="103663" custRadScaleInc="-24388">
        <dgm:presLayoutVars>
          <dgm:bulletEnabled val="1"/>
        </dgm:presLayoutVars>
      </dgm:prSet>
      <dgm:spPr/>
    </dgm:pt>
    <dgm:pt modelId="{8FAB4D36-5C0A-4DA8-A10E-C377FAEA7EBD}" type="pres">
      <dgm:prSet presAssocID="{A1EFDCCB-93AB-4238-A00B-59A1E9F6CE42}" presName="nodeFollowingNodes" presStyleLbl="node1" presStyleIdx="7" presStyleCnt="14" custScaleX="122199" custRadScaleRad="100764" custRadScaleInc="6313">
        <dgm:presLayoutVars>
          <dgm:bulletEnabled val="1"/>
        </dgm:presLayoutVars>
      </dgm:prSet>
      <dgm:spPr/>
    </dgm:pt>
    <dgm:pt modelId="{95AE1638-1072-4236-ABAE-F20A8A86AA7F}" type="pres">
      <dgm:prSet presAssocID="{5003882E-255A-4680-AA1A-92963E69B311}" presName="nodeFollowingNodes" presStyleLbl="node1" presStyleIdx="8" presStyleCnt="14" custScaleX="122199" custRadScaleRad="105102" custRadScaleInc="29615">
        <dgm:presLayoutVars>
          <dgm:bulletEnabled val="1"/>
        </dgm:presLayoutVars>
      </dgm:prSet>
      <dgm:spPr/>
    </dgm:pt>
    <dgm:pt modelId="{F8117B48-7702-4CD6-827D-A5C1813E3DD8}" type="pres">
      <dgm:prSet presAssocID="{FF4D38B1-C62C-4761-8EA2-B6374B08CA91}" presName="nodeFollowingNodes" presStyleLbl="node1" presStyleIdx="9" presStyleCnt="14" custScaleX="122199" custRadScaleRad="105678" custRadScaleInc="10230">
        <dgm:presLayoutVars>
          <dgm:bulletEnabled val="1"/>
        </dgm:presLayoutVars>
      </dgm:prSet>
      <dgm:spPr/>
    </dgm:pt>
    <dgm:pt modelId="{F5573433-0B12-409E-843D-6CF2DA09A49D}" type="pres">
      <dgm:prSet presAssocID="{3AE9BD68-2A25-4E87-8B49-DEA491F89C4F}" presName="nodeFollowingNodes" presStyleLbl="node1" presStyleIdx="10" presStyleCnt="14" custScaleX="159843" custScaleY="240853" custRadScaleRad="98946" custRadScaleInc="1559">
        <dgm:presLayoutVars>
          <dgm:bulletEnabled val="1"/>
        </dgm:presLayoutVars>
      </dgm:prSet>
      <dgm:spPr/>
    </dgm:pt>
    <dgm:pt modelId="{94B89274-08FB-41F4-8258-9A03A2FB8062}" type="pres">
      <dgm:prSet presAssocID="{C00CD125-4EC9-479E-A3B4-20F708743A90}" presName="nodeFollowingNodes" presStyleLbl="node1" presStyleIdx="11" presStyleCnt="14" custScaleX="122199">
        <dgm:presLayoutVars>
          <dgm:bulletEnabled val="1"/>
        </dgm:presLayoutVars>
      </dgm:prSet>
      <dgm:spPr/>
    </dgm:pt>
    <dgm:pt modelId="{78452285-AF62-420F-BE6B-258F4B960F10}" type="pres">
      <dgm:prSet presAssocID="{577F1C66-E7B4-4F4C-8B79-27877C28DA55}" presName="nodeFollowingNodes" presStyleLbl="node1" presStyleIdx="12" presStyleCnt="14" custScaleX="122199" custRadScaleRad="103598" custRadScaleInc="-30746">
        <dgm:presLayoutVars>
          <dgm:bulletEnabled val="1"/>
        </dgm:presLayoutVars>
      </dgm:prSet>
      <dgm:spPr/>
    </dgm:pt>
    <dgm:pt modelId="{43BD2AB6-2099-4B1B-9443-3A4CA18D3241}" type="pres">
      <dgm:prSet presAssocID="{37FAF3E2-A539-416C-A39F-440EBB534B5E}" presName="nodeFollowingNodes" presStyleLbl="node1" presStyleIdx="13" presStyleCnt="14" custScaleX="122199" custRadScaleRad="108424" custRadScaleInc="-46206">
        <dgm:presLayoutVars>
          <dgm:bulletEnabled val="1"/>
        </dgm:presLayoutVars>
      </dgm:prSet>
      <dgm:spPr/>
    </dgm:pt>
  </dgm:ptLst>
  <dgm:cxnLst>
    <dgm:cxn modelId="{186F0511-988B-4229-AD98-8A459E29B726}" type="presOf" srcId="{AA6747EB-6C31-4014-A2FA-AC8F4F1C9172}" destId="{377848AB-A8AE-4BC4-BE23-C298A71DFA02}" srcOrd="0" destOrd="0" presId="urn:microsoft.com/office/officeart/2005/8/layout/cycle3"/>
    <dgm:cxn modelId="{83E4C011-0F24-4582-99F6-2EE8316263C7}" type="presOf" srcId="{5003882E-255A-4680-AA1A-92963E69B311}" destId="{95AE1638-1072-4236-ABAE-F20A8A86AA7F}" srcOrd="0" destOrd="0" presId="urn:microsoft.com/office/officeart/2005/8/layout/cycle3"/>
    <dgm:cxn modelId="{26A7011A-3998-45BE-8ED6-C70DAA944799}" type="presOf" srcId="{2191FB61-6B64-47C1-BB02-2448F49423B3}" destId="{3A4BCCE1-C816-444E-959F-8792F38870F9}" srcOrd="0" destOrd="0" presId="urn:microsoft.com/office/officeart/2005/8/layout/cycle3"/>
    <dgm:cxn modelId="{54C85434-D8E9-43AB-9396-2D7965B8C632}" type="presOf" srcId="{A1EFDCCB-93AB-4238-A00B-59A1E9F6CE42}" destId="{8FAB4D36-5C0A-4DA8-A10E-C377FAEA7EBD}" srcOrd="0" destOrd="0" presId="urn:microsoft.com/office/officeart/2005/8/layout/cycle3"/>
    <dgm:cxn modelId="{9972483B-7793-4ED0-B900-757E460932F1}" srcId="{C652ED41-7EE2-4462-9FC2-FA696C67484C}" destId="{3AE9BD68-2A25-4E87-8B49-DEA491F89C4F}" srcOrd="10" destOrd="0" parTransId="{1C0E155D-1305-44A7-A096-33D2528691AA}" sibTransId="{1ECE1265-DAB9-47C2-9EE1-B5684F803599}"/>
    <dgm:cxn modelId="{9305315C-B2F3-4220-AB5B-60971C338C2E}" type="presOf" srcId="{6C8688DA-EB39-421B-A893-F69872F5E634}" destId="{BBB23AA9-EB9C-4DA8-A0AC-D011C42743AA}" srcOrd="0" destOrd="0" presId="urn:microsoft.com/office/officeart/2005/8/layout/cycle3"/>
    <dgm:cxn modelId="{3A612765-8AEA-4E5A-9D8D-A4670439B13D}" srcId="{C652ED41-7EE2-4462-9FC2-FA696C67484C}" destId="{577F1C66-E7B4-4F4C-8B79-27877C28DA55}" srcOrd="12" destOrd="0" parTransId="{624D5F86-DBFB-4826-A4B3-09E377E30D92}" sibTransId="{EC12642E-5AC5-4B34-A390-AC0F9923AED3}"/>
    <dgm:cxn modelId="{66D30047-92BD-42CE-B5BF-2920C2DEA682}" srcId="{C652ED41-7EE2-4462-9FC2-FA696C67484C}" destId="{A1EFDCCB-93AB-4238-A00B-59A1E9F6CE42}" srcOrd="7" destOrd="0" parTransId="{2119E434-DE6D-4C9E-A1CA-9C997D4A08E4}" sibTransId="{1159E0D9-E2DE-4C96-8996-5AF1DA5C9B83}"/>
    <dgm:cxn modelId="{2E7C3B6E-7CF3-4324-B16C-301487AF2313}" type="presOf" srcId="{37FAF3E2-A539-416C-A39F-440EBB534B5E}" destId="{43BD2AB6-2099-4B1B-9443-3A4CA18D3241}" srcOrd="0" destOrd="0" presId="urn:microsoft.com/office/officeart/2005/8/layout/cycle3"/>
    <dgm:cxn modelId="{4B2A174F-A879-4CFC-8727-90150166DAF1}" type="presOf" srcId="{224C5F59-9987-4E80-8000-7A52DF51BF10}" destId="{D13BD4CD-9FBC-4843-9BD8-2EF423500B7D}" srcOrd="0" destOrd="0" presId="urn:microsoft.com/office/officeart/2005/8/layout/cycle3"/>
    <dgm:cxn modelId="{ADA67B72-E09E-4549-A2BE-84B86A78820F}" type="presOf" srcId="{A28DCD03-7C2F-49ED-8933-0298667C50D1}" destId="{645E414C-F510-4C0C-AD7C-FAB550A0EF8B}" srcOrd="0" destOrd="0" presId="urn:microsoft.com/office/officeart/2005/8/layout/cycle3"/>
    <dgm:cxn modelId="{C7CBE77C-8452-4393-9420-91E98CB1F56F}" srcId="{C652ED41-7EE2-4462-9FC2-FA696C67484C}" destId="{8AD294C1-3BFF-4363-ACAC-C63FDDC05C4D}" srcOrd="5" destOrd="0" parTransId="{C68D1E0C-574F-416A-A615-FE909555A563}" sibTransId="{22719FF4-E926-4897-9AA5-4FD893518D38}"/>
    <dgm:cxn modelId="{4CA98C81-07F3-461C-9A6F-62441A041B2A}" srcId="{C652ED41-7EE2-4462-9FC2-FA696C67484C}" destId="{AA6747EB-6C31-4014-A2FA-AC8F4F1C9172}" srcOrd="1" destOrd="0" parTransId="{F48833B5-D719-4E5F-AACA-E91E8A4B0997}" sibTransId="{84C55B56-81DC-4B7E-AD6B-1B843227F2B0}"/>
    <dgm:cxn modelId="{799DAD82-A81C-41A7-AB0B-C22F8E6A1742}" type="presOf" srcId="{B8EC4700-D1BE-4EDF-BCB8-95008E61F9A3}" destId="{30FF3C9C-1302-410A-9058-6195D4F3C2F4}" srcOrd="0" destOrd="0" presId="urn:microsoft.com/office/officeart/2005/8/layout/cycle3"/>
    <dgm:cxn modelId="{086B2D85-BD38-483A-9476-CD5D7202C319}" type="presOf" srcId="{C652ED41-7EE2-4462-9FC2-FA696C67484C}" destId="{2DC63D8E-E7E9-44EC-A2EC-BC627E57876A}" srcOrd="0" destOrd="0" presId="urn:microsoft.com/office/officeart/2005/8/layout/cycle3"/>
    <dgm:cxn modelId="{64CC1C89-F785-4A32-BC4E-621C15E64A12}" type="presOf" srcId="{577F1C66-E7B4-4F4C-8B79-27877C28DA55}" destId="{78452285-AF62-420F-BE6B-258F4B960F10}" srcOrd="0" destOrd="0" presId="urn:microsoft.com/office/officeart/2005/8/layout/cycle3"/>
    <dgm:cxn modelId="{4CDA9695-E677-44CC-BF69-18E21467C353}" srcId="{C652ED41-7EE2-4462-9FC2-FA696C67484C}" destId="{FF4D38B1-C62C-4761-8EA2-B6374B08CA91}" srcOrd="9" destOrd="0" parTransId="{4E23C393-1B0A-4FC6-9D34-5A9EAEBC90EF}" sibTransId="{A3385D96-93BF-462F-8ACC-6A632694DC9B}"/>
    <dgm:cxn modelId="{810E5B9E-CA10-445B-A4FC-C88907C98C05}" srcId="{C652ED41-7EE2-4462-9FC2-FA696C67484C}" destId="{C00CD125-4EC9-479E-A3B4-20F708743A90}" srcOrd="11" destOrd="0" parTransId="{FA3528D8-5EED-48AC-80C5-9FF88989D1BB}" sibTransId="{04CA7866-B580-4511-B461-6ED39EB61C52}"/>
    <dgm:cxn modelId="{3F8CF6A4-665C-4FA3-9C94-55885E9AD6E8}" srcId="{C652ED41-7EE2-4462-9FC2-FA696C67484C}" destId="{2E98E6F1-5893-482B-9DE4-3BF154E7DB5C}" srcOrd="6" destOrd="0" parTransId="{CA2CFAED-7CF2-45A7-9B5B-46673C554357}" sibTransId="{A0503423-A8E4-4843-AA8A-0DAF6515ECB4}"/>
    <dgm:cxn modelId="{F652DCA8-82EC-4F32-8E2B-2770E0F3DFB3}" type="presOf" srcId="{C00CD125-4EC9-479E-A3B4-20F708743A90}" destId="{94B89274-08FB-41F4-8258-9A03A2FB8062}" srcOrd="0" destOrd="0" presId="urn:microsoft.com/office/officeart/2005/8/layout/cycle3"/>
    <dgm:cxn modelId="{18A78FB4-3B5C-4BD2-90AB-4AD2BBB3CC97}" srcId="{C652ED41-7EE2-4462-9FC2-FA696C67484C}" destId="{A28DCD03-7C2F-49ED-8933-0298667C50D1}" srcOrd="0" destOrd="0" parTransId="{93A964A4-F386-45F3-976E-E4CA3D10111F}" sibTransId="{B8EC4700-D1BE-4EDF-BCB8-95008E61F9A3}"/>
    <dgm:cxn modelId="{27D246C1-0EAD-46D6-8350-32FFEDCD4BBB}" srcId="{C652ED41-7EE2-4462-9FC2-FA696C67484C}" destId="{37FAF3E2-A539-416C-A39F-440EBB534B5E}" srcOrd="13" destOrd="0" parTransId="{A18FC0F2-71E8-4717-BDFF-086E2BA08CC8}" sibTransId="{5253901B-656F-449E-BC55-2B7A0247FFAE}"/>
    <dgm:cxn modelId="{968CB5CA-7A5A-4315-A960-19AA60887269}" type="presOf" srcId="{8AD294C1-3BFF-4363-ACAC-C63FDDC05C4D}" destId="{1E06CCFB-B831-4A5B-9629-EECB2F089CFB}" srcOrd="0" destOrd="0" presId="urn:microsoft.com/office/officeart/2005/8/layout/cycle3"/>
    <dgm:cxn modelId="{0FFDDACE-AEAB-4985-8FAD-F74013972010}" srcId="{C652ED41-7EE2-4462-9FC2-FA696C67484C}" destId="{2191FB61-6B64-47C1-BB02-2448F49423B3}" srcOrd="3" destOrd="0" parTransId="{50725C7E-BFCC-453B-8104-8926568DF6BF}" sibTransId="{94872FDB-A5D3-4DFF-B4A4-56BA7EA50E87}"/>
    <dgm:cxn modelId="{84420BD1-8274-4763-8804-3F81E34F3FA0}" srcId="{C652ED41-7EE2-4462-9FC2-FA696C67484C}" destId="{224C5F59-9987-4E80-8000-7A52DF51BF10}" srcOrd="4" destOrd="0" parTransId="{4E7C1779-50C3-4F0E-B1C1-EFEF78B7630F}" sibTransId="{9038CF8D-D47C-49F4-A98B-3C8ECBDFFC3A}"/>
    <dgm:cxn modelId="{2B8B8ED9-ED30-4713-BCAE-2B865BFA41C8}" srcId="{C652ED41-7EE2-4462-9FC2-FA696C67484C}" destId="{6C8688DA-EB39-421B-A893-F69872F5E634}" srcOrd="2" destOrd="0" parTransId="{FB44C06F-FA1C-4E8F-9678-7E82C2CE8744}" sibTransId="{3317CB8C-2E1E-4E7E-AE60-77629C7DC73B}"/>
    <dgm:cxn modelId="{7C3C49DA-2ABC-41E7-AAE8-7924F49C4151}" srcId="{C652ED41-7EE2-4462-9FC2-FA696C67484C}" destId="{5003882E-255A-4680-AA1A-92963E69B311}" srcOrd="8" destOrd="0" parTransId="{30B77D15-B02E-4725-BF3A-E31B1DF25EA6}" sibTransId="{58E8F401-7D01-462F-8797-F61C87403E65}"/>
    <dgm:cxn modelId="{516BE2E0-FDC2-4935-B99C-03C8F8FAADB1}" type="presOf" srcId="{2E98E6F1-5893-482B-9DE4-3BF154E7DB5C}" destId="{EEDC92EA-A81D-44A2-8015-6F4721B40D52}" srcOrd="0" destOrd="0" presId="urn:microsoft.com/office/officeart/2005/8/layout/cycle3"/>
    <dgm:cxn modelId="{6E08F8E0-3D6D-4E24-9148-2714C2A569DF}" type="presOf" srcId="{FF4D38B1-C62C-4761-8EA2-B6374B08CA91}" destId="{F8117B48-7702-4CD6-827D-A5C1813E3DD8}" srcOrd="0" destOrd="0" presId="urn:microsoft.com/office/officeart/2005/8/layout/cycle3"/>
    <dgm:cxn modelId="{3ED463E8-F6C0-4998-B146-DE309E91D37B}" type="presOf" srcId="{3AE9BD68-2A25-4E87-8B49-DEA491F89C4F}" destId="{F5573433-0B12-409E-843D-6CF2DA09A49D}" srcOrd="0" destOrd="0" presId="urn:microsoft.com/office/officeart/2005/8/layout/cycle3"/>
    <dgm:cxn modelId="{4892F29C-8545-49EF-A5A2-2D3C8DCBF5E1}" type="presParOf" srcId="{2DC63D8E-E7E9-44EC-A2EC-BC627E57876A}" destId="{0F30528F-8EB0-40A8-8777-E855F3B023EA}" srcOrd="0" destOrd="0" presId="urn:microsoft.com/office/officeart/2005/8/layout/cycle3"/>
    <dgm:cxn modelId="{8C1C2DE5-D986-482F-BE39-0BC6AD836AED}" type="presParOf" srcId="{0F30528F-8EB0-40A8-8777-E855F3B023EA}" destId="{645E414C-F510-4C0C-AD7C-FAB550A0EF8B}" srcOrd="0" destOrd="0" presId="urn:microsoft.com/office/officeart/2005/8/layout/cycle3"/>
    <dgm:cxn modelId="{28D53925-71E7-485A-986C-D6CA47338D4F}" type="presParOf" srcId="{0F30528F-8EB0-40A8-8777-E855F3B023EA}" destId="{30FF3C9C-1302-410A-9058-6195D4F3C2F4}" srcOrd="1" destOrd="0" presId="urn:microsoft.com/office/officeart/2005/8/layout/cycle3"/>
    <dgm:cxn modelId="{544EB9A6-B844-4742-BA05-A5E93A9C5B8A}" type="presParOf" srcId="{0F30528F-8EB0-40A8-8777-E855F3B023EA}" destId="{377848AB-A8AE-4BC4-BE23-C298A71DFA02}" srcOrd="2" destOrd="0" presId="urn:microsoft.com/office/officeart/2005/8/layout/cycle3"/>
    <dgm:cxn modelId="{2D6F0964-8072-4925-8ABF-FFCCB0FDC0CA}" type="presParOf" srcId="{0F30528F-8EB0-40A8-8777-E855F3B023EA}" destId="{BBB23AA9-EB9C-4DA8-A0AC-D011C42743AA}" srcOrd="3" destOrd="0" presId="urn:microsoft.com/office/officeart/2005/8/layout/cycle3"/>
    <dgm:cxn modelId="{1D0BBCE4-D183-48C4-86C7-941386925C84}" type="presParOf" srcId="{0F30528F-8EB0-40A8-8777-E855F3B023EA}" destId="{3A4BCCE1-C816-444E-959F-8792F38870F9}" srcOrd="4" destOrd="0" presId="urn:microsoft.com/office/officeart/2005/8/layout/cycle3"/>
    <dgm:cxn modelId="{87CE40E5-292A-4ABF-A9DC-5FF421239E18}" type="presParOf" srcId="{0F30528F-8EB0-40A8-8777-E855F3B023EA}" destId="{D13BD4CD-9FBC-4843-9BD8-2EF423500B7D}" srcOrd="5" destOrd="0" presId="urn:microsoft.com/office/officeart/2005/8/layout/cycle3"/>
    <dgm:cxn modelId="{216D56B3-07F6-48DD-8266-53205FADC159}" type="presParOf" srcId="{0F30528F-8EB0-40A8-8777-E855F3B023EA}" destId="{1E06CCFB-B831-4A5B-9629-EECB2F089CFB}" srcOrd="6" destOrd="0" presId="urn:microsoft.com/office/officeart/2005/8/layout/cycle3"/>
    <dgm:cxn modelId="{74BF4047-DB15-44C7-A974-B02503EA25F0}" type="presParOf" srcId="{0F30528F-8EB0-40A8-8777-E855F3B023EA}" destId="{EEDC92EA-A81D-44A2-8015-6F4721B40D52}" srcOrd="7" destOrd="0" presId="urn:microsoft.com/office/officeart/2005/8/layout/cycle3"/>
    <dgm:cxn modelId="{0109A862-FD9F-4C94-B94C-E4F0E34AE072}" type="presParOf" srcId="{0F30528F-8EB0-40A8-8777-E855F3B023EA}" destId="{8FAB4D36-5C0A-4DA8-A10E-C377FAEA7EBD}" srcOrd="8" destOrd="0" presId="urn:microsoft.com/office/officeart/2005/8/layout/cycle3"/>
    <dgm:cxn modelId="{61B5A8F4-8346-4A85-BE80-23918CD128BD}" type="presParOf" srcId="{0F30528F-8EB0-40A8-8777-E855F3B023EA}" destId="{95AE1638-1072-4236-ABAE-F20A8A86AA7F}" srcOrd="9" destOrd="0" presId="urn:microsoft.com/office/officeart/2005/8/layout/cycle3"/>
    <dgm:cxn modelId="{5C224F76-E33D-4817-AF45-B063BAF8A296}" type="presParOf" srcId="{0F30528F-8EB0-40A8-8777-E855F3B023EA}" destId="{F8117B48-7702-4CD6-827D-A5C1813E3DD8}" srcOrd="10" destOrd="0" presId="urn:microsoft.com/office/officeart/2005/8/layout/cycle3"/>
    <dgm:cxn modelId="{EF55C20F-EDBB-4948-897D-8D59DF706CDC}" type="presParOf" srcId="{0F30528F-8EB0-40A8-8777-E855F3B023EA}" destId="{F5573433-0B12-409E-843D-6CF2DA09A49D}" srcOrd="11" destOrd="0" presId="urn:microsoft.com/office/officeart/2005/8/layout/cycle3"/>
    <dgm:cxn modelId="{0CB62985-11FE-4BB2-85A1-883F50B370A8}" type="presParOf" srcId="{0F30528F-8EB0-40A8-8777-E855F3B023EA}" destId="{94B89274-08FB-41F4-8258-9A03A2FB8062}" srcOrd="12" destOrd="0" presId="urn:microsoft.com/office/officeart/2005/8/layout/cycle3"/>
    <dgm:cxn modelId="{437BAB83-31D4-42F6-960A-758326B40234}" type="presParOf" srcId="{0F30528F-8EB0-40A8-8777-E855F3B023EA}" destId="{78452285-AF62-420F-BE6B-258F4B960F10}" srcOrd="13" destOrd="0" presId="urn:microsoft.com/office/officeart/2005/8/layout/cycle3"/>
    <dgm:cxn modelId="{C8A2EE01-B434-440B-B63E-9D87E64E5C72}" type="presParOf" srcId="{0F30528F-8EB0-40A8-8777-E855F3B023EA}" destId="{43BD2AB6-2099-4B1B-9443-3A4CA18D3241}" srcOrd="14" destOrd="0" presId="urn:microsoft.com/office/officeart/2005/8/layout/cycle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0FF3C9C-1302-410A-9058-6195D4F3C2F4}">
      <dsp:nvSpPr>
        <dsp:cNvPr id="0" name=""/>
        <dsp:cNvSpPr/>
      </dsp:nvSpPr>
      <dsp:spPr>
        <a:xfrm>
          <a:off x="942194" y="-181309"/>
          <a:ext cx="7134725" cy="7134725"/>
        </a:xfrm>
        <a:prstGeom prst="circularArrow">
          <a:avLst>
            <a:gd name="adj1" fmla="val 5544"/>
            <a:gd name="adj2" fmla="val 330680"/>
            <a:gd name="adj3" fmla="val 14952833"/>
            <a:gd name="adj4" fmla="val 16703609"/>
            <a:gd name="adj5" fmla="val 5757"/>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45E414C-F510-4C0C-AD7C-FAB550A0EF8B}">
      <dsp:nvSpPr>
        <dsp:cNvPr id="0" name=""/>
        <dsp:cNvSpPr/>
      </dsp:nvSpPr>
      <dsp:spPr>
        <a:xfrm>
          <a:off x="3749500" y="3473"/>
          <a:ext cx="1520114" cy="621983"/>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lv-LV" sz="1600" b="1" kern="1200" dirty="0"/>
            <a:t>Apliecība</a:t>
          </a:r>
        </a:p>
      </dsp:txBody>
      <dsp:txXfrm>
        <a:off x="3779863" y="33836"/>
        <a:ext cx="1459388" cy="561257"/>
      </dsp:txXfrm>
    </dsp:sp>
    <dsp:sp modelId="{377848AB-A8AE-4BC4-BE23-C298A71DFA02}">
      <dsp:nvSpPr>
        <dsp:cNvPr id="0" name=""/>
        <dsp:cNvSpPr/>
      </dsp:nvSpPr>
      <dsp:spPr>
        <a:xfrm>
          <a:off x="5328591" y="404667"/>
          <a:ext cx="1520114" cy="621983"/>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lv-LV" sz="1600" b="1" kern="1200" dirty="0"/>
            <a:t>Organizētājs</a:t>
          </a:r>
        </a:p>
      </dsp:txBody>
      <dsp:txXfrm>
        <a:off x="5358954" y="435030"/>
        <a:ext cx="1459388" cy="561257"/>
      </dsp:txXfrm>
    </dsp:sp>
    <dsp:sp modelId="{BBB23AA9-EB9C-4DA8-A0AC-D011C42743AA}">
      <dsp:nvSpPr>
        <dsp:cNvPr id="0" name=""/>
        <dsp:cNvSpPr/>
      </dsp:nvSpPr>
      <dsp:spPr>
        <a:xfrm>
          <a:off x="6336717" y="1340766"/>
          <a:ext cx="1520114" cy="621983"/>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lv-LV" sz="2000" b="1" kern="1200" dirty="0"/>
            <a:t>Komanda</a:t>
          </a:r>
        </a:p>
      </dsp:txBody>
      <dsp:txXfrm>
        <a:off x="6367080" y="1371129"/>
        <a:ext cx="1459388" cy="561257"/>
      </dsp:txXfrm>
    </dsp:sp>
    <dsp:sp modelId="{3A4BCCE1-C816-444E-959F-8792F38870F9}">
      <dsp:nvSpPr>
        <dsp:cNvPr id="0" name=""/>
        <dsp:cNvSpPr/>
      </dsp:nvSpPr>
      <dsp:spPr>
        <a:xfrm>
          <a:off x="6715744" y="2368974"/>
          <a:ext cx="1520114" cy="621983"/>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lv-LV" sz="2000" b="1" kern="1200" dirty="0"/>
            <a:t>Filozofija</a:t>
          </a:r>
        </a:p>
      </dsp:txBody>
      <dsp:txXfrm>
        <a:off x="6746107" y="2399337"/>
        <a:ext cx="1459388" cy="561257"/>
      </dsp:txXfrm>
    </dsp:sp>
    <dsp:sp modelId="{D13BD4CD-9FBC-4843-9BD8-2EF423500B7D}">
      <dsp:nvSpPr>
        <dsp:cNvPr id="0" name=""/>
        <dsp:cNvSpPr/>
      </dsp:nvSpPr>
      <dsp:spPr>
        <a:xfrm>
          <a:off x="6715744" y="3723026"/>
          <a:ext cx="1520114" cy="621983"/>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lv-LV" sz="2000" b="1" kern="1200" dirty="0"/>
            <a:t>Saturs</a:t>
          </a:r>
        </a:p>
      </dsp:txBody>
      <dsp:txXfrm>
        <a:off x="6746107" y="3753389"/>
        <a:ext cx="1459388" cy="561257"/>
      </dsp:txXfrm>
    </dsp:sp>
    <dsp:sp modelId="{1E06CCFB-B831-4A5B-9629-EECB2F089CFB}">
      <dsp:nvSpPr>
        <dsp:cNvPr id="0" name=""/>
        <dsp:cNvSpPr/>
      </dsp:nvSpPr>
      <dsp:spPr>
        <a:xfrm>
          <a:off x="6336708" y="4797150"/>
          <a:ext cx="1520114" cy="621983"/>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lv-LV" sz="1800" kern="1200" dirty="0"/>
            <a:t>Reģistrēšana</a:t>
          </a:r>
        </a:p>
      </dsp:txBody>
      <dsp:txXfrm>
        <a:off x="6367071" y="4827513"/>
        <a:ext cx="1459388" cy="561257"/>
      </dsp:txXfrm>
    </dsp:sp>
    <dsp:sp modelId="{EEDC92EA-A81D-44A2-8015-6F4721B40D52}">
      <dsp:nvSpPr>
        <dsp:cNvPr id="0" name=""/>
        <dsp:cNvSpPr/>
      </dsp:nvSpPr>
      <dsp:spPr>
        <a:xfrm>
          <a:off x="5400610" y="5733265"/>
          <a:ext cx="1520114" cy="621983"/>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lv-LV" sz="1800" kern="1200" dirty="0"/>
            <a:t>Saskaņošana</a:t>
          </a:r>
        </a:p>
      </dsp:txBody>
      <dsp:txXfrm>
        <a:off x="5430973" y="5763628"/>
        <a:ext cx="1459388" cy="561257"/>
      </dsp:txXfrm>
    </dsp:sp>
    <dsp:sp modelId="{8FAB4D36-5C0A-4DA8-A10E-C377FAEA7EBD}">
      <dsp:nvSpPr>
        <dsp:cNvPr id="0" name=""/>
        <dsp:cNvSpPr/>
      </dsp:nvSpPr>
      <dsp:spPr>
        <a:xfrm>
          <a:off x="3668439" y="6092000"/>
          <a:ext cx="1520114" cy="621983"/>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lv-LV" sz="2000" b="1" kern="1200" dirty="0"/>
            <a:t>Mārketings</a:t>
          </a:r>
        </a:p>
      </dsp:txBody>
      <dsp:txXfrm>
        <a:off x="3698802" y="6122363"/>
        <a:ext cx="1459388" cy="561257"/>
      </dsp:txXfrm>
    </dsp:sp>
    <dsp:sp modelId="{95AE1638-1072-4236-ABAE-F20A8A86AA7F}">
      <dsp:nvSpPr>
        <dsp:cNvPr id="0" name=""/>
        <dsp:cNvSpPr/>
      </dsp:nvSpPr>
      <dsp:spPr>
        <a:xfrm>
          <a:off x="2016222" y="5733266"/>
          <a:ext cx="1520114" cy="621983"/>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lv-LV" sz="2000" b="1" kern="1200" dirty="0"/>
            <a:t>Līgumi</a:t>
          </a:r>
        </a:p>
      </dsp:txBody>
      <dsp:txXfrm>
        <a:off x="2046585" y="5763629"/>
        <a:ext cx="1459388" cy="561257"/>
      </dsp:txXfrm>
    </dsp:sp>
    <dsp:sp modelId="{F8117B48-7702-4CD6-827D-A5C1813E3DD8}">
      <dsp:nvSpPr>
        <dsp:cNvPr id="0" name=""/>
        <dsp:cNvSpPr/>
      </dsp:nvSpPr>
      <dsp:spPr>
        <a:xfrm>
          <a:off x="1152122" y="4941168"/>
          <a:ext cx="1520114" cy="621983"/>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lv-LV" sz="1600" b="1" kern="1200" dirty="0"/>
            <a:t>Praktiskie priekšdarbi</a:t>
          </a:r>
        </a:p>
      </dsp:txBody>
      <dsp:txXfrm>
        <a:off x="1182485" y="4971531"/>
        <a:ext cx="1459388" cy="561257"/>
      </dsp:txXfrm>
    </dsp:sp>
    <dsp:sp modelId="{F5573433-0B12-409E-843D-6CF2DA09A49D}">
      <dsp:nvSpPr>
        <dsp:cNvPr id="0" name=""/>
        <dsp:cNvSpPr/>
      </dsp:nvSpPr>
      <dsp:spPr>
        <a:xfrm>
          <a:off x="576068" y="3258669"/>
          <a:ext cx="1988393" cy="1498065"/>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lv-LV" sz="2800" kern="1200" dirty="0"/>
            <a:t>Nometne</a:t>
          </a:r>
        </a:p>
      </dsp:txBody>
      <dsp:txXfrm>
        <a:off x="649198" y="3331799"/>
        <a:ext cx="1842133" cy="1351805"/>
      </dsp:txXfrm>
    </dsp:sp>
    <dsp:sp modelId="{94B89274-08FB-41F4-8258-9A03A2FB8062}">
      <dsp:nvSpPr>
        <dsp:cNvPr id="0" name=""/>
        <dsp:cNvSpPr/>
      </dsp:nvSpPr>
      <dsp:spPr>
        <a:xfrm>
          <a:off x="783256" y="2368974"/>
          <a:ext cx="1520114" cy="621983"/>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lv-LV" sz="2000" b="1" kern="1200" dirty="0"/>
            <a:t>Atskaites</a:t>
          </a:r>
        </a:p>
      </dsp:txBody>
      <dsp:txXfrm>
        <a:off x="813619" y="2399337"/>
        <a:ext cx="1459388" cy="561257"/>
      </dsp:txXfrm>
    </dsp:sp>
    <dsp:sp modelId="{78452285-AF62-420F-BE6B-258F4B960F10}">
      <dsp:nvSpPr>
        <dsp:cNvPr id="0" name=""/>
        <dsp:cNvSpPr/>
      </dsp:nvSpPr>
      <dsp:spPr>
        <a:xfrm>
          <a:off x="1053177" y="1413538"/>
          <a:ext cx="1520114" cy="621983"/>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lv-LV" sz="1600" b="1" kern="1200" dirty="0"/>
            <a:t>Atgādinājumi</a:t>
          </a:r>
        </a:p>
      </dsp:txBody>
      <dsp:txXfrm>
        <a:off x="1083540" y="1443901"/>
        <a:ext cx="1459388" cy="561257"/>
      </dsp:txXfrm>
    </dsp:sp>
    <dsp:sp modelId="{43BD2AB6-2099-4B1B-9443-3A4CA18D3241}">
      <dsp:nvSpPr>
        <dsp:cNvPr id="0" name=""/>
        <dsp:cNvSpPr/>
      </dsp:nvSpPr>
      <dsp:spPr>
        <a:xfrm>
          <a:off x="1773252" y="404652"/>
          <a:ext cx="1520114" cy="621983"/>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lv-LV" sz="2000" b="1" kern="1200" dirty="0"/>
            <a:t>Turpināt?</a:t>
          </a:r>
        </a:p>
      </dsp:txBody>
      <dsp:txXfrm>
        <a:off x="1803615" y="435015"/>
        <a:ext cx="1459388" cy="561257"/>
      </dsp:txXfrm>
    </dsp:sp>
  </dsp:spTree>
</dsp:drawing>
</file>

<file path=ppt/diagrams/layout1.xml><?xml version="1.0" encoding="utf-8"?>
<dgm:layoutDef xmlns:dgm="http://schemas.openxmlformats.org/drawingml/2006/diagram" xmlns:a="http://schemas.openxmlformats.org/drawingml/2006/main" uniqueId="urn:microsoft.com/office/officeart/2005/8/layout/cycle3">
  <dgm:title val=""/>
  <dgm:desc val=""/>
  <dgm:catLst>
    <dgm:cat type="cycle" pri="5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axis="ch" ptType="node" func="cnt" op="equ" val="2">
        <dgm:alg type="composite">
          <dgm:param type="ar" val="0.9"/>
        </dgm:alg>
        <dgm:shape xmlns:r="http://schemas.openxmlformats.org/officeDocument/2006/relationships" r:blip="">
          <dgm:adjLst/>
        </dgm:shape>
        <dgm:presOf/>
        <dgm:constrLst>
          <dgm:constr type="primFontSz" for="ch" ptType="node" op="equ" val="65"/>
          <dgm:constr type="ctrX" for="ch" forName="node1" refType="w" fact="0.5"/>
          <dgm:constr type="t" for="ch" forName="node1"/>
          <dgm:constr type="w" for="ch" forName="node1" refType="w" fact="0.8"/>
          <dgm:constr type="h" for="ch" forName="node1" refType="w" refFor="ch" refForName="node1" fact="0.5"/>
          <dgm:constr type="ctrX" for="ch" forName="sibTrans" refType="w" fact="0.5"/>
          <dgm:constr type="t" for="ch" forName="sibTrans"/>
          <dgm:constr type="w" for="ch" forName="sibTrans" refType="w" fact="0.8"/>
          <dgm:constr type="h" for="ch" forName="sibTrans" refType="w" refFor="ch" refForName="node1" fact="0.5"/>
          <dgm:constr type="userA" for="ch" forName="sibTrans" refType="w" fact="1.07"/>
          <dgm:constr type="ctrX" for="ch" forName="node2" refType="w" fact="0.5"/>
          <dgm:constr type="b" for="ch" forName="node2" refType="h"/>
          <dgm:constr type="w" for="ch" forName="node2" refType="w" fact="0.8"/>
          <dgm:constr type="h" for="ch" forName="node2" refType="w" refFor="ch" refForName="node1" fact="0.5"/>
          <dgm:constr type="l" for="ch" forName="sp1"/>
          <dgm:constr type="t" for="ch" forName="sp1" refType="h" fact="0.5"/>
          <dgm:constr type="w" for="ch" forName="sp1" val="1"/>
          <dgm:constr type="h" for="ch" forName="sp1" val="1"/>
          <dgm:constr type="r" for="ch" forName="sp2" refType="w"/>
          <dgm:constr type="t" for="ch" forName="sp2" refType="h" fact="0.5"/>
          <dgm:constr type="w" for="ch" forName="sp2" val="1"/>
          <dgm:constr type="h" for="ch" forName="sp2" val="1"/>
        </dgm:constrLst>
        <dgm:ruleLst/>
      </dgm:if>
      <dgm:else name="Name3">
        <dgm:alg type="composite"/>
        <dgm:shape xmlns:r="http://schemas.openxmlformats.org/officeDocument/2006/relationships" r:blip="">
          <dgm:adjLst/>
        </dgm:shape>
        <dgm:presOf/>
        <dgm:constrLst>
          <dgm:constr type="primFontSz" for="ch" ptType="node" op="equ" val="65"/>
        </dgm:constrLst>
        <dgm:ruleLst/>
      </dgm:else>
    </dgm:choose>
    <dgm:choose name="Name4">
      <dgm:if name="Name5" axis="ch" ptType="node" func="cnt" op="equ" val="2">
        <dgm:layoutNode name="node1">
          <dgm:varLst>
            <dgm:bulletEnabled val="1"/>
          </dgm:varLst>
          <dgm:alg type="tx"/>
          <dgm:shape xmlns:r="http://schemas.openxmlformats.org/officeDocument/2006/relationships" type="roundRect"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ibTrans" styleLbl="bgShp">
          <dgm:choose name="Name6">
            <dgm:if name="Name7" func="var" arg="dir" op="equ" val="norm">
              <dgm:alg type="conn">
                <dgm:param type="connRout" val="longCurve"/>
                <dgm:param type="begPts" val="midR"/>
                <dgm:param type="endPts" val="midL"/>
                <dgm:param type="dstNode" val="node1"/>
              </dgm:alg>
              <dgm:shape xmlns:r="http://schemas.openxmlformats.org/officeDocument/2006/relationships" type="conn" r:blip="" zOrderOff="-2">
                <dgm:adjLst/>
              </dgm:shape>
              <dgm:presOf axis="ch" ptType="sibTrans"/>
              <dgm:constrLst>
                <dgm:constr type="userA"/>
                <dgm:constr type="diam" refType="userA" fact="-1"/>
                <dgm:constr type="wArH" refType="userA" fact="0.05"/>
                <dgm:constr type="hArH" refType="userA" fact="0.1"/>
                <dgm:constr type="stemThick" refType="userA" fact="0.06"/>
                <dgm:constr type="begPad" refType="connDist" fact="-0.2"/>
                <dgm:constr type="endPad" refType="connDist" fact="0.05"/>
              </dgm:constrLst>
            </dgm:if>
            <dgm:else name="Name8">
              <dgm:alg type="conn">
                <dgm:param type="connRout" val="longCurve"/>
                <dgm:param type="begPts" val="midL"/>
                <dgm:param type="endPts" val="midR"/>
                <dgm:param type="dstNode" val="node1"/>
              </dgm:alg>
              <dgm:shape xmlns:r="http://schemas.openxmlformats.org/officeDocument/2006/relationships" type="conn" r:blip="" zOrderOff="-2">
                <dgm:adjLst/>
              </dgm:shape>
              <dgm:presOf axis="ch" ptType="sibTrans"/>
              <dgm:constrLst>
                <dgm:constr type="userA"/>
                <dgm:constr type="diam" refType="userA"/>
                <dgm:constr type="wArH" refType="userA" fact="0.05"/>
                <dgm:constr type="hArH" refType="userA" fact="0.1"/>
                <dgm:constr type="stemThick" refType="userA" fact="0.06"/>
                <dgm:constr type="begPad" refType="connDist" fact="-0.2"/>
                <dgm:constr type="endPad" refType="connDist" fact="0.05"/>
              </dgm:constrLst>
            </dgm:else>
          </dgm:choose>
          <dgm:ruleLst/>
        </dgm:layoutNode>
        <dgm:layoutNode name="node2">
          <dgm:varLst>
            <dgm:bulletEnabled val="1"/>
          </dgm:varLst>
          <dgm:alg type="tx"/>
          <dgm:shape xmlns:r="http://schemas.openxmlformats.org/officeDocument/2006/relationships" type="roundRect" r:blip="">
            <dgm:adjLst/>
          </dgm:shape>
          <dgm:presOf axis="ch desOrSelf"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p1">
          <dgm:alg type="sp"/>
          <dgm:shape xmlns:r="http://schemas.openxmlformats.org/officeDocument/2006/relationships" r:blip="">
            <dgm:adjLst/>
          </dgm:shape>
          <dgm:presOf/>
          <dgm:constrLst/>
          <dgm:ruleLst/>
        </dgm:layoutNode>
        <dgm:layoutNode name="sp2">
          <dgm:alg type="sp"/>
          <dgm:shape xmlns:r="http://schemas.openxmlformats.org/officeDocument/2006/relationships" r:blip="">
            <dgm:adjLst/>
          </dgm:shape>
          <dgm:presOf/>
          <dgm:constrLst/>
          <dgm:ruleLst/>
        </dgm:layoutNode>
      </dgm:if>
      <dgm:else name="Name9">
        <dgm:layoutNode name="cycle">
          <dgm:choose name="Name10">
            <dgm:if name="Name11" func="var" arg="dir" op="equ" val="norm">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fact="-1"/>
                <dgm:constr type="wArH" for="ch" ptType="sibTrans" refType="diam" op="equ" fact="0.05"/>
                <dgm:constr type="hArH" for="ch" ptType="sibTrans" refType="diam" op="equ" fact="0.1"/>
                <dgm:constr type="stemThick" for="ch" ptType="sibTrans" refType="diam" op="equ" fact="0.065"/>
                <dgm:constr type="primFontSz" for="ch" ptType="node" op="equ"/>
              </dgm:constrLst>
            </dgm:if>
            <dgm:else name="Name12">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dgm:constr type="wArH" for="ch" ptType="sibTrans" refType="diam" op="equ" fact="0.05"/>
                <dgm:constr type="hArH" for="ch" ptType="sibTrans" refType="diam" op="equ" fact="0.1"/>
                <dgm:constr type="stemThick" for="ch" ptType="sibTrans" refType="diam" op="equ" fact="0.065"/>
                <dgm:constr type="primFontSz" for="ch" ptType="node" op="equ"/>
              </dgm:constrLst>
            </dgm:else>
          </dgm:choose>
          <dgm:ruleLst/>
          <dgm:forEach name="nodesFirstNodeForEach" axis="ch" ptType="node" cnt="1">
            <dgm:layoutNode name="nodeFirstNode">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FirstNode" styleLbl="bgShp">
                <dgm:choose name="Name13">
                  <dgm:if name="Name14" func="var" arg="dir" op="equ" val="norm">
                    <dgm:alg type="conn">
                      <dgm:param type="connRout" val="longCurve"/>
                      <dgm:param type="begPts" val="midR"/>
                      <dgm:param type="endPts" val="midL"/>
                      <dgm:param type="dstNode" val="nodeFirstNode"/>
                    </dgm:alg>
                  </dgm:if>
                  <dgm:else name="Name15">
                    <dgm:alg type="conn">
                      <dgm:param type="connRout" val="longCurve"/>
                      <dgm:param type="begPts" val="midL"/>
                      <dgm:param type="endPts" val="midR"/>
                      <dgm:param type="dstNode" val="nodeFirstNode"/>
                    </dgm:alg>
                  </dgm:else>
                </dgm:choose>
                <dgm:shape xmlns:r="http://schemas.openxmlformats.org/officeDocument/2006/relationships" type="conn" r:blip="" zOrderOff="-2">
                  <dgm:adjLst/>
                </dgm:shape>
                <dgm:presOf axis="self"/>
                <dgm:choose name="Name16">
                  <dgm:if name="Name17" axis="par ch" ptType="doc node" func="cnt" op="equ" val="3">
                    <dgm:constrLst>
                      <dgm:constr type="userA"/>
                      <dgm:constr type="diam" refType="userA" fact="1.01"/>
                      <dgm:constr type="begPad" refType="connDist" fact="-0.2"/>
                      <dgm:constr type="endPad" refType="connDist" fact="0.05"/>
                    </dgm:constrLst>
                  </dgm:if>
                  <dgm:if name="Name18" axis="par ch" ptType="doc node" func="cnt" op="equ" val="4">
                    <dgm:constrLst>
                      <dgm:constr type="userA"/>
                      <dgm:constr type="diam" refType="userA" fact="1.26"/>
                      <dgm:constr type="begPad" refType="connDist" fact="-0.2"/>
                      <dgm:constr type="endPad" refType="connDist" fact="0.05"/>
                    </dgm:constrLst>
                  </dgm:if>
                  <dgm:if name="Name19" axis="par ch" ptType="doc node" func="cnt" op="equ" val="5">
                    <dgm:constrLst>
                      <dgm:constr type="userA"/>
                      <dgm:constr type="diam" refType="userA" fact="1.04"/>
                      <dgm:constr type="begPad" refType="connDist" fact="-0.2"/>
                      <dgm:constr type="endPad" refType="connDist" fact="0.05"/>
                    </dgm:constrLst>
                  </dgm:if>
                  <dgm:if name="Name20" axis="par ch" ptType="doc node" func="cnt" op="equ" val="6">
                    <dgm:constrLst>
                      <dgm:constr type="userA"/>
                      <dgm:constr type="diam" refType="userA" fact="1.1"/>
                      <dgm:constr type="begPad" refType="connDist" fact="-0.2"/>
                      <dgm:constr type="endPad" refType="connDist" fact="0.05"/>
                    </dgm:constrLst>
                  </dgm:if>
                  <dgm:else name="Name21">
                    <dgm:constrLst>
                      <dgm:constr type="userA"/>
                      <dgm:constr type="diam" refType="userA" fact="1.04"/>
                      <dgm:constr type="begPad" refType="connDist" fact="-0.2"/>
                      <dgm:constr type="endPad" refType="connDist" fact="0.05"/>
                    </dgm:constrLst>
                  </dgm:else>
                </dgm:choose>
                <dgm:ruleLst/>
              </dgm:layoutNode>
            </dgm:forEach>
          </dgm:forEach>
          <dgm:forEach name="followingNodesForEach" axis="ch" ptType="node" st="2">
            <dgm:layoutNode name="nodeFollowingNodes">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dgm:layoutNode>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id="{27A66867-4080-4748-8121-640BB4F02AC4}"/>
              </a:ext>
            </a:extLst>
          </p:cNvPr>
          <p:cNvSpPr>
            <a:spLocks noGrp="1" noChangeArrowheads="1"/>
          </p:cNvSpPr>
          <p:nvPr>
            <p:ph type="hdr" sz="quarter"/>
          </p:nvPr>
        </p:nvSpPr>
        <p:spPr bwMode="auto">
          <a:xfrm>
            <a:off x="0" y="0"/>
            <a:ext cx="2971800" cy="4873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a:latin typeface="Arial" charset="0"/>
              </a:defRPr>
            </a:lvl1pPr>
          </a:lstStyle>
          <a:p>
            <a:pPr>
              <a:defRPr/>
            </a:pPr>
            <a:endParaRPr lang="lv-LV"/>
          </a:p>
        </p:txBody>
      </p:sp>
      <p:sp>
        <p:nvSpPr>
          <p:cNvPr id="6147" name="Rectangle 3">
            <a:extLst>
              <a:ext uri="{FF2B5EF4-FFF2-40B4-BE49-F238E27FC236}">
                <a16:creationId xmlns:a16="http://schemas.microsoft.com/office/drawing/2014/main" id="{DFE9B5DD-42A0-4FC7-ADEB-CF919491903C}"/>
              </a:ext>
            </a:extLst>
          </p:cNvPr>
          <p:cNvSpPr>
            <a:spLocks noGrp="1" noChangeArrowheads="1"/>
          </p:cNvSpPr>
          <p:nvPr>
            <p:ph type="dt" sz="quarter" idx="1"/>
          </p:nvPr>
        </p:nvSpPr>
        <p:spPr bwMode="auto">
          <a:xfrm>
            <a:off x="3884613" y="0"/>
            <a:ext cx="2971800" cy="4873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a:latin typeface="Arial" charset="0"/>
              </a:defRPr>
            </a:lvl1pPr>
          </a:lstStyle>
          <a:p>
            <a:pPr>
              <a:defRPr/>
            </a:pPr>
            <a:endParaRPr lang="lv-LV"/>
          </a:p>
        </p:txBody>
      </p:sp>
      <p:sp>
        <p:nvSpPr>
          <p:cNvPr id="6148" name="Rectangle 4">
            <a:extLst>
              <a:ext uri="{FF2B5EF4-FFF2-40B4-BE49-F238E27FC236}">
                <a16:creationId xmlns:a16="http://schemas.microsoft.com/office/drawing/2014/main" id="{75E6AC65-BB59-4AD8-90A9-8443F07A1398}"/>
              </a:ext>
            </a:extLst>
          </p:cNvPr>
          <p:cNvSpPr>
            <a:spLocks noGrp="1" noChangeArrowheads="1"/>
          </p:cNvSpPr>
          <p:nvPr>
            <p:ph type="ftr" sz="quarter" idx="2"/>
          </p:nvPr>
        </p:nvSpPr>
        <p:spPr bwMode="auto">
          <a:xfrm>
            <a:off x="0" y="9248775"/>
            <a:ext cx="2971800" cy="48736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a:latin typeface="Arial" charset="0"/>
              </a:defRPr>
            </a:lvl1pPr>
          </a:lstStyle>
          <a:p>
            <a:pPr>
              <a:defRPr/>
            </a:pPr>
            <a:endParaRPr lang="lv-LV"/>
          </a:p>
        </p:txBody>
      </p:sp>
      <p:sp>
        <p:nvSpPr>
          <p:cNvPr id="6149" name="Rectangle 5">
            <a:extLst>
              <a:ext uri="{FF2B5EF4-FFF2-40B4-BE49-F238E27FC236}">
                <a16:creationId xmlns:a16="http://schemas.microsoft.com/office/drawing/2014/main" id="{2CF8B147-4379-47A7-8D82-96A1E83B67CE}"/>
              </a:ext>
            </a:extLst>
          </p:cNvPr>
          <p:cNvSpPr>
            <a:spLocks noGrp="1" noChangeArrowheads="1"/>
          </p:cNvSpPr>
          <p:nvPr>
            <p:ph type="sldNum" sz="quarter" idx="3"/>
          </p:nvPr>
        </p:nvSpPr>
        <p:spPr bwMode="auto">
          <a:xfrm>
            <a:off x="3884613" y="9248775"/>
            <a:ext cx="2971800" cy="48736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a:lvl1pPr>
          </a:lstStyle>
          <a:p>
            <a:fld id="{2852582E-6AC2-464A-AAD5-37941ED17C45}" type="slidenum">
              <a:rPr lang="lv-LV" altLang="lv-LV"/>
              <a:pPr/>
              <a:t>‹#›</a:t>
            </a:fld>
            <a:endParaRPr lang="lv-LV" altLang="lv-LV"/>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338" name="Rectangle 2">
            <a:extLst>
              <a:ext uri="{FF2B5EF4-FFF2-40B4-BE49-F238E27FC236}">
                <a16:creationId xmlns:a16="http://schemas.microsoft.com/office/drawing/2014/main" id="{4476F416-AA24-430B-A65D-DD39FBC7BA4D}"/>
              </a:ext>
            </a:extLst>
          </p:cNvPr>
          <p:cNvSpPr>
            <a:spLocks noGrp="1" noChangeArrowheads="1"/>
          </p:cNvSpPr>
          <p:nvPr>
            <p:ph type="hdr" sz="quarter"/>
          </p:nvPr>
        </p:nvSpPr>
        <p:spPr bwMode="auto">
          <a:xfrm>
            <a:off x="0" y="0"/>
            <a:ext cx="2971800" cy="4873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a:latin typeface="Arial" charset="0"/>
              </a:defRPr>
            </a:lvl1pPr>
          </a:lstStyle>
          <a:p>
            <a:pPr>
              <a:defRPr/>
            </a:pPr>
            <a:endParaRPr lang="lv-LV"/>
          </a:p>
        </p:txBody>
      </p:sp>
      <p:sp>
        <p:nvSpPr>
          <p:cNvPr id="14339" name="Rectangle 3">
            <a:extLst>
              <a:ext uri="{FF2B5EF4-FFF2-40B4-BE49-F238E27FC236}">
                <a16:creationId xmlns:a16="http://schemas.microsoft.com/office/drawing/2014/main" id="{2630D477-29C7-4386-B639-2202EFCAE476}"/>
              </a:ext>
            </a:extLst>
          </p:cNvPr>
          <p:cNvSpPr>
            <a:spLocks noGrp="1" noChangeArrowheads="1"/>
          </p:cNvSpPr>
          <p:nvPr>
            <p:ph type="dt" idx="1"/>
          </p:nvPr>
        </p:nvSpPr>
        <p:spPr bwMode="auto">
          <a:xfrm>
            <a:off x="3884613" y="0"/>
            <a:ext cx="2971800" cy="4873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a:latin typeface="Arial" charset="0"/>
              </a:defRPr>
            </a:lvl1pPr>
          </a:lstStyle>
          <a:p>
            <a:pPr>
              <a:defRPr/>
            </a:pPr>
            <a:endParaRPr lang="lv-LV"/>
          </a:p>
        </p:txBody>
      </p:sp>
      <p:sp>
        <p:nvSpPr>
          <p:cNvPr id="66564" name="Rectangle 4">
            <a:extLst>
              <a:ext uri="{FF2B5EF4-FFF2-40B4-BE49-F238E27FC236}">
                <a16:creationId xmlns:a16="http://schemas.microsoft.com/office/drawing/2014/main" id="{F24A94B1-C826-4DC2-AA35-FF786820D999}"/>
              </a:ext>
            </a:extLst>
          </p:cNvPr>
          <p:cNvSpPr>
            <a:spLocks noGrp="1" noRot="1" noChangeAspect="1" noChangeArrowheads="1" noTextEdit="1"/>
          </p:cNvSpPr>
          <p:nvPr>
            <p:ph type="sldImg" idx="2"/>
          </p:nvPr>
        </p:nvSpPr>
        <p:spPr bwMode="auto">
          <a:xfrm>
            <a:off x="995363" y="730250"/>
            <a:ext cx="4868862" cy="36512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341" name="Rectangle 5">
            <a:extLst>
              <a:ext uri="{FF2B5EF4-FFF2-40B4-BE49-F238E27FC236}">
                <a16:creationId xmlns:a16="http://schemas.microsoft.com/office/drawing/2014/main" id="{85E022ED-6941-4017-B50F-DD6ABCD60785}"/>
              </a:ext>
            </a:extLst>
          </p:cNvPr>
          <p:cNvSpPr>
            <a:spLocks noGrp="1" noChangeArrowheads="1"/>
          </p:cNvSpPr>
          <p:nvPr>
            <p:ph type="body" sz="quarter" idx="3"/>
          </p:nvPr>
        </p:nvSpPr>
        <p:spPr bwMode="auto">
          <a:xfrm>
            <a:off x="685800" y="4625975"/>
            <a:ext cx="5486400" cy="43815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lv-LV" noProof="0"/>
              <a:t>Click to edit Master text styles</a:t>
            </a:r>
          </a:p>
          <a:p>
            <a:pPr lvl="1"/>
            <a:r>
              <a:rPr lang="lv-LV" noProof="0"/>
              <a:t>Second level</a:t>
            </a:r>
          </a:p>
          <a:p>
            <a:pPr lvl="2"/>
            <a:r>
              <a:rPr lang="lv-LV" noProof="0"/>
              <a:t>Third level</a:t>
            </a:r>
          </a:p>
          <a:p>
            <a:pPr lvl="3"/>
            <a:r>
              <a:rPr lang="lv-LV" noProof="0"/>
              <a:t>Fourth level</a:t>
            </a:r>
          </a:p>
          <a:p>
            <a:pPr lvl="4"/>
            <a:r>
              <a:rPr lang="lv-LV" noProof="0"/>
              <a:t>Fifth level</a:t>
            </a:r>
          </a:p>
        </p:txBody>
      </p:sp>
      <p:sp>
        <p:nvSpPr>
          <p:cNvPr id="14342" name="Rectangle 6">
            <a:extLst>
              <a:ext uri="{FF2B5EF4-FFF2-40B4-BE49-F238E27FC236}">
                <a16:creationId xmlns:a16="http://schemas.microsoft.com/office/drawing/2014/main" id="{B75C381C-52B5-4BB0-8E05-0511E6E8D2FF}"/>
              </a:ext>
            </a:extLst>
          </p:cNvPr>
          <p:cNvSpPr>
            <a:spLocks noGrp="1" noChangeArrowheads="1"/>
          </p:cNvSpPr>
          <p:nvPr>
            <p:ph type="ftr" sz="quarter" idx="4"/>
          </p:nvPr>
        </p:nvSpPr>
        <p:spPr bwMode="auto">
          <a:xfrm>
            <a:off x="0" y="9248775"/>
            <a:ext cx="2971800" cy="48736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a:latin typeface="Arial" charset="0"/>
              </a:defRPr>
            </a:lvl1pPr>
          </a:lstStyle>
          <a:p>
            <a:pPr>
              <a:defRPr/>
            </a:pPr>
            <a:endParaRPr lang="lv-LV"/>
          </a:p>
        </p:txBody>
      </p:sp>
      <p:sp>
        <p:nvSpPr>
          <p:cNvPr id="14343" name="Rectangle 7">
            <a:extLst>
              <a:ext uri="{FF2B5EF4-FFF2-40B4-BE49-F238E27FC236}">
                <a16:creationId xmlns:a16="http://schemas.microsoft.com/office/drawing/2014/main" id="{4FD35C94-6C1F-48C8-BF29-8110FFED3776}"/>
              </a:ext>
            </a:extLst>
          </p:cNvPr>
          <p:cNvSpPr>
            <a:spLocks noGrp="1" noChangeArrowheads="1"/>
          </p:cNvSpPr>
          <p:nvPr>
            <p:ph type="sldNum" sz="quarter" idx="5"/>
          </p:nvPr>
        </p:nvSpPr>
        <p:spPr bwMode="auto">
          <a:xfrm>
            <a:off x="3884613" y="9248775"/>
            <a:ext cx="2971800" cy="48736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a:lvl1pPr>
          </a:lstStyle>
          <a:p>
            <a:fld id="{1D47156E-4746-469F-9118-9362A7CFFAA7}" type="slidenum">
              <a:rPr lang="lv-LV" altLang="lv-LV"/>
              <a:pPr/>
              <a:t>‹#›</a:t>
            </a:fld>
            <a:endParaRPr lang="lv-LV" altLang="lv-LV"/>
          </a:p>
        </p:txBody>
      </p:sp>
    </p:spTree>
    <p:extLst>
      <p:ext uri="{BB962C8B-B14F-4D97-AF65-F5344CB8AC3E}">
        <p14:creationId xmlns:p14="http://schemas.microsoft.com/office/powerpoint/2010/main" val="246155540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Arial" charset="0"/>
      </a:defRPr>
    </a:lvl1pPr>
    <a:lvl2pPr marL="457200" algn="l" rtl="0" eaLnBrk="0" fontAlgn="base" hangingPunct="0">
      <a:spcBef>
        <a:spcPct val="30000"/>
      </a:spcBef>
      <a:spcAft>
        <a:spcPct val="0"/>
      </a:spcAft>
      <a:defRPr sz="1200" kern="1200">
        <a:solidFill>
          <a:schemeClr val="tx1"/>
        </a:solidFill>
        <a:latin typeface="Arial" charset="0"/>
        <a:ea typeface="+mn-ea"/>
        <a:cs typeface="Arial" charset="0"/>
      </a:defRPr>
    </a:lvl2pPr>
    <a:lvl3pPr marL="914400" algn="l" rtl="0" eaLnBrk="0" fontAlgn="base" hangingPunct="0">
      <a:spcBef>
        <a:spcPct val="30000"/>
      </a:spcBef>
      <a:spcAft>
        <a:spcPct val="0"/>
      </a:spcAft>
      <a:defRPr sz="1200" kern="1200">
        <a:solidFill>
          <a:schemeClr val="tx1"/>
        </a:solidFill>
        <a:latin typeface="Arial" charset="0"/>
        <a:ea typeface="+mn-ea"/>
        <a:cs typeface="Arial" charset="0"/>
      </a:defRPr>
    </a:lvl3pPr>
    <a:lvl4pPr marL="1371600" algn="l" rtl="0" eaLnBrk="0" fontAlgn="base" hangingPunct="0">
      <a:spcBef>
        <a:spcPct val="30000"/>
      </a:spcBef>
      <a:spcAft>
        <a:spcPct val="0"/>
      </a:spcAft>
      <a:defRPr sz="1200" kern="1200">
        <a:solidFill>
          <a:schemeClr val="tx1"/>
        </a:solidFill>
        <a:latin typeface="Arial" charset="0"/>
        <a:ea typeface="+mn-ea"/>
        <a:cs typeface="Arial" charset="0"/>
      </a:defRPr>
    </a:lvl4pPr>
    <a:lvl5pPr marL="1828800" algn="l" rtl="0" eaLnBrk="0" fontAlgn="base" hangingPunct="0">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F7021451-1387-4CA6-816F-3879F97B5CBC}" type="slidenum">
              <a:rPr kumimoji="0" lang="en-US" sz="1800" b="0" i="0" u="none" strike="noStrike" kern="1200" cap="none" spc="0" normalizeH="0" baseline="0" noProof="0">
                <a:ln>
                  <a:noFill/>
                </a:ln>
                <a:solidFill>
                  <a:prstClr val="black"/>
                </a:solidFill>
                <a:effectLst/>
                <a:uLnTx/>
                <a:uFillTx/>
                <a:latin typeface="Aptos" panose="02110004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22</a:t>
            </a:fld>
            <a:endParaRPr kumimoji="0" lang="en-US" sz="18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F7021451-1387-4CA6-816F-3879F97B5CBC}" type="slidenum">
              <a:rPr kumimoji="0" lang="en-US" sz="1800" b="0" i="0" u="none" strike="noStrike" kern="1200" cap="none" spc="0" normalizeH="0" baseline="0" noProof="0">
                <a:ln>
                  <a:noFill/>
                </a:ln>
                <a:solidFill>
                  <a:prstClr val="black"/>
                </a:solidFill>
                <a:effectLst/>
                <a:uLnTx/>
                <a:uFillTx/>
                <a:latin typeface="Aptos" panose="02110004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23</a:t>
            </a:fld>
            <a:endParaRPr kumimoji="0" lang="en-US" sz="18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F7021451-1387-4CA6-816F-3879F97B5CBC}" type="slidenum">
              <a:rPr kumimoji="0" lang="en-US" sz="1800" b="0" i="0" u="none" strike="noStrike" kern="1200" cap="none" spc="0" normalizeH="0" baseline="0" noProof="0">
                <a:ln>
                  <a:noFill/>
                </a:ln>
                <a:solidFill>
                  <a:prstClr val="black"/>
                </a:solidFill>
                <a:effectLst/>
                <a:uLnTx/>
                <a:uFillTx/>
                <a:latin typeface="Aptos" panose="02110004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24</a:t>
            </a:fld>
            <a:endParaRPr kumimoji="0" lang="en-US" sz="18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F7021451-1387-4CA6-816F-3879F97B5CBC}" type="slidenum">
              <a:rPr kumimoji="0" lang="en-US" sz="1800" b="0" i="0" u="none" strike="noStrike" kern="1200" cap="none" spc="0" normalizeH="0" baseline="0" noProof="0">
                <a:ln>
                  <a:noFill/>
                </a:ln>
                <a:solidFill>
                  <a:prstClr val="black"/>
                </a:solidFill>
                <a:effectLst/>
                <a:uLnTx/>
                <a:uFillTx/>
                <a:latin typeface="Aptos" panose="02110004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25</a:t>
            </a:fld>
            <a:endParaRPr kumimoji="0" lang="en-US" sz="18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F7021451-1387-4CA6-816F-3879F97B5CBC}" type="slidenum">
              <a:rPr kumimoji="0" lang="en-US" sz="1800" b="0" i="0" u="none" strike="noStrike" kern="1200" cap="none" spc="0" normalizeH="0" baseline="0" noProof="0">
                <a:ln>
                  <a:noFill/>
                </a:ln>
                <a:solidFill>
                  <a:prstClr val="black"/>
                </a:solidFill>
                <a:effectLst/>
                <a:uLnTx/>
                <a:uFillTx/>
                <a:latin typeface="Aptos" panose="02110004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30</a:t>
            </a:fld>
            <a:endParaRPr kumimoji="0" lang="en-US" sz="18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F7021451-1387-4CA6-816F-3879F97B5CBC}" type="slidenum">
              <a:rPr kumimoji="0" lang="en-US" sz="1800" b="0" i="0" u="none" strike="noStrike" kern="1200" cap="none" spc="0" normalizeH="0" baseline="0" noProof="0">
                <a:ln>
                  <a:noFill/>
                </a:ln>
                <a:solidFill>
                  <a:prstClr val="black"/>
                </a:solidFill>
                <a:effectLst/>
                <a:uLnTx/>
                <a:uFillTx/>
                <a:latin typeface="Aptos" panose="02110004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31</a:t>
            </a:fld>
            <a:endParaRPr kumimoji="0" lang="en-US" sz="18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F7021451-1387-4CA6-816F-3879F97B5CBC}" type="slidenum">
              <a:rPr kumimoji="0" lang="en-US" sz="1800" b="0" i="0" u="none" strike="noStrike" kern="1200" cap="none" spc="0" normalizeH="0" baseline="0" noProof="0">
                <a:ln>
                  <a:noFill/>
                </a:ln>
                <a:solidFill>
                  <a:prstClr val="black"/>
                </a:solidFill>
                <a:effectLst/>
                <a:uLnTx/>
                <a:uFillTx/>
                <a:latin typeface="Aptos" panose="02110004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32</a:t>
            </a:fld>
            <a:endParaRPr kumimoji="0" lang="en-US" sz="18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aida attēla vietturis 1">
            <a:extLst>
              <a:ext uri="{FF2B5EF4-FFF2-40B4-BE49-F238E27FC236}">
                <a16:creationId xmlns:a16="http://schemas.microsoft.com/office/drawing/2014/main" id="{0A0EDBB5-2FA7-15C8-5E53-265FC7293D93}"/>
              </a:ext>
            </a:extLst>
          </p:cNvPr>
          <p:cNvSpPr>
            <a:spLocks noGrp="1" noRot="1" noChangeAspect="1" noChangeArrowheads="1" noTextEdit="1"/>
          </p:cNvSpPr>
          <p:nvPr>
            <p:ph type="sldImg"/>
          </p:nvPr>
        </p:nvSpPr>
        <p:spPr>
          <a:ln/>
        </p:spPr>
      </p:sp>
      <p:sp>
        <p:nvSpPr>
          <p:cNvPr id="46083" name="Piezīmju vietturis 2">
            <a:extLst>
              <a:ext uri="{FF2B5EF4-FFF2-40B4-BE49-F238E27FC236}">
                <a16:creationId xmlns:a16="http://schemas.microsoft.com/office/drawing/2014/main" id="{70850428-DF15-2377-D749-FF675B512DB3}"/>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lv-LV" altLang="lv-LV">
              <a:latin typeface="Arial" panose="020B0604020202020204" pitchFamily="34" charset="0"/>
              <a:cs typeface="Arial" panose="020B0604020202020204" pitchFamily="34" charset="0"/>
            </a:endParaRPr>
          </a:p>
        </p:txBody>
      </p:sp>
      <p:sp>
        <p:nvSpPr>
          <p:cNvPr id="46084" name="Slaida numura vietturis 3">
            <a:extLst>
              <a:ext uri="{FF2B5EF4-FFF2-40B4-BE49-F238E27FC236}">
                <a16:creationId xmlns:a16="http://schemas.microsoft.com/office/drawing/2014/main" id="{C829FBF3-655E-0E44-E17D-380C72B40E89}"/>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Arial" panose="020B0604020202020204" pitchFamily="34" charset="0"/>
              </a:defRPr>
            </a:lvl1pPr>
            <a:lvl2pPr marL="742950" indent="-285750">
              <a:defRPr sz="1200">
                <a:solidFill>
                  <a:schemeClr val="tx1"/>
                </a:solidFill>
                <a:latin typeface="Arial" panose="020B0604020202020204" pitchFamily="34" charset="0"/>
              </a:defRPr>
            </a:lvl2pPr>
            <a:lvl3pPr marL="1143000" indent="-228600">
              <a:defRPr sz="1200">
                <a:solidFill>
                  <a:schemeClr val="tx1"/>
                </a:solidFill>
                <a:latin typeface="Arial" panose="020B0604020202020204" pitchFamily="34" charset="0"/>
              </a:defRPr>
            </a:lvl3pPr>
            <a:lvl4pPr marL="1600200" indent="-228600">
              <a:defRPr sz="1200">
                <a:solidFill>
                  <a:schemeClr val="tx1"/>
                </a:solidFill>
                <a:latin typeface="Arial" panose="020B0604020202020204" pitchFamily="34" charset="0"/>
              </a:defRPr>
            </a:lvl4pPr>
            <a:lvl5pPr marL="2057400" indent="-228600">
              <a:defRPr sz="1200">
                <a:solidFill>
                  <a:schemeClr val="tx1"/>
                </a:solidFill>
                <a:latin typeface="Arial" panose="020B0604020202020204" pitchFamily="34" charset="0"/>
              </a:defRPr>
            </a:lvl5pPr>
            <a:lvl6pPr marL="2514600" indent="-228600" eaLnBrk="0" fontAlgn="base" hangingPunct="0">
              <a:spcBef>
                <a:spcPct val="0"/>
              </a:spcBef>
              <a:spcAft>
                <a:spcPct val="0"/>
              </a:spcAft>
              <a:defRPr sz="1200">
                <a:solidFill>
                  <a:schemeClr val="tx1"/>
                </a:solidFill>
                <a:latin typeface="Arial" panose="020B0604020202020204" pitchFamily="34" charset="0"/>
              </a:defRPr>
            </a:lvl6pPr>
            <a:lvl7pPr marL="2971800" indent="-228600" eaLnBrk="0" fontAlgn="base" hangingPunct="0">
              <a:spcBef>
                <a:spcPct val="0"/>
              </a:spcBef>
              <a:spcAft>
                <a:spcPct val="0"/>
              </a:spcAft>
              <a:defRPr sz="1200">
                <a:solidFill>
                  <a:schemeClr val="tx1"/>
                </a:solidFill>
                <a:latin typeface="Arial" panose="020B0604020202020204" pitchFamily="34" charset="0"/>
              </a:defRPr>
            </a:lvl7pPr>
            <a:lvl8pPr marL="3429000" indent="-228600" eaLnBrk="0" fontAlgn="base" hangingPunct="0">
              <a:spcBef>
                <a:spcPct val="0"/>
              </a:spcBef>
              <a:spcAft>
                <a:spcPct val="0"/>
              </a:spcAft>
              <a:defRPr sz="1200">
                <a:solidFill>
                  <a:schemeClr val="tx1"/>
                </a:solidFill>
                <a:latin typeface="Arial" panose="020B0604020202020204" pitchFamily="34" charset="0"/>
              </a:defRPr>
            </a:lvl8pPr>
            <a:lvl9pPr marL="3886200" indent="-228600" eaLnBrk="0" fontAlgn="base" hangingPunct="0">
              <a:spcBef>
                <a:spcPct val="0"/>
              </a:spcBef>
              <a:spcAft>
                <a:spcPct val="0"/>
              </a:spcAft>
              <a:defRPr sz="1200">
                <a:solidFill>
                  <a:schemeClr val="tx1"/>
                </a:solidFill>
                <a:latin typeface="Arial" panose="020B0604020202020204" pitchFamily="34" charset="0"/>
              </a:defRPr>
            </a:lvl9pPr>
          </a:lstStyle>
          <a:p>
            <a:fld id="{7FE09B76-6BBD-4AAD-A89E-D736A24756A3}" type="slidenum">
              <a:rPr lang="lv-LV" altLang="lv-LV" smtClean="0"/>
              <a:pPr/>
              <a:t>50</a:t>
            </a:fld>
            <a:endParaRPr lang="lv-LV" altLang="lv-LV"/>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Virsraksta slaids">
    <p:spTree>
      <p:nvGrpSpPr>
        <p:cNvPr id="1" name=""/>
        <p:cNvGrpSpPr/>
        <p:nvPr/>
      </p:nvGrpSpPr>
      <p:grpSpPr>
        <a:xfrm>
          <a:off x="0" y="0"/>
          <a:ext cx="0" cy="0"/>
          <a:chOff x="0" y="0"/>
          <a:chExt cx="0" cy="0"/>
        </a:xfrm>
      </p:grpSpPr>
      <p:sp>
        <p:nvSpPr>
          <p:cNvPr id="2" name="Virsraksts 1"/>
          <p:cNvSpPr>
            <a:spLocks noGrp="1"/>
          </p:cNvSpPr>
          <p:nvPr>
            <p:ph type="ctrTitle"/>
          </p:nvPr>
        </p:nvSpPr>
        <p:spPr>
          <a:xfrm>
            <a:off x="685800" y="2130425"/>
            <a:ext cx="7772400" cy="1470025"/>
          </a:xfrm>
        </p:spPr>
        <p:txBody>
          <a:bodyPr/>
          <a:lstStyle/>
          <a:p>
            <a:r>
              <a:rPr lang="lv-LV"/>
              <a:t>Rediģēt šablona virsraksta stilu</a:t>
            </a:r>
            <a:endParaRPr lang="ru-RU"/>
          </a:p>
        </p:txBody>
      </p:sp>
      <p:sp>
        <p:nvSpPr>
          <p:cNvPr id="3" name="Apakšvirsraksts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lv-LV"/>
              <a:t>Noklikšķiniet, lai rediģētu šablona apakšvirsraksta stilu</a:t>
            </a:r>
            <a:endParaRPr lang="ru-RU"/>
          </a:p>
        </p:txBody>
      </p:sp>
    </p:spTree>
    <p:extLst>
      <p:ext uri="{BB962C8B-B14F-4D97-AF65-F5344CB8AC3E}">
        <p14:creationId xmlns:p14="http://schemas.microsoft.com/office/powerpoint/2010/main" val="3445167781"/>
      </p:ext>
    </p:extLst>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Virsraksts un vertikāls teksts">
    <p:spTree>
      <p:nvGrpSpPr>
        <p:cNvPr id="1" name=""/>
        <p:cNvGrpSpPr/>
        <p:nvPr/>
      </p:nvGrpSpPr>
      <p:grpSpPr>
        <a:xfrm>
          <a:off x="0" y="0"/>
          <a:ext cx="0" cy="0"/>
          <a:chOff x="0" y="0"/>
          <a:chExt cx="0" cy="0"/>
        </a:xfrm>
      </p:grpSpPr>
      <p:sp>
        <p:nvSpPr>
          <p:cNvPr id="2" name="Virsraksts 1"/>
          <p:cNvSpPr>
            <a:spLocks noGrp="1"/>
          </p:cNvSpPr>
          <p:nvPr>
            <p:ph type="title"/>
          </p:nvPr>
        </p:nvSpPr>
        <p:spPr/>
        <p:txBody>
          <a:bodyPr/>
          <a:lstStyle/>
          <a:p>
            <a:r>
              <a:rPr lang="lv-LV"/>
              <a:t>Rediģēt šablona virsraksta stilu</a:t>
            </a:r>
            <a:endParaRPr lang="ru-RU"/>
          </a:p>
        </p:txBody>
      </p:sp>
      <p:sp>
        <p:nvSpPr>
          <p:cNvPr id="3" name="Vertikāls teksta vietturis 2"/>
          <p:cNvSpPr>
            <a:spLocks noGrp="1"/>
          </p:cNvSpPr>
          <p:nvPr>
            <p:ph type="body" orient="vert" idx="1"/>
          </p:nvPr>
        </p:nvSpPr>
        <p:spPr/>
        <p:txBody>
          <a:bodyPr vert="eaVert"/>
          <a:lstStyle/>
          <a:p>
            <a:pPr lvl="0"/>
            <a:r>
              <a:rPr lang="lv-LV"/>
              <a:t>Noklikšķiniet, lai rediģētu šablona teksta stilus</a:t>
            </a:r>
          </a:p>
          <a:p>
            <a:pPr lvl="1"/>
            <a:r>
              <a:rPr lang="lv-LV"/>
              <a:t>Otrais līmenis</a:t>
            </a:r>
          </a:p>
          <a:p>
            <a:pPr lvl="2"/>
            <a:r>
              <a:rPr lang="lv-LV"/>
              <a:t>Trešais līmenis</a:t>
            </a:r>
          </a:p>
          <a:p>
            <a:pPr lvl="3"/>
            <a:r>
              <a:rPr lang="lv-LV"/>
              <a:t>Ceturtais līmenis</a:t>
            </a:r>
          </a:p>
          <a:p>
            <a:pPr lvl="4"/>
            <a:r>
              <a:rPr lang="lv-LV"/>
              <a:t>Piektais līmenis</a:t>
            </a:r>
            <a:endParaRPr lang="ru-RU"/>
          </a:p>
        </p:txBody>
      </p:sp>
    </p:spTree>
    <p:extLst>
      <p:ext uri="{BB962C8B-B14F-4D97-AF65-F5344CB8AC3E}">
        <p14:creationId xmlns:p14="http://schemas.microsoft.com/office/powerpoint/2010/main" val="1069664962"/>
      </p:ext>
    </p:extLst>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āls virsraksts un teksts">
    <p:spTree>
      <p:nvGrpSpPr>
        <p:cNvPr id="1" name=""/>
        <p:cNvGrpSpPr/>
        <p:nvPr/>
      </p:nvGrpSpPr>
      <p:grpSpPr>
        <a:xfrm>
          <a:off x="0" y="0"/>
          <a:ext cx="0" cy="0"/>
          <a:chOff x="0" y="0"/>
          <a:chExt cx="0" cy="0"/>
        </a:xfrm>
      </p:grpSpPr>
      <p:sp>
        <p:nvSpPr>
          <p:cNvPr id="2" name="Vertikāls virsraksts 1"/>
          <p:cNvSpPr>
            <a:spLocks noGrp="1"/>
          </p:cNvSpPr>
          <p:nvPr>
            <p:ph type="title" orient="vert"/>
          </p:nvPr>
        </p:nvSpPr>
        <p:spPr>
          <a:xfrm>
            <a:off x="6629400" y="274638"/>
            <a:ext cx="2057400" cy="5851525"/>
          </a:xfrm>
        </p:spPr>
        <p:txBody>
          <a:bodyPr vert="eaVert"/>
          <a:lstStyle/>
          <a:p>
            <a:r>
              <a:rPr lang="lv-LV"/>
              <a:t>Rediģēt šablona virsraksta stilu</a:t>
            </a:r>
            <a:endParaRPr lang="ru-RU"/>
          </a:p>
        </p:txBody>
      </p:sp>
      <p:sp>
        <p:nvSpPr>
          <p:cNvPr id="3" name="Vertikāls teksta vietturis 2"/>
          <p:cNvSpPr>
            <a:spLocks noGrp="1"/>
          </p:cNvSpPr>
          <p:nvPr>
            <p:ph type="body" orient="vert" idx="1"/>
          </p:nvPr>
        </p:nvSpPr>
        <p:spPr>
          <a:xfrm>
            <a:off x="457200" y="274638"/>
            <a:ext cx="6019800" cy="5851525"/>
          </a:xfrm>
        </p:spPr>
        <p:txBody>
          <a:bodyPr vert="eaVert"/>
          <a:lstStyle/>
          <a:p>
            <a:pPr lvl="0"/>
            <a:r>
              <a:rPr lang="lv-LV"/>
              <a:t>Noklikšķiniet, lai rediģētu šablona teksta stilus</a:t>
            </a:r>
          </a:p>
          <a:p>
            <a:pPr lvl="1"/>
            <a:r>
              <a:rPr lang="lv-LV"/>
              <a:t>Otrais līmenis</a:t>
            </a:r>
          </a:p>
          <a:p>
            <a:pPr lvl="2"/>
            <a:r>
              <a:rPr lang="lv-LV"/>
              <a:t>Trešais līmenis</a:t>
            </a:r>
          </a:p>
          <a:p>
            <a:pPr lvl="3"/>
            <a:r>
              <a:rPr lang="lv-LV"/>
              <a:t>Ceturtais līmenis</a:t>
            </a:r>
          </a:p>
          <a:p>
            <a:pPr lvl="4"/>
            <a:r>
              <a:rPr lang="lv-LV"/>
              <a:t>Piektais līmenis</a:t>
            </a:r>
            <a:endParaRPr lang="ru-RU"/>
          </a:p>
        </p:txBody>
      </p:sp>
    </p:spTree>
    <p:extLst>
      <p:ext uri="{BB962C8B-B14F-4D97-AF65-F5344CB8AC3E}">
        <p14:creationId xmlns:p14="http://schemas.microsoft.com/office/powerpoint/2010/main" val="1690119959"/>
      </p:ext>
    </p:extLst>
  </p:cSld>
  <p:clrMapOvr>
    <a:masterClrMapping/>
  </p:clrMapOv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Virsraksts, teksts un saturs">
    <p:spTree>
      <p:nvGrpSpPr>
        <p:cNvPr id="1" name=""/>
        <p:cNvGrpSpPr/>
        <p:nvPr/>
      </p:nvGrpSpPr>
      <p:grpSpPr>
        <a:xfrm>
          <a:off x="0" y="0"/>
          <a:ext cx="0" cy="0"/>
          <a:chOff x="0" y="0"/>
          <a:chExt cx="0" cy="0"/>
        </a:xfrm>
      </p:grpSpPr>
      <p:sp>
        <p:nvSpPr>
          <p:cNvPr id="2" name="Virsraksts 1"/>
          <p:cNvSpPr>
            <a:spLocks noGrp="1"/>
          </p:cNvSpPr>
          <p:nvPr>
            <p:ph type="title"/>
          </p:nvPr>
        </p:nvSpPr>
        <p:spPr>
          <a:xfrm>
            <a:off x="457200" y="274638"/>
            <a:ext cx="8229600" cy="1143000"/>
          </a:xfrm>
        </p:spPr>
        <p:txBody>
          <a:bodyPr/>
          <a:lstStyle/>
          <a:p>
            <a:r>
              <a:rPr lang="lv-LV"/>
              <a:t>Rediģēt šablona virsraksta stilu</a:t>
            </a:r>
            <a:endParaRPr lang="ru-RU"/>
          </a:p>
        </p:txBody>
      </p:sp>
      <p:sp>
        <p:nvSpPr>
          <p:cNvPr id="3" name="Teksta vietturis 2"/>
          <p:cNvSpPr>
            <a:spLocks noGrp="1"/>
          </p:cNvSpPr>
          <p:nvPr>
            <p:ph type="body" sz="half" idx="1"/>
          </p:nvPr>
        </p:nvSpPr>
        <p:spPr>
          <a:xfrm>
            <a:off x="457200" y="1600200"/>
            <a:ext cx="4038600" cy="4525963"/>
          </a:xfrm>
        </p:spPr>
        <p:txBody>
          <a:bodyPr/>
          <a:lstStyle/>
          <a:p>
            <a:pPr lvl="0"/>
            <a:r>
              <a:rPr lang="lv-LV"/>
              <a:t>Noklikšķiniet, lai rediģētu šablona teksta stilus</a:t>
            </a:r>
          </a:p>
          <a:p>
            <a:pPr lvl="1"/>
            <a:r>
              <a:rPr lang="lv-LV"/>
              <a:t>Otrais līmenis</a:t>
            </a:r>
          </a:p>
          <a:p>
            <a:pPr lvl="2"/>
            <a:r>
              <a:rPr lang="lv-LV"/>
              <a:t>Trešais līmenis</a:t>
            </a:r>
          </a:p>
          <a:p>
            <a:pPr lvl="3"/>
            <a:r>
              <a:rPr lang="lv-LV"/>
              <a:t>Ceturtais līmenis</a:t>
            </a:r>
          </a:p>
          <a:p>
            <a:pPr lvl="4"/>
            <a:r>
              <a:rPr lang="lv-LV"/>
              <a:t>Piektais līmenis</a:t>
            </a:r>
            <a:endParaRPr lang="ru-RU"/>
          </a:p>
        </p:txBody>
      </p:sp>
      <p:sp>
        <p:nvSpPr>
          <p:cNvPr id="4" name="Satura vietturis 3"/>
          <p:cNvSpPr>
            <a:spLocks noGrp="1"/>
          </p:cNvSpPr>
          <p:nvPr>
            <p:ph sz="half" idx="2"/>
          </p:nvPr>
        </p:nvSpPr>
        <p:spPr>
          <a:xfrm>
            <a:off x="4648200" y="1600200"/>
            <a:ext cx="4038600" cy="4525963"/>
          </a:xfrm>
        </p:spPr>
        <p:txBody>
          <a:bodyPr/>
          <a:lstStyle/>
          <a:p>
            <a:pPr lvl="0"/>
            <a:r>
              <a:rPr lang="lv-LV"/>
              <a:t>Noklikšķiniet, lai rediģētu šablona teksta stilus</a:t>
            </a:r>
          </a:p>
          <a:p>
            <a:pPr lvl="1"/>
            <a:r>
              <a:rPr lang="lv-LV"/>
              <a:t>Otrais līmenis</a:t>
            </a:r>
          </a:p>
          <a:p>
            <a:pPr lvl="2"/>
            <a:r>
              <a:rPr lang="lv-LV"/>
              <a:t>Trešais līmenis</a:t>
            </a:r>
          </a:p>
          <a:p>
            <a:pPr lvl="3"/>
            <a:r>
              <a:rPr lang="lv-LV"/>
              <a:t>Ceturtais līmenis</a:t>
            </a:r>
          </a:p>
          <a:p>
            <a:pPr lvl="4"/>
            <a:r>
              <a:rPr lang="lv-LV"/>
              <a:t>Piektais līmenis</a:t>
            </a:r>
            <a:endParaRPr lang="ru-RU"/>
          </a:p>
        </p:txBody>
      </p:sp>
    </p:spTree>
    <p:extLst>
      <p:ext uri="{BB962C8B-B14F-4D97-AF65-F5344CB8AC3E}">
        <p14:creationId xmlns:p14="http://schemas.microsoft.com/office/powerpoint/2010/main" val="917058287"/>
      </p:ext>
    </p:extLst>
  </p:cSld>
  <p:clrMapOvr>
    <a:masterClrMapping/>
  </p:clrMapOvr>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tbl" preserve="1">
  <p:cSld name="Virsraksts un tabula">
    <p:spTree>
      <p:nvGrpSpPr>
        <p:cNvPr id="1" name=""/>
        <p:cNvGrpSpPr/>
        <p:nvPr/>
      </p:nvGrpSpPr>
      <p:grpSpPr>
        <a:xfrm>
          <a:off x="0" y="0"/>
          <a:ext cx="0" cy="0"/>
          <a:chOff x="0" y="0"/>
          <a:chExt cx="0" cy="0"/>
        </a:xfrm>
      </p:grpSpPr>
      <p:sp>
        <p:nvSpPr>
          <p:cNvPr id="2" name="Virsraksts 1"/>
          <p:cNvSpPr>
            <a:spLocks noGrp="1"/>
          </p:cNvSpPr>
          <p:nvPr>
            <p:ph type="title"/>
          </p:nvPr>
        </p:nvSpPr>
        <p:spPr>
          <a:xfrm>
            <a:off x="457200" y="274638"/>
            <a:ext cx="8229600" cy="1143000"/>
          </a:xfrm>
        </p:spPr>
        <p:txBody>
          <a:bodyPr/>
          <a:lstStyle/>
          <a:p>
            <a:r>
              <a:rPr lang="lv-LV"/>
              <a:t>Rediģēt šablona virsraksta stilu</a:t>
            </a:r>
            <a:endParaRPr lang="ru-RU"/>
          </a:p>
        </p:txBody>
      </p:sp>
      <p:sp>
        <p:nvSpPr>
          <p:cNvPr id="3" name="Tabulas vietturis 2"/>
          <p:cNvSpPr>
            <a:spLocks noGrp="1"/>
          </p:cNvSpPr>
          <p:nvPr>
            <p:ph type="tbl" idx="1"/>
          </p:nvPr>
        </p:nvSpPr>
        <p:spPr>
          <a:xfrm>
            <a:off x="457200" y="1600200"/>
            <a:ext cx="8229600" cy="4525963"/>
          </a:xfrm>
        </p:spPr>
        <p:txBody>
          <a:bodyPr/>
          <a:lstStyle/>
          <a:p>
            <a:pPr lvl="0"/>
            <a:endParaRPr lang="ru-RU" noProof="0"/>
          </a:p>
        </p:txBody>
      </p:sp>
    </p:spTree>
    <p:extLst>
      <p:ext uri="{BB962C8B-B14F-4D97-AF65-F5344CB8AC3E}">
        <p14:creationId xmlns:p14="http://schemas.microsoft.com/office/powerpoint/2010/main" val="1601256213"/>
      </p:ext>
    </p:extLst>
  </p:cSld>
  <p:clrMapOvr>
    <a:masterClrMapping/>
  </p:clrMapOvr>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reserve="1">
  <p:cSld name="Virsraksta slaids">
    <p:spTree>
      <p:nvGrpSpPr>
        <p:cNvPr id="1" name=""/>
        <p:cNvGrpSpPr/>
        <p:nvPr/>
      </p:nvGrpSpPr>
      <p:grpSpPr>
        <a:xfrm>
          <a:off x="0" y="0"/>
          <a:ext cx="0" cy="0"/>
          <a:chOff x="0" y="0"/>
          <a:chExt cx="0" cy="0"/>
        </a:xfrm>
      </p:grpSpPr>
      <p:sp>
        <p:nvSpPr>
          <p:cNvPr id="2" name="Virsraksts 1"/>
          <p:cNvSpPr>
            <a:spLocks noGrp="1"/>
          </p:cNvSpPr>
          <p:nvPr>
            <p:ph type="ctrTitle"/>
          </p:nvPr>
        </p:nvSpPr>
        <p:spPr>
          <a:xfrm>
            <a:off x="685800" y="2130425"/>
            <a:ext cx="7772400" cy="1470025"/>
          </a:xfrm>
        </p:spPr>
        <p:txBody>
          <a:bodyPr/>
          <a:lstStyle/>
          <a:p>
            <a:r>
              <a:rPr lang="lv-LV"/>
              <a:t>Rediģēt šablona virsraksta stilu</a:t>
            </a:r>
          </a:p>
        </p:txBody>
      </p:sp>
      <p:sp>
        <p:nvSpPr>
          <p:cNvPr id="3" name="Apakšvirsraksts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lv-LV"/>
              <a:t>Noklikšķiniet, lai rediģētu šablona apakšvirsraksta stilu</a:t>
            </a:r>
          </a:p>
        </p:txBody>
      </p:sp>
    </p:spTree>
    <p:extLst>
      <p:ext uri="{BB962C8B-B14F-4D97-AF65-F5344CB8AC3E}">
        <p14:creationId xmlns:p14="http://schemas.microsoft.com/office/powerpoint/2010/main" val="3236418908"/>
      </p:ext>
    </p:extLst>
  </p:cSld>
  <p:clrMapOvr>
    <a:masterClrMapping/>
  </p:clrMapOvr>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Virsraksts un saturs">
    <p:spTree>
      <p:nvGrpSpPr>
        <p:cNvPr id="1" name=""/>
        <p:cNvGrpSpPr/>
        <p:nvPr/>
      </p:nvGrpSpPr>
      <p:grpSpPr>
        <a:xfrm>
          <a:off x="0" y="0"/>
          <a:ext cx="0" cy="0"/>
          <a:chOff x="0" y="0"/>
          <a:chExt cx="0" cy="0"/>
        </a:xfrm>
      </p:grpSpPr>
      <p:sp>
        <p:nvSpPr>
          <p:cNvPr id="2" name="Virsraksts 1"/>
          <p:cNvSpPr>
            <a:spLocks noGrp="1"/>
          </p:cNvSpPr>
          <p:nvPr>
            <p:ph type="title"/>
          </p:nvPr>
        </p:nvSpPr>
        <p:spPr/>
        <p:txBody>
          <a:bodyPr/>
          <a:lstStyle/>
          <a:p>
            <a:r>
              <a:rPr lang="lv-LV"/>
              <a:t>Rediģēt šablona virsraksta stilu</a:t>
            </a:r>
          </a:p>
        </p:txBody>
      </p:sp>
      <p:sp>
        <p:nvSpPr>
          <p:cNvPr id="3" name="Satura vietturis 2"/>
          <p:cNvSpPr>
            <a:spLocks noGrp="1"/>
          </p:cNvSpPr>
          <p:nvPr>
            <p:ph idx="1"/>
          </p:nvPr>
        </p:nvSpPr>
        <p:spPr/>
        <p:txBody>
          <a:bodyPr/>
          <a:lstStyle/>
          <a:p>
            <a:pPr lvl="0"/>
            <a:r>
              <a:rPr lang="lv-LV"/>
              <a:t>Noklikšķiniet, lai rediģētu šablona teksta stilus</a:t>
            </a:r>
          </a:p>
          <a:p>
            <a:pPr lvl="1"/>
            <a:r>
              <a:rPr lang="lv-LV"/>
              <a:t>Otrais līmenis</a:t>
            </a:r>
          </a:p>
          <a:p>
            <a:pPr lvl="2"/>
            <a:r>
              <a:rPr lang="lv-LV"/>
              <a:t>Trešais līmenis</a:t>
            </a:r>
          </a:p>
          <a:p>
            <a:pPr lvl="3"/>
            <a:r>
              <a:rPr lang="lv-LV"/>
              <a:t>Ceturtais līmenis</a:t>
            </a:r>
          </a:p>
          <a:p>
            <a:pPr lvl="4"/>
            <a:r>
              <a:rPr lang="lv-LV"/>
              <a:t>Piektais līmenis</a:t>
            </a:r>
          </a:p>
        </p:txBody>
      </p:sp>
    </p:spTree>
    <p:extLst>
      <p:ext uri="{BB962C8B-B14F-4D97-AF65-F5344CB8AC3E}">
        <p14:creationId xmlns:p14="http://schemas.microsoft.com/office/powerpoint/2010/main" val="4276965733"/>
      </p:ext>
    </p:extLst>
  </p:cSld>
  <p:clrMapOvr>
    <a:masterClrMapping/>
  </p:clrMapOvr>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secHead" preserve="1">
  <p:cSld name="Sadaļas galvene">
    <p:spTree>
      <p:nvGrpSpPr>
        <p:cNvPr id="1" name=""/>
        <p:cNvGrpSpPr/>
        <p:nvPr/>
      </p:nvGrpSpPr>
      <p:grpSpPr>
        <a:xfrm>
          <a:off x="0" y="0"/>
          <a:ext cx="0" cy="0"/>
          <a:chOff x="0" y="0"/>
          <a:chExt cx="0" cy="0"/>
        </a:xfrm>
      </p:grpSpPr>
      <p:sp>
        <p:nvSpPr>
          <p:cNvPr id="2" name="Virsraksts 1"/>
          <p:cNvSpPr>
            <a:spLocks noGrp="1"/>
          </p:cNvSpPr>
          <p:nvPr>
            <p:ph type="title"/>
          </p:nvPr>
        </p:nvSpPr>
        <p:spPr>
          <a:xfrm>
            <a:off x="722313" y="4406900"/>
            <a:ext cx="7772400" cy="1362075"/>
          </a:xfrm>
        </p:spPr>
        <p:txBody>
          <a:bodyPr anchor="t"/>
          <a:lstStyle>
            <a:lvl1pPr algn="l">
              <a:defRPr sz="4000" b="1" cap="all"/>
            </a:lvl1pPr>
          </a:lstStyle>
          <a:p>
            <a:r>
              <a:rPr lang="lv-LV"/>
              <a:t>Rediģēt šablona virsraksta stilu</a:t>
            </a:r>
          </a:p>
        </p:txBody>
      </p:sp>
      <p:sp>
        <p:nvSpPr>
          <p:cNvPr id="3" name="Teksta vietturis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lv-LV"/>
              <a:t>Noklikšķiniet, lai rediģētu šablona teksta stilus</a:t>
            </a:r>
          </a:p>
        </p:txBody>
      </p:sp>
    </p:spTree>
    <p:extLst>
      <p:ext uri="{BB962C8B-B14F-4D97-AF65-F5344CB8AC3E}">
        <p14:creationId xmlns:p14="http://schemas.microsoft.com/office/powerpoint/2010/main" val="1898939539"/>
      </p:ext>
    </p:extLst>
  </p:cSld>
  <p:clrMapOvr>
    <a:masterClrMapping/>
  </p:clrMapOvr>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Divi saturi">
    <p:spTree>
      <p:nvGrpSpPr>
        <p:cNvPr id="1" name=""/>
        <p:cNvGrpSpPr/>
        <p:nvPr/>
      </p:nvGrpSpPr>
      <p:grpSpPr>
        <a:xfrm>
          <a:off x="0" y="0"/>
          <a:ext cx="0" cy="0"/>
          <a:chOff x="0" y="0"/>
          <a:chExt cx="0" cy="0"/>
        </a:xfrm>
      </p:grpSpPr>
      <p:sp>
        <p:nvSpPr>
          <p:cNvPr id="2" name="Virsraksts 1"/>
          <p:cNvSpPr>
            <a:spLocks noGrp="1"/>
          </p:cNvSpPr>
          <p:nvPr>
            <p:ph type="title"/>
          </p:nvPr>
        </p:nvSpPr>
        <p:spPr/>
        <p:txBody>
          <a:bodyPr/>
          <a:lstStyle/>
          <a:p>
            <a:r>
              <a:rPr lang="lv-LV"/>
              <a:t>Rediģēt šablona virsraksta stilu</a:t>
            </a:r>
          </a:p>
        </p:txBody>
      </p:sp>
      <p:sp>
        <p:nvSpPr>
          <p:cNvPr id="3" name="Satura vietturis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lv-LV"/>
              <a:t>Noklikšķiniet, lai rediģētu šablona teksta stilus</a:t>
            </a:r>
          </a:p>
          <a:p>
            <a:pPr lvl="1"/>
            <a:r>
              <a:rPr lang="lv-LV"/>
              <a:t>Otrais līmenis</a:t>
            </a:r>
          </a:p>
          <a:p>
            <a:pPr lvl="2"/>
            <a:r>
              <a:rPr lang="lv-LV"/>
              <a:t>Trešais līmenis</a:t>
            </a:r>
          </a:p>
          <a:p>
            <a:pPr lvl="3"/>
            <a:r>
              <a:rPr lang="lv-LV"/>
              <a:t>Ceturtais līmenis</a:t>
            </a:r>
          </a:p>
          <a:p>
            <a:pPr lvl="4"/>
            <a:r>
              <a:rPr lang="lv-LV"/>
              <a:t>Piektais līmenis</a:t>
            </a:r>
          </a:p>
        </p:txBody>
      </p:sp>
      <p:sp>
        <p:nvSpPr>
          <p:cNvPr id="4" name="Satura vietturis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lv-LV"/>
              <a:t>Noklikšķiniet, lai rediģētu šablona teksta stilus</a:t>
            </a:r>
          </a:p>
          <a:p>
            <a:pPr lvl="1"/>
            <a:r>
              <a:rPr lang="lv-LV"/>
              <a:t>Otrais līmenis</a:t>
            </a:r>
          </a:p>
          <a:p>
            <a:pPr lvl="2"/>
            <a:r>
              <a:rPr lang="lv-LV"/>
              <a:t>Trešais līmenis</a:t>
            </a:r>
          </a:p>
          <a:p>
            <a:pPr lvl="3"/>
            <a:r>
              <a:rPr lang="lv-LV"/>
              <a:t>Ceturtais līmenis</a:t>
            </a:r>
          </a:p>
          <a:p>
            <a:pPr lvl="4"/>
            <a:r>
              <a:rPr lang="lv-LV"/>
              <a:t>Piektais līmenis</a:t>
            </a:r>
          </a:p>
        </p:txBody>
      </p:sp>
    </p:spTree>
    <p:extLst>
      <p:ext uri="{BB962C8B-B14F-4D97-AF65-F5344CB8AC3E}">
        <p14:creationId xmlns:p14="http://schemas.microsoft.com/office/powerpoint/2010/main" val="1487374317"/>
      </p:ext>
    </p:extLst>
  </p:cSld>
  <p:clrMapOvr>
    <a:masterClrMapping/>
  </p:clrMapOvr>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twoTxTwoObj" preserve="1">
  <p:cSld name="Salīdzinājums">
    <p:spTree>
      <p:nvGrpSpPr>
        <p:cNvPr id="1" name=""/>
        <p:cNvGrpSpPr/>
        <p:nvPr/>
      </p:nvGrpSpPr>
      <p:grpSpPr>
        <a:xfrm>
          <a:off x="0" y="0"/>
          <a:ext cx="0" cy="0"/>
          <a:chOff x="0" y="0"/>
          <a:chExt cx="0" cy="0"/>
        </a:xfrm>
      </p:grpSpPr>
      <p:sp>
        <p:nvSpPr>
          <p:cNvPr id="2" name="Virsraksts 1"/>
          <p:cNvSpPr>
            <a:spLocks noGrp="1"/>
          </p:cNvSpPr>
          <p:nvPr>
            <p:ph type="title"/>
          </p:nvPr>
        </p:nvSpPr>
        <p:spPr/>
        <p:txBody>
          <a:bodyPr/>
          <a:lstStyle>
            <a:lvl1pPr>
              <a:defRPr/>
            </a:lvl1pPr>
          </a:lstStyle>
          <a:p>
            <a:r>
              <a:rPr lang="lv-LV"/>
              <a:t>Rediģēt šablona virsraksta stilu</a:t>
            </a:r>
          </a:p>
        </p:txBody>
      </p:sp>
      <p:sp>
        <p:nvSpPr>
          <p:cNvPr id="3" name="Teksta vietturis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v-LV"/>
              <a:t>Noklikšķiniet, lai rediģētu šablona teksta stilus</a:t>
            </a:r>
          </a:p>
        </p:txBody>
      </p:sp>
      <p:sp>
        <p:nvSpPr>
          <p:cNvPr id="4" name="Satura vietturis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lv-LV"/>
              <a:t>Noklikšķiniet, lai rediģētu šablona teksta stilus</a:t>
            </a:r>
          </a:p>
          <a:p>
            <a:pPr lvl="1"/>
            <a:r>
              <a:rPr lang="lv-LV"/>
              <a:t>Otrais līmenis</a:t>
            </a:r>
          </a:p>
          <a:p>
            <a:pPr lvl="2"/>
            <a:r>
              <a:rPr lang="lv-LV"/>
              <a:t>Trešais līmenis</a:t>
            </a:r>
          </a:p>
          <a:p>
            <a:pPr lvl="3"/>
            <a:r>
              <a:rPr lang="lv-LV"/>
              <a:t>Ceturtais līmenis</a:t>
            </a:r>
          </a:p>
          <a:p>
            <a:pPr lvl="4"/>
            <a:r>
              <a:rPr lang="lv-LV"/>
              <a:t>Piektais līmenis</a:t>
            </a:r>
          </a:p>
        </p:txBody>
      </p:sp>
      <p:sp>
        <p:nvSpPr>
          <p:cNvPr id="5" name="Teksta vietturis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v-LV"/>
              <a:t>Noklikšķiniet, lai rediģētu šablona teksta stilus</a:t>
            </a:r>
          </a:p>
        </p:txBody>
      </p:sp>
      <p:sp>
        <p:nvSpPr>
          <p:cNvPr id="6" name="Satura vietturis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lv-LV"/>
              <a:t>Noklikšķiniet, lai rediģētu šablona teksta stilus</a:t>
            </a:r>
          </a:p>
          <a:p>
            <a:pPr lvl="1"/>
            <a:r>
              <a:rPr lang="lv-LV"/>
              <a:t>Otrais līmenis</a:t>
            </a:r>
          </a:p>
          <a:p>
            <a:pPr lvl="2"/>
            <a:r>
              <a:rPr lang="lv-LV"/>
              <a:t>Trešais līmenis</a:t>
            </a:r>
          </a:p>
          <a:p>
            <a:pPr lvl="3"/>
            <a:r>
              <a:rPr lang="lv-LV"/>
              <a:t>Ceturtais līmenis</a:t>
            </a:r>
          </a:p>
          <a:p>
            <a:pPr lvl="4"/>
            <a:r>
              <a:rPr lang="lv-LV"/>
              <a:t>Piektais līmenis</a:t>
            </a:r>
          </a:p>
        </p:txBody>
      </p:sp>
    </p:spTree>
    <p:extLst>
      <p:ext uri="{BB962C8B-B14F-4D97-AF65-F5344CB8AC3E}">
        <p14:creationId xmlns:p14="http://schemas.microsoft.com/office/powerpoint/2010/main" val="2421864454"/>
      </p:ext>
    </p:extLst>
  </p:cSld>
  <p:clrMapOvr>
    <a:masterClrMapping/>
  </p:clrMapOvr>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Tikai virsraksts">
    <p:spTree>
      <p:nvGrpSpPr>
        <p:cNvPr id="1" name=""/>
        <p:cNvGrpSpPr/>
        <p:nvPr/>
      </p:nvGrpSpPr>
      <p:grpSpPr>
        <a:xfrm>
          <a:off x="0" y="0"/>
          <a:ext cx="0" cy="0"/>
          <a:chOff x="0" y="0"/>
          <a:chExt cx="0" cy="0"/>
        </a:xfrm>
      </p:grpSpPr>
      <p:sp>
        <p:nvSpPr>
          <p:cNvPr id="2" name="Virsraksts 1"/>
          <p:cNvSpPr>
            <a:spLocks noGrp="1"/>
          </p:cNvSpPr>
          <p:nvPr>
            <p:ph type="title"/>
          </p:nvPr>
        </p:nvSpPr>
        <p:spPr/>
        <p:txBody>
          <a:bodyPr/>
          <a:lstStyle/>
          <a:p>
            <a:r>
              <a:rPr lang="lv-LV"/>
              <a:t>Rediģēt šablona virsraksta stilu</a:t>
            </a:r>
          </a:p>
        </p:txBody>
      </p:sp>
    </p:spTree>
    <p:extLst>
      <p:ext uri="{BB962C8B-B14F-4D97-AF65-F5344CB8AC3E}">
        <p14:creationId xmlns:p14="http://schemas.microsoft.com/office/powerpoint/2010/main" val="3943867535"/>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Virsraksts un saturs">
    <p:spTree>
      <p:nvGrpSpPr>
        <p:cNvPr id="1" name=""/>
        <p:cNvGrpSpPr/>
        <p:nvPr/>
      </p:nvGrpSpPr>
      <p:grpSpPr>
        <a:xfrm>
          <a:off x="0" y="0"/>
          <a:ext cx="0" cy="0"/>
          <a:chOff x="0" y="0"/>
          <a:chExt cx="0" cy="0"/>
        </a:xfrm>
      </p:grpSpPr>
      <p:sp>
        <p:nvSpPr>
          <p:cNvPr id="2" name="Virsraksts 1"/>
          <p:cNvSpPr>
            <a:spLocks noGrp="1"/>
          </p:cNvSpPr>
          <p:nvPr>
            <p:ph type="title"/>
          </p:nvPr>
        </p:nvSpPr>
        <p:spPr/>
        <p:txBody>
          <a:bodyPr/>
          <a:lstStyle/>
          <a:p>
            <a:r>
              <a:rPr lang="lv-LV"/>
              <a:t>Rediģēt šablona virsraksta stilu</a:t>
            </a:r>
            <a:endParaRPr lang="ru-RU"/>
          </a:p>
        </p:txBody>
      </p:sp>
      <p:sp>
        <p:nvSpPr>
          <p:cNvPr id="3" name="Satura vietturis 2"/>
          <p:cNvSpPr>
            <a:spLocks noGrp="1"/>
          </p:cNvSpPr>
          <p:nvPr>
            <p:ph idx="1"/>
          </p:nvPr>
        </p:nvSpPr>
        <p:spPr/>
        <p:txBody>
          <a:bodyPr/>
          <a:lstStyle/>
          <a:p>
            <a:pPr lvl="0"/>
            <a:r>
              <a:rPr lang="lv-LV"/>
              <a:t>Noklikšķiniet, lai rediģētu šablona teksta stilus</a:t>
            </a:r>
          </a:p>
          <a:p>
            <a:pPr lvl="1"/>
            <a:r>
              <a:rPr lang="lv-LV"/>
              <a:t>Otrais līmenis</a:t>
            </a:r>
          </a:p>
          <a:p>
            <a:pPr lvl="2"/>
            <a:r>
              <a:rPr lang="lv-LV"/>
              <a:t>Trešais līmenis</a:t>
            </a:r>
          </a:p>
          <a:p>
            <a:pPr lvl="3"/>
            <a:r>
              <a:rPr lang="lv-LV"/>
              <a:t>Ceturtais līmenis</a:t>
            </a:r>
          </a:p>
          <a:p>
            <a:pPr lvl="4"/>
            <a:r>
              <a:rPr lang="lv-LV"/>
              <a:t>Piektais līmenis</a:t>
            </a:r>
            <a:endParaRPr lang="ru-RU"/>
          </a:p>
        </p:txBody>
      </p:sp>
    </p:spTree>
    <p:extLst>
      <p:ext uri="{BB962C8B-B14F-4D97-AF65-F5344CB8AC3E}">
        <p14:creationId xmlns:p14="http://schemas.microsoft.com/office/powerpoint/2010/main" val="2356707682"/>
      </p:ext>
    </p:extLst>
  </p:cSld>
  <p:clrMapOvr>
    <a:masterClrMapping/>
  </p:clrMapOvr>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Tukšs">
    <p:spTree>
      <p:nvGrpSpPr>
        <p:cNvPr id="1" name=""/>
        <p:cNvGrpSpPr/>
        <p:nvPr/>
      </p:nvGrpSpPr>
      <p:grpSpPr>
        <a:xfrm>
          <a:off x="0" y="0"/>
          <a:ext cx="0" cy="0"/>
          <a:chOff x="0" y="0"/>
          <a:chExt cx="0" cy="0"/>
        </a:xfrm>
      </p:grpSpPr>
    </p:spTree>
    <p:extLst>
      <p:ext uri="{BB962C8B-B14F-4D97-AF65-F5344CB8AC3E}">
        <p14:creationId xmlns:p14="http://schemas.microsoft.com/office/powerpoint/2010/main" val="3863740597"/>
      </p:ext>
    </p:extLst>
  </p:cSld>
  <p:clrMapOvr>
    <a:masterClrMapping/>
  </p:clrMapOvr>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Saturs ar parakstu">
    <p:spTree>
      <p:nvGrpSpPr>
        <p:cNvPr id="1" name=""/>
        <p:cNvGrpSpPr/>
        <p:nvPr/>
      </p:nvGrpSpPr>
      <p:grpSpPr>
        <a:xfrm>
          <a:off x="0" y="0"/>
          <a:ext cx="0" cy="0"/>
          <a:chOff x="0" y="0"/>
          <a:chExt cx="0" cy="0"/>
        </a:xfrm>
      </p:grpSpPr>
      <p:sp>
        <p:nvSpPr>
          <p:cNvPr id="2" name="Virsraksts 1"/>
          <p:cNvSpPr>
            <a:spLocks noGrp="1"/>
          </p:cNvSpPr>
          <p:nvPr>
            <p:ph type="title"/>
          </p:nvPr>
        </p:nvSpPr>
        <p:spPr>
          <a:xfrm>
            <a:off x="457200" y="273050"/>
            <a:ext cx="3008313" cy="1162050"/>
          </a:xfrm>
        </p:spPr>
        <p:txBody>
          <a:bodyPr anchor="b"/>
          <a:lstStyle>
            <a:lvl1pPr algn="l">
              <a:defRPr sz="2000" b="1"/>
            </a:lvl1pPr>
          </a:lstStyle>
          <a:p>
            <a:r>
              <a:rPr lang="lv-LV"/>
              <a:t>Rediģēt šablona virsraksta stilu</a:t>
            </a:r>
          </a:p>
        </p:txBody>
      </p:sp>
      <p:sp>
        <p:nvSpPr>
          <p:cNvPr id="3" name="Satura vietturis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lv-LV"/>
              <a:t>Noklikšķiniet, lai rediģētu šablona teksta stilus</a:t>
            </a:r>
          </a:p>
          <a:p>
            <a:pPr lvl="1"/>
            <a:r>
              <a:rPr lang="lv-LV"/>
              <a:t>Otrais līmenis</a:t>
            </a:r>
          </a:p>
          <a:p>
            <a:pPr lvl="2"/>
            <a:r>
              <a:rPr lang="lv-LV"/>
              <a:t>Trešais līmenis</a:t>
            </a:r>
          </a:p>
          <a:p>
            <a:pPr lvl="3"/>
            <a:r>
              <a:rPr lang="lv-LV"/>
              <a:t>Ceturtais līmenis</a:t>
            </a:r>
          </a:p>
          <a:p>
            <a:pPr lvl="4"/>
            <a:r>
              <a:rPr lang="lv-LV"/>
              <a:t>Piektais līmenis</a:t>
            </a:r>
          </a:p>
        </p:txBody>
      </p:sp>
      <p:sp>
        <p:nvSpPr>
          <p:cNvPr id="4" name="Teksta vietturis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lv-LV"/>
              <a:t>Noklikšķiniet, lai rediģētu šablona teksta stilus</a:t>
            </a:r>
          </a:p>
        </p:txBody>
      </p:sp>
    </p:spTree>
    <p:extLst>
      <p:ext uri="{BB962C8B-B14F-4D97-AF65-F5344CB8AC3E}">
        <p14:creationId xmlns:p14="http://schemas.microsoft.com/office/powerpoint/2010/main" val="4224573332"/>
      </p:ext>
    </p:extLst>
  </p:cSld>
  <p:clrMapOvr>
    <a:masterClrMapping/>
  </p:clrMapOvr>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picTx" preserve="1">
  <p:cSld name="Attēls ar parakstu">
    <p:spTree>
      <p:nvGrpSpPr>
        <p:cNvPr id="1" name=""/>
        <p:cNvGrpSpPr/>
        <p:nvPr/>
      </p:nvGrpSpPr>
      <p:grpSpPr>
        <a:xfrm>
          <a:off x="0" y="0"/>
          <a:ext cx="0" cy="0"/>
          <a:chOff x="0" y="0"/>
          <a:chExt cx="0" cy="0"/>
        </a:xfrm>
      </p:grpSpPr>
      <p:sp>
        <p:nvSpPr>
          <p:cNvPr id="2" name="Virsraksts 1"/>
          <p:cNvSpPr>
            <a:spLocks noGrp="1"/>
          </p:cNvSpPr>
          <p:nvPr>
            <p:ph type="title"/>
          </p:nvPr>
        </p:nvSpPr>
        <p:spPr>
          <a:xfrm>
            <a:off x="1792288" y="4800600"/>
            <a:ext cx="5486400" cy="566738"/>
          </a:xfrm>
        </p:spPr>
        <p:txBody>
          <a:bodyPr anchor="b"/>
          <a:lstStyle>
            <a:lvl1pPr algn="l">
              <a:defRPr sz="2000" b="1"/>
            </a:lvl1pPr>
          </a:lstStyle>
          <a:p>
            <a:r>
              <a:rPr lang="lv-LV"/>
              <a:t>Rediģēt šablona virsraksta stilu</a:t>
            </a:r>
          </a:p>
        </p:txBody>
      </p:sp>
      <p:sp>
        <p:nvSpPr>
          <p:cNvPr id="3" name="Attēla vietturis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lv-LV" noProof="0"/>
              <a:t>Lai pievienotu attēlu, noklikšķiniet uz ikonas</a:t>
            </a:r>
          </a:p>
        </p:txBody>
      </p:sp>
      <p:sp>
        <p:nvSpPr>
          <p:cNvPr id="4" name="Teksta vietturis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lv-LV"/>
              <a:t>Noklikšķiniet, lai rediģētu šablona teksta stilus</a:t>
            </a:r>
          </a:p>
        </p:txBody>
      </p:sp>
    </p:spTree>
    <p:extLst>
      <p:ext uri="{BB962C8B-B14F-4D97-AF65-F5344CB8AC3E}">
        <p14:creationId xmlns:p14="http://schemas.microsoft.com/office/powerpoint/2010/main" val="1373796802"/>
      </p:ext>
    </p:extLst>
  </p:cSld>
  <p:clrMapOvr>
    <a:masterClrMapping/>
  </p:clrMapOvr>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Virsraksts un vertikāls teksts">
    <p:spTree>
      <p:nvGrpSpPr>
        <p:cNvPr id="1" name=""/>
        <p:cNvGrpSpPr/>
        <p:nvPr/>
      </p:nvGrpSpPr>
      <p:grpSpPr>
        <a:xfrm>
          <a:off x="0" y="0"/>
          <a:ext cx="0" cy="0"/>
          <a:chOff x="0" y="0"/>
          <a:chExt cx="0" cy="0"/>
        </a:xfrm>
      </p:grpSpPr>
      <p:sp>
        <p:nvSpPr>
          <p:cNvPr id="2" name="Virsraksts 1"/>
          <p:cNvSpPr>
            <a:spLocks noGrp="1"/>
          </p:cNvSpPr>
          <p:nvPr>
            <p:ph type="title"/>
          </p:nvPr>
        </p:nvSpPr>
        <p:spPr/>
        <p:txBody>
          <a:bodyPr/>
          <a:lstStyle/>
          <a:p>
            <a:r>
              <a:rPr lang="lv-LV"/>
              <a:t>Rediģēt šablona virsraksta stilu</a:t>
            </a:r>
          </a:p>
        </p:txBody>
      </p:sp>
      <p:sp>
        <p:nvSpPr>
          <p:cNvPr id="3" name="Vertikāls teksta vietturis 2"/>
          <p:cNvSpPr>
            <a:spLocks noGrp="1"/>
          </p:cNvSpPr>
          <p:nvPr>
            <p:ph type="body" orient="vert" idx="1"/>
          </p:nvPr>
        </p:nvSpPr>
        <p:spPr/>
        <p:txBody>
          <a:bodyPr vert="eaVert"/>
          <a:lstStyle/>
          <a:p>
            <a:pPr lvl="0"/>
            <a:r>
              <a:rPr lang="lv-LV"/>
              <a:t>Noklikšķiniet, lai rediģētu šablona teksta stilus</a:t>
            </a:r>
          </a:p>
          <a:p>
            <a:pPr lvl="1"/>
            <a:r>
              <a:rPr lang="lv-LV"/>
              <a:t>Otrais līmenis</a:t>
            </a:r>
          </a:p>
          <a:p>
            <a:pPr lvl="2"/>
            <a:r>
              <a:rPr lang="lv-LV"/>
              <a:t>Trešais līmenis</a:t>
            </a:r>
          </a:p>
          <a:p>
            <a:pPr lvl="3"/>
            <a:r>
              <a:rPr lang="lv-LV"/>
              <a:t>Ceturtais līmenis</a:t>
            </a:r>
          </a:p>
          <a:p>
            <a:pPr lvl="4"/>
            <a:r>
              <a:rPr lang="lv-LV"/>
              <a:t>Piektais līmenis</a:t>
            </a:r>
          </a:p>
        </p:txBody>
      </p:sp>
    </p:spTree>
    <p:extLst>
      <p:ext uri="{BB962C8B-B14F-4D97-AF65-F5344CB8AC3E}">
        <p14:creationId xmlns:p14="http://schemas.microsoft.com/office/powerpoint/2010/main" val="4045927847"/>
      </p:ext>
    </p:extLst>
  </p:cSld>
  <p:clrMapOvr>
    <a:masterClrMapping/>
  </p:clrMapOvr>
  <p:transition/>
</p:sldLayout>
</file>

<file path=ppt/slideLayouts/slideLayout24.xml><?xml version="1.0" encoding="utf-8"?>
<p:sldLayout xmlns:a="http://schemas.openxmlformats.org/drawingml/2006/main" xmlns:r="http://schemas.openxmlformats.org/officeDocument/2006/relationships" xmlns:p="http://schemas.openxmlformats.org/presentationml/2006/main" type="vertTitleAndTx" preserve="1">
  <p:cSld name="Vertikāls virsraksts un teksts">
    <p:spTree>
      <p:nvGrpSpPr>
        <p:cNvPr id="1" name=""/>
        <p:cNvGrpSpPr/>
        <p:nvPr/>
      </p:nvGrpSpPr>
      <p:grpSpPr>
        <a:xfrm>
          <a:off x="0" y="0"/>
          <a:ext cx="0" cy="0"/>
          <a:chOff x="0" y="0"/>
          <a:chExt cx="0" cy="0"/>
        </a:xfrm>
      </p:grpSpPr>
      <p:sp>
        <p:nvSpPr>
          <p:cNvPr id="2" name="Vertikāls virsraksts 1"/>
          <p:cNvSpPr>
            <a:spLocks noGrp="1"/>
          </p:cNvSpPr>
          <p:nvPr>
            <p:ph type="title" orient="vert"/>
          </p:nvPr>
        </p:nvSpPr>
        <p:spPr>
          <a:xfrm>
            <a:off x="6629400" y="274638"/>
            <a:ext cx="2057400" cy="5851525"/>
          </a:xfrm>
        </p:spPr>
        <p:txBody>
          <a:bodyPr vert="eaVert"/>
          <a:lstStyle/>
          <a:p>
            <a:r>
              <a:rPr lang="lv-LV"/>
              <a:t>Rediģēt šablona virsraksta stilu</a:t>
            </a:r>
          </a:p>
        </p:txBody>
      </p:sp>
      <p:sp>
        <p:nvSpPr>
          <p:cNvPr id="3" name="Vertikāls teksta vietturis 2"/>
          <p:cNvSpPr>
            <a:spLocks noGrp="1"/>
          </p:cNvSpPr>
          <p:nvPr>
            <p:ph type="body" orient="vert" idx="1"/>
          </p:nvPr>
        </p:nvSpPr>
        <p:spPr>
          <a:xfrm>
            <a:off x="457200" y="274638"/>
            <a:ext cx="6019800" cy="5851525"/>
          </a:xfrm>
        </p:spPr>
        <p:txBody>
          <a:bodyPr vert="eaVert"/>
          <a:lstStyle/>
          <a:p>
            <a:pPr lvl="0"/>
            <a:r>
              <a:rPr lang="lv-LV"/>
              <a:t>Noklikšķiniet, lai rediģētu šablona teksta stilus</a:t>
            </a:r>
          </a:p>
          <a:p>
            <a:pPr lvl="1"/>
            <a:r>
              <a:rPr lang="lv-LV"/>
              <a:t>Otrais līmenis</a:t>
            </a:r>
          </a:p>
          <a:p>
            <a:pPr lvl="2"/>
            <a:r>
              <a:rPr lang="lv-LV"/>
              <a:t>Trešais līmenis</a:t>
            </a:r>
          </a:p>
          <a:p>
            <a:pPr lvl="3"/>
            <a:r>
              <a:rPr lang="lv-LV"/>
              <a:t>Ceturtais līmenis</a:t>
            </a:r>
          </a:p>
          <a:p>
            <a:pPr lvl="4"/>
            <a:r>
              <a:rPr lang="lv-LV"/>
              <a:t>Piektais līmenis</a:t>
            </a:r>
          </a:p>
        </p:txBody>
      </p:sp>
    </p:spTree>
    <p:extLst>
      <p:ext uri="{BB962C8B-B14F-4D97-AF65-F5344CB8AC3E}">
        <p14:creationId xmlns:p14="http://schemas.microsoft.com/office/powerpoint/2010/main" val="3139010170"/>
      </p:ext>
    </p:extLst>
  </p:cSld>
  <p:clrMapOvr>
    <a:masterClrMapping/>
  </p:clrMapOvr>
  <p:transition/>
</p:sldLayout>
</file>

<file path=ppt/slideLayouts/slideLayout25.xml><?xml version="1.0" encoding="utf-8"?>
<p:sldLayout xmlns:a="http://schemas.openxmlformats.org/drawingml/2006/main" xmlns:r="http://schemas.openxmlformats.org/officeDocument/2006/relationships" xmlns:p="http://schemas.openxmlformats.org/presentationml/2006/main" type="txAndObj" preserve="1">
  <p:cSld name="Virsraksts, teksts un saturs">
    <p:spTree>
      <p:nvGrpSpPr>
        <p:cNvPr id="1" name=""/>
        <p:cNvGrpSpPr/>
        <p:nvPr/>
      </p:nvGrpSpPr>
      <p:grpSpPr>
        <a:xfrm>
          <a:off x="0" y="0"/>
          <a:ext cx="0" cy="0"/>
          <a:chOff x="0" y="0"/>
          <a:chExt cx="0" cy="0"/>
        </a:xfrm>
      </p:grpSpPr>
      <p:sp>
        <p:nvSpPr>
          <p:cNvPr id="2" name="Virsraksts 1"/>
          <p:cNvSpPr>
            <a:spLocks noGrp="1"/>
          </p:cNvSpPr>
          <p:nvPr>
            <p:ph type="title"/>
          </p:nvPr>
        </p:nvSpPr>
        <p:spPr>
          <a:xfrm>
            <a:off x="457200" y="274638"/>
            <a:ext cx="8229600" cy="1143000"/>
          </a:xfrm>
        </p:spPr>
        <p:txBody>
          <a:bodyPr/>
          <a:lstStyle/>
          <a:p>
            <a:r>
              <a:rPr lang="lv-LV"/>
              <a:t>Rediģēt šablona virsraksta stilu</a:t>
            </a:r>
          </a:p>
        </p:txBody>
      </p:sp>
      <p:sp>
        <p:nvSpPr>
          <p:cNvPr id="3" name="Teksta vietturis 2"/>
          <p:cNvSpPr>
            <a:spLocks noGrp="1"/>
          </p:cNvSpPr>
          <p:nvPr>
            <p:ph type="body" sz="half" idx="1"/>
          </p:nvPr>
        </p:nvSpPr>
        <p:spPr>
          <a:xfrm>
            <a:off x="457200" y="1600200"/>
            <a:ext cx="4038600" cy="4525963"/>
          </a:xfrm>
        </p:spPr>
        <p:txBody>
          <a:bodyPr/>
          <a:lstStyle/>
          <a:p>
            <a:pPr lvl="0"/>
            <a:r>
              <a:rPr lang="lv-LV"/>
              <a:t>Noklikšķiniet, lai rediģētu šablona teksta stilus</a:t>
            </a:r>
          </a:p>
          <a:p>
            <a:pPr lvl="1"/>
            <a:r>
              <a:rPr lang="lv-LV"/>
              <a:t>Otrais līmenis</a:t>
            </a:r>
          </a:p>
          <a:p>
            <a:pPr lvl="2"/>
            <a:r>
              <a:rPr lang="lv-LV"/>
              <a:t>Trešais līmenis</a:t>
            </a:r>
          </a:p>
          <a:p>
            <a:pPr lvl="3"/>
            <a:r>
              <a:rPr lang="lv-LV"/>
              <a:t>Ceturtais līmenis</a:t>
            </a:r>
          </a:p>
          <a:p>
            <a:pPr lvl="4"/>
            <a:r>
              <a:rPr lang="lv-LV"/>
              <a:t>Piektais līmenis</a:t>
            </a:r>
          </a:p>
        </p:txBody>
      </p:sp>
      <p:sp>
        <p:nvSpPr>
          <p:cNvPr id="4" name="Satura vietturis 3"/>
          <p:cNvSpPr>
            <a:spLocks noGrp="1"/>
          </p:cNvSpPr>
          <p:nvPr>
            <p:ph sz="half" idx="2"/>
          </p:nvPr>
        </p:nvSpPr>
        <p:spPr>
          <a:xfrm>
            <a:off x="4648200" y="1600200"/>
            <a:ext cx="4038600" cy="4525963"/>
          </a:xfrm>
        </p:spPr>
        <p:txBody>
          <a:bodyPr/>
          <a:lstStyle/>
          <a:p>
            <a:pPr lvl="0"/>
            <a:r>
              <a:rPr lang="lv-LV"/>
              <a:t>Noklikšķiniet, lai rediģētu šablona teksta stilus</a:t>
            </a:r>
          </a:p>
          <a:p>
            <a:pPr lvl="1"/>
            <a:r>
              <a:rPr lang="lv-LV"/>
              <a:t>Otrais līmenis</a:t>
            </a:r>
          </a:p>
          <a:p>
            <a:pPr lvl="2"/>
            <a:r>
              <a:rPr lang="lv-LV"/>
              <a:t>Trešais līmenis</a:t>
            </a:r>
          </a:p>
          <a:p>
            <a:pPr lvl="3"/>
            <a:r>
              <a:rPr lang="lv-LV"/>
              <a:t>Ceturtais līmenis</a:t>
            </a:r>
          </a:p>
          <a:p>
            <a:pPr lvl="4"/>
            <a:r>
              <a:rPr lang="lv-LV"/>
              <a:t>Piektais līmenis</a:t>
            </a:r>
          </a:p>
        </p:txBody>
      </p:sp>
    </p:spTree>
    <p:extLst>
      <p:ext uri="{BB962C8B-B14F-4D97-AF65-F5344CB8AC3E}">
        <p14:creationId xmlns:p14="http://schemas.microsoft.com/office/powerpoint/2010/main" val="1821460935"/>
      </p:ext>
    </p:extLst>
  </p:cSld>
  <p:clrMapOvr>
    <a:masterClrMapping/>
  </p:clrMapOvr>
  <p:transition/>
</p:sldLayout>
</file>

<file path=ppt/slideLayouts/slideLayout26.xml><?xml version="1.0" encoding="utf-8"?>
<p:sldLayout xmlns:a="http://schemas.openxmlformats.org/drawingml/2006/main" xmlns:r="http://schemas.openxmlformats.org/officeDocument/2006/relationships" xmlns:p="http://schemas.openxmlformats.org/presentationml/2006/main" type="tbl" preserve="1">
  <p:cSld name="Virsraksts un tabula">
    <p:spTree>
      <p:nvGrpSpPr>
        <p:cNvPr id="1" name=""/>
        <p:cNvGrpSpPr/>
        <p:nvPr/>
      </p:nvGrpSpPr>
      <p:grpSpPr>
        <a:xfrm>
          <a:off x="0" y="0"/>
          <a:ext cx="0" cy="0"/>
          <a:chOff x="0" y="0"/>
          <a:chExt cx="0" cy="0"/>
        </a:xfrm>
      </p:grpSpPr>
      <p:sp>
        <p:nvSpPr>
          <p:cNvPr id="2" name="Virsraksts 1"/>
          <p:cNvSpPr>
            <a:spLocks noGrp="1"/>
          </p:cNvSpPr>
          <p:nvPr>
            <p:ph type="title"/>
          </p:nvPr>
        </p:nvSpPr>
        <p:spPr>
          <a:xfrm>
            <a:off x="457200" y="274638"/>
            <a:ext cx="8229600" cy="1143000"/>
          </a:xfrm>
        </p:spPr>
        <p:txBody>
          <a:bodyPr/>
          <a:lstStyle/>
          <a:p>
            <a:r>
              <a:rPr lang="lv-LV"/>
              <a:t>Rediģēt šablona virsraksta stilu</a:t>
            </a:r>
          </a:p>
        </p:txBody>
      </p:sp>
      <p:sp>
        <p:nvSpPr>
          <p:cNvPr id="3" name="Tabulas vietturis 2"/>
          <p:cNvSpPr>
            <a:spLocks noGrp="1"/>
          </p:cNvSpPr>
          <p:nvPr>
            <p:ph type="tbl" idx="1"/>
          </p:nvPr>
        </p:nvSpPr>
        <p:spPr>
          <a:xfrm>
            <a:off x="457200" y="1600200"/>
            <a:ext cx="8229600" cy="4525963"/>
          </a:xfrm>
        </p:spPr>
        <p:txBody>
          <a:bodyPr/>
          <a:lstStyle/>
          <a:p>
            <a:pPr lvl="0"/>
            <a:r>
              <a:rPr lang="lv-LV" noProof="0"/>
              <a:t>Lai pievienotu tabulu, noklikšķiniet uz ikonas</a:t>
            </a:r>
          </a:p>
        </p:txBody>
      </p:sp>
    </p:spTree>
    <p:extLst>
      <p:ext uri="{BB962C8B-B14F-4D97-AF65-F5344CB8AC3E}">
        <p14:creationId xmlns:p14="http://schemas.microsoft.com/office/powerpoint/2010/main" val="2672389598"/>
      </p:ext>
    </p:extLst>
  </p:cSld>
  <p:clrMapOvr>
    <a:masterClrMapping/>
  </p:clrMapOvr>
  <p:transition/>
</p:sldLayout>
</file>

<file path=ppt/slideLayouts/slideLayout27.xml><?xml version="1.0" encoding="utf-8"?>
<p:sldLayout xmlns:a="http://schemas.openxmlformats.org/drawingml/2006/main" xmlns:r="http://schemas.openxmlformats.org/officeDocument/2006/relationships" xmlns:p="http://schemas.openxmlformats.org/presentationml/2006/main" type="txAndTwoObj" preserve="1">
  <p:cSld name="Virsraksts, teksts un 2 saturi">
    <p:spTree>
      <p:nvGrpSpPr>
        <p:cNvPr id="1" name=""/>
        <p:cNvGrpSpPr/>
        <p:nvPr/>
      </p:nvGrpSpPr>
      <p:grpSpPr>
        <a:xfrm>
          <a:off x="0" y="0"/>
          <a:ext cx="0" cy="0"/>
          <a:chOff x="0" y="0"/>
          <a:chExt cx="0" cy="0"/>
        </a:xfrm>
      </p:grpSpPr>
      <p:sp>
        <p:nvSpPr>
          <p:cNvPr id="2" name="Virsraksts 1"/>
          <p:cNvSpPr>
            <a:spLocks noGrp="1"/>
          </p:cNvSpPr>
          <p:nvPr>
            <p:ph type="title"/>
          </p:nvPr>
        </p:nvSpPr>
        <p:spPr>
          <a:xfrm>
            <a:off x="457200" y="274638"/>
            <a:ext cx="8229600" cy="1143000"/>
          </a:xfrm>
        </p:spPr>
        <p:txBody>
          <a:bodyPr/>
          <a:lstStyle/>
          <a:p>
            <a:r>
              <a:rPr lang="lv-LV"/>
              <a:t>Rediģēt šablona virsraksta stilu</a:t>
            </a:r>
          </a:p>
        </p:txBody>
      </p:sp>
      <p:sp>
        <p:nvSpPr>
          <p:cNvPr id="3" name="Teksta vietturis 2"/>
          <p:cNvSpPr>
            <a:spLocks noGrp="1"/>
          </p:cNvSpPr>
          <p:nvPr>
            <p:ph type="body" sz="half" idx="1"/>
          </p:nvPr>
        </p:nvSpPr>
        <p:spPr>
          <a:xfrm>
            <a:off x="457200" y="1600200"/>
            <a:ext cx="4038600" cy="4525963"/>
          </a:xfrm>
        </p:spPr>
        <p:txBody>
          <a:bodyPr/>
          <a:lstStyle/>
          <a:p>
            <a:pPr lvl="0"/>
            <a:r>
              <a:rPr lang="lv-LV"/>
              <a:t>Noklikšķiniet, lai rediģētu šablona teksta stilus</a:t>
            </a:r>
          </a:p>
          <a:p>
            <a:pPr lvl="1"/>
            <a:r>
              <a:rPr lang="lv-LV"/>
              <a:t>Otrais līmenis</a:t>
            </a:r>
          </a:p>
          <a:p>
            <a:pPr lvl="2"/>
            <a:r>
              <a:rPr lang="lv-LV"/>
              <a:t>Trešais līmenis</a:t>
            </a:r>
          </a:p>
          <a:p>
            <a:pPr lvl="3"/>
            <a:r>
              <a:rPr lang="lv-LV"/>
              <a:t>Ceturtais līmenis</a:t>
            </a:r>
          </a:p>
          <a:p>
            <a:pPr lvl="4"/>
            <a:r>
              <a:rPr lang="lv-LV"/>
              <a:t>Piektais līmenis</a:t>
            </a:r>
          </a:p>
        </p:txBody>
      </p:sp>
      <p:sp>
        <p:nvSpPr>
          <p:cNvPr id="4" name="Satura vietturis 3"/>
          <p:cNvSpPr>
            <a:spLocks noGrp="1"/>
          </p:cNvSpPr>
          <p:nvPr>
            <p:ph sz="quarter" idx="2"/>
          </p:nvPr>
        </p:nvSpPr>
        <p:spPr>
          <a:xfrm>
            <a:off x="4648200" y="1600200"/>
            <a:ext cx="4038600" cy="2185988"/>
          </a:xfrm>
        </p:spPr>
        <p:txBody>
          <a:bodyPr/>
          <a:lstStyle/>
          <a:p>
            <a:pPr lvl="0"/>
            <a:r>
              <a:rPr lang="lv-LV"/>
              <a:t>Noklikšķiniet, lai rediģētu šablona teksta stilus</a:t>
            </a:r>
          </a:p>
          <a:p>
            <a:pPr lvl="1"/>
            <a:r>
              <a:rPr lang="lv-LV"/>
              <a:t>Otrais līmenis</a:t>
            </a:r>
          </a:p>
          <a:p>
            <a:pPr lvl="2"/>
            <a:r>
              <a:rPr lang="lv-LV"/>
              <a:t>Trešais līmenis</a:t>
            </a:r>
          </a:p>
          <a:p>
            <a:pPr lvl="3"/>
            <a:r>
              <a:rPr lang="lv-LV"/>
              <a:t>Ceturtais līmenis</a:t>
            </a:r>
          </a:p>
          <a:p>
            <a:pPr lvl="4"/>
            <a:r>
              <a:rPr lang="lv-LV"/>
              <a:t>Piektais līmenis</a:t>
            </a:r>
          </a:p>
        </p:txBody>
      </p:sp>
      <p:sp>
        <p:nvSpPr>
          <p:cNvPr id="5" name="Satura vietturis 4"/>
          <p:cNvSpPr>
            <a:spLocks noGrp="1"/>
          </p:cNvSpPr>
          <p:nvPr>
            <p:ph sz="quarter" idx="3"/>
          </p:nvPr>
        </p:nvSpPr>
        <p:spPr>
          <a:xfrm>
            <a:off x="4648200" y="3938588"/>
            <a:ext cx="4038600" cy="2187575"/>
          </a:xfrm>
        </p:spPr>
        <p:txBody>
          <a:bodyPr/>
          <a:lstStyle/>
          <a:p>
            <a:pPr lvl="0"/>
            <a:r>
              <a:rPr lang="lv-LV"/>
              <a:t>Noklikšķiniet, lai rediģētu šablona teksta stilus</a:t>
            </a:r>
          </a:p>
          <a:p>
            <a:pPr lvl="1"/>
            <a:r>
              <a:rPr lang="lv-LV"/>
              <a:t>Otrais līmenis</a:t>
            </a:r>
          </a:p>
          <a:p>
            <a:pPr lvl="2"/>
            <a:r>
              <a:rPr lang="lv-LV"/>
              <a:t>Trešais līmenis</a:t>
            </a:r>
          </a:p>
          <a:p>
            <a:pPr lvl="3"/>
            <a:r>
              <a:rPr lang="lv-LV"/>
              <a:t>Ceturtais līmenis</a:t>
            </a:r>
          </a:p>
          <a:p>
            <a:pPr lvl="4"/>
            <a:r>
              <a:rPr lang="lv-LV"/>
              <a:t>Piektais līmenis</a:t>
            </a:r>
          </a:p>
        </p:txBody>
      </p:sp>
    </p:spTree>
    <p:extLst>
      <p:ext uri="{BB962C8B-B14F-4D97-AF65-F5344CB8AC3E}">
        <p14:creationId xmlns:p14="http://schemas.microsoft.com/office/powerpoint/2010/main" val="3310205542"/>
      </p:ext>
    </p:extLst>
  </p:cSld>
  <p:clrMapOvr>
    <a:masterClrMapping/>
  </p:clrMapOvr>
  <p:transition/>
</p:sldLayout>
</file>

<file path=ppt/slideLayouts/slideLayout28.xml><?xml version="1.0" encoding="utf-8"?>
<p:sldLayout xmlns:a="http://schemas.openxmlformats.org/drawingml/2006/main" xmlns:r="http://schemas.openxmlformats.org/officeDocument/2006/relationships" xmlns:p="http://schemas.openxmlformats.org/presentationml/2006/main" type="objAndTwoObj" preserve="1">
  <p:cSld name="Virsraksts, saturs un 2 saturi">
    <p:spTree>
      <p:nvGrpSpPr>
        <p:cNvPr id="1" name=""/>
        <p:cNvGrpSpPr/>
        <p:nvPr/>
      </p:nvGrpSpPr>
      <p:grpSpPr>
        <a:xfrm>
          <a:off x="0" y="0"/>
          <a:ext cx="0" cy="0"/>
          <a:chOff x="0" y="0"/>
          <a:chExt cx="0" cy="0"/>
        </a:xfrm>
      </p:grpSpPr>
      <p:sp>
        <p:nvSpPr>
          <p:cNvPr id="2" name="Virsraksts 1"/>
          <p:cNvSpPr>
            <a:spLocks noGrp="1"/>
          </p:cNvSpPr>
          <p:nvPr>
            <p:ph type="title"/>
          </p:nvPr>
        </p:nvSpPr>
        <p:spPr>
          <a:xfrm>
            <a:off x="457200" y="274638"/>
            <a:ext cx="8229600" cy="1143000"/>
          </a:xfrm>
        </p:spPr>
        <p:txBody>
          <a:bodyPr/>
          <a:lstStyle/>
          <a:p>
            <a:r>
              <a:rPr lang="lv-LV"/>
              <a:t>Rediģēt šablona virsraksta stilu</a:t>
            </a:r>
          </a:p>
        </p:txBody>
      </p:sp>
      <p:sp>
        <p:nvSpPr>
          <p:cNvPr id="3" name="Satura vietturis 2"/>
          <p:cNvSpPr>
            <a:spLocks noGrp="1"/>
          </p:cNvSpPr>
          <p:nvPr>
            <p:ph sz="half" idx="1"/>
          </p:nvPr>
        </p:nvSpPr>
        <p:spPr>
          <a:xfrm>
            <a:off x="457200" y="1600200"/>
            <a:ext cx="4038600" cy="4525963"/>
          </a:xfrm>
        </p:spPr>
        <p:txBody>
          <a:bodyPr/>
          <a:lstStyle/>
          <a:p>
            <a:pPr lvl="0"/>
            <a:r>
              <a:rPr lang="lv-LV"/>
              <a:t>Noklikšķiniet, lai rediģētu šablona teksta stilus</a:t>
            </a:r>
          </a:p>
          <a:p>
            <a:pPr lvl="1"/>
            <a:r>
              <a:rPr lang="lv-LV"/>
              <a:t>Otrais līmenis</a:t>
            </a:r>
          </a:p>
          <a:p>
            <a:pPr lvl="2"/>
            <a:r>
              <a:rPr lang="lv-LV"/>
              <a:t>Trešais līmenis</a:t>
            </a:r>
          </a:p>
          <a:p>
            <a:pPr lvl="3"/>
            <a:r>
              <a:rPr lang="lv-LV"/>
              <a:t>Ceturtais līmenis</a:t>
            </a:r>
          </a:p>
          <a:p>
            <a:pPr lvl="4"/>
            <a:r>
              <a:rPr lang="lv-LV"/>
              <a:t>Piektais līmenis</a:t>
            </a:r>
          </a:p>
        </p:txBody>
      </p:sp>
      <p:sp>
        <p:nvSpPr>
          <p:cNvPr id="4" name="Satura vietturis 3"/>
          <p:cNvSpPr>
            <a:spLocks noGrp="1"/>
          </p:cNvSpPr>
          <p:nvPr>
            <p:ph sz="quarter" idx="2"/>
          </p:nvPr>
        </p:nvSpPr>
        <p:spPr>
          <a:xfrm>
            <a:off x="4648200" y="1600200"/>
            <a:ext cx="4038600" cy="2185988"/>
          </a:xfrm>
        </p:spPr>
        <p:txBody>
          <a:bodyPr/>
          <a:lstStyle/>
          <a:p>
            <a:pPr lvl="0"/>
            <a:r>
              <a:rPr lang="lv-LV"/>
              <a:t>Noklikšķiniet, lai rediģētu šablona teksta stilus</a:t>
            </a:r>
          </a:p>
          <a:p>
            <a:pPr lvl="1"/>
            <a:r>
              <a:rPr lang="lv-LV"/>
              <a:t>Otrais līmenis</a:t>
            </a:r>
          </a:p>
          <a:p>
            <a:pPr lvl="2"/>
            <a:r>
              <a:rPr lang="lv-LV"/>
              <a:t>Trešais līmenis</a:t>
            </a:r>
          </a:p>
          <a:p>
            <a:pPr lvl="3"/>
            <a:r>
              <a:rPr lang="lv-LV"/>
              <a:t>Ceturtais līmenis</a:t>
            </a:r>
          </a:p>
          <a:p>
            <a:pPr lvl="4"/>
            <a:r>
              <a:rPr lang="lv-LV"/>
              <a:t>Piektais līmenis</a:t>
            </a:r>
          </a:p>
        </p:txBody>
      </p:sp>
      <p:sp>
        <p:nvSpPr>
          <p:cNvPr id="5" name="Satura vietturis 4"/>
          <p:cNvSpPr>
            <a:spLocks noGrp="1"/>
          </p:cNvSpPr>
          <p:nvPr>
            <p:ph sz="quarter" idx="3"/>
          </p:nvPr>
        </p:nvSpPr>
        <p:spPr>
          <a:xfrm>
            <a:off x="4648200" y="3938588"/>
            <a:ext cx="4038600" cy="2187575"/>
          </a:xfrm>
        </p:spPr>
        <p:txBody>
          <a:bodyPr/>
          <a:lstStyle/>
          <a:p>
            <a:pPr lvl="0"/>
            <a:r>
              <a:rPr lang="lv-LV"/>
              <a:t>Noklikšķiniet, lai rediģētu šablona teksta stilus</a:t>
            </a:r>
          </a:p>
          <a:p>
            <a:pPr lvl="1"/>
            <a:r>
              <a:rPr lang="lv-LV"/>
              <a:t>Otrais līmenis</a:t>
            </a:r>
          </a:p>
          <a:p>
            <a:pPr lvl="2"/>
            <a:r>
              <a:rPr lang="lv-LV"/>
              <a:t>Trešais līmenis</a:t>
            </a:r>
          </a:p>
          <a:p>
            <a:pPr lvl="3"/>
            <a:r>
              <a:rPr lang="lv-LV"/>
              <a:t>Ceturtais līmenis</a:t>
            </a:r>
          </a:p>
          <a:p>
            <a:pPr lvl="4"/>
            <a:r>
              <a:rPr lang="lv-LV"/>
              <a:t>Piektais līmenis</a:t>
            </a:r>
          </a:p>
        </p:txBody>
      </p:sp>
    </p:spTree>
    <p:extLst>
      <p:ext uri="{BB962C8B-B14F-4D97-AF65-F5344CB8AC3E}">
        <p14:creationId xmlns:p14="http://schemas.microsoft.com/office/powerpoint/2010/main" val="1430510609"/>
      </p:ext>
    </p:extLst>
  </p:cSld>
  <p:clrMapOvr>
    <a:masterClrMapping/>
  </p:clrMapOvr>
  <p:transition/>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17">
            <a:extLst>
              <a:ext uri="{FF2B5EF4-FFF2-40B4-BE49-F238E27FC236}">
                <a16:creationId xmlns:a16="http://schemas.microsoft.com/office/drawing/2014/main" id="{03701B86-B971-4B1E-93F1-DAE06F298F33}"/>
              </a:ext>
            </a:extLst>
          </p:cNvPr>
          <p:cNvGrpSpPr>
            <a:grpSpLocks/>
          </p:cNvGrpSpPr>
          <p:nvPr/>
        </p:nvGrpSpPr>
        <p:grpSpPr bwMode="auto">
          <a:xfrm>
            <a:off x="-7938" y="-7938"/>
            <a:ext cx="9169401" cy="6873876"/>
            <a:chOff x="-8466" y="-8468"/>
            <a:chExt cx="9169804" cy="6874935"/>
          </a:xfrm>
        </p:grpSpPr>
        <p:cxnSp>
          <p:nvCxnSpPr>
            <p:cNvPr id="5" name="Straight Connector 18">
              <a:extLst>
                <a:ext uri="{FF2B5EF4-FFF2-40B4-BE49-F238E27FC236}">
                  <a16:creationId xmlns:a16="http://schemas.microsoft.com/office/drawing/2014/main" id="{0CBC0438-FCFC-4F85-8F08-510607E197E7}"/>
                </a:ext>
              </a:extLst>
            </p:cNvPr>
            <p:cNvCxnSpPr/>
            <p:nvPr/>
          </p:nvCxnSpPr>
          <p:spPr>
            <a:xfrm flipV="1">
              <a:off x="5130498" y="4175239"/>
              <a:ext cx="4022902" cy="2683288"/>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6" name="Straight Connector 19">
              <a:extLst>
                <a:ext uri="{FF2B5EF4-FFF2-40B4-BE49-F238E27FC236}">
                  <a16:creationId xmlns:a16="http://schemas.microsoft.com/office/drawing/2014/main" id="{5DBE9A8F-6F0E-4667-8327-4BBAA237FA53}"/>
                </a:ext>
              </a:extLst>
            </p:cNvPr>
            <p:cNvCxnSpPr/>
            <p:nvPr/>
          </p:nvCxnSpPr>
          <p:spPr>
            <a:xfrm>
              <a:off x="7041932" y="-529"/>
              <a:ext cx="1219254" cy="6859057"/>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7" name="Freeform 20">
              <a:extLst>
                <a:ext uri="{FF2B5EF4-FFF2-40B4-BE49-F238E27FC236}">
                  <a16:creationId xmlns:a16="http://schemas.microsoft.com/office/drawing/2014/main" id="{40E376DF-B397-4FC0-87F9-192A935C3669}"/>
                </a:ext>
              </a:extLst>
            </p:cNvPr>
            <p:cNvSpPr/>
            <p:nvPr/>
          </p:nvSpPr>
          <p:spPr>
            <a:xfrm>
              <a:off x="6891113" y="-529"/>
              <a:ext cx="2270225" cy="686699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v-LV"/>
            </a:p>
          </p:txBody>
        </p:sp>
        <p:sp>
          <p:nvSpPr>
            <p:cNvPr id="8" name="Freeform 21">
              <a:extLst>
                <a:ext uri="{FF2B5EF4-FFF2-40B4-BE49-F238E27FC236}">
                  <a16:creationId xmlns:a16="http://schemas.microsoft.com/office/drawing/2014/main" id="{664329B9-1BED-48C7-AAA4-2B03BACB56C9}"/>
                </a:ext>
              </a:extLst>
            </p:cNvPr>
            <p:cNvSpPr/>
            <p:nvPr/>
          </p:nvSpPr>
          <p:spPr>
            <a:xfrm>
              <a:off x="7205452" y="-8468"/>
              <a:ext cx="1947948" cy="6866996"/>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v-LV"/>
            </a:p>
          </p:txBody>
        </p:sp>
        <p:sp>
          <p:nvSpPr>
            <p:cNvPr id="9" name="Freeform 22">
              <a:extLst>
                <a:ext uri="{FF2B5EF4-FFF2-40B4-BE49-F238E27FC236}">
                  <a16:creationId xmlns:a16="http://schemas.microsoft.com/office/drawing/2014/main" id="{4D7249AD-1D44-4C42-BFAA-F0A38A306D01}"/>
                </a:ext>
              </a:extLst>
            </p:cNvPr>
            <p:cNvSpPr/>
            <p:nvPr/>
          </p:nvSpPr>
          <p:spPr>
            <a:xfrm>
              <a:off x="6638689" y="3919613"/>
              <a:ext cx="2513123" cy="2938915"/>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v-LV"/>
            </a:p>
          </p:txBody>
        </p:sp>
        <p:sp>
          <p:nvSpPr>
            <p:cNvPr id="10" name="Freeform 23">
              <a:extLst>
                <a:ext uri="{FF2B5EF4-FFF2-40B4-BE49-F238E27FC236}">
                  <a16:creationId xmlns:a16="http://schemas.microsoft.com/office/drawing/2014/main" id="{E1FA6CBD-A58D-4CED-9804-A789378CA84E}"/>
                </a:ext>
              </a:extLst>
            </p:cNvPr>
            <p:cNvSpPr/>
            <p:nvPr/>
          </p:nvSpPr>
          <p:spPr>
            <a:xfrm>
              <a:off x="7010180" y="-8468"/>
              <a:ext cx="2143219" cy="6866996"/>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v-LV"/>
            </a:p>
          </p:txBody>
        </p:sp>
        <p:sp>
          <p:nvSpPr>
            <p:cNvPr id="11" name="Freeform 24">
              <a:extLst>
                <a:ext uri="{FF2B5EF4-FFF2-40B4-BE49-F238E27FC236}">
                  <a16:creationId xmlns:a16="http://schemas.microsoft.com/office/drawing/2014/main" id="{587E7796-815C-48AF-AD45-B7CFC5BE43D6}"/>
                </a:ext>
              </a:extLst>
            </p:cNvPr>
            <p:cNvSpPr/>
            <p:nvPr/>
          </p:nvSpPr>
          <p:spPr>
            <a:xfrm>
              <a:off x="8296112" y="-8468"/>
              <a:ext cx="857288" cy="6866996"/>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v-LV"/>
            </a:p>
          </p:txBody>
        </p:sp>
        <p:sp>
          <p:nvSpPr>
            <p:cNvPr id="12" name="Freeform 25">
              <a:extLst>
                <a:ext uri="{FF2B5EF4-FFF2-40B4-BE49-F238E27FC236}">
                  <a16:creationId xmlns:a16="http://schemas.microsoft.com/office/drawing/2014/main" id="{5036C758-D316-41F6-9EB3-E452EF407891}"/>
                </a:ext>
              </a:extLst>
            </p:cNvPr>
            <p:cNvSpPr/>
            <p:nvPr/>
          </p:nvSpPr>
          <p:spPr>
            <a:xfrm>
              <a:off x="8077027" y="-8468"/>
              <a:ext cx="1066847" cy="6866996"/>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v-LV"/>
            </a:p>
          </p:txBody>
        </p:sp>
        <p:sp>
          <p:nvSpPr>
            <p:cNvPr id="13" name="Freeform 26">
              <a:extLst>
                <a:ext uri="{FF2B5EF4-FFF2-40B4-BE49-F238E27FC236}">
                  <a16:creationId xmlns:a16="http://schemas.microsoft.com/office/drawing/2014/main" id="{E670CC1B-1265-492F-AE72-6F880DA37204}"/>
                </a:ext>
              </a:extLst>
            </p:cNvPr>
            <p:cNvSpPr/>
            <p:nvPr/>
          </p:nvSpPr>
          <p:spPr>
            <a:xfrm>
              <a:off x="8059565" y="4894488"/>
              <a:ext cx="1095423" cy="1964040"/>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v-LV"/>
            </a:p>
          </p:txBody>
        </p:sp>
        <p:sp>
          <p:nvSpPr>
            <p:cNvPr id="14" name="Freeform 27">
              <a:extLst>
                <a:ext uri="{FF2B5EF4-FFF2-40B4-BE49-F238E27FC236}">
                  <a16:creationId xmlns:a16="http://schemas.microsoft.com/office/drawing/2014/main" id="{099AEDF9-E895-48D6-BD94-B221BD273D15}"/>
                </a:ext>
              </a:extLst>
            </p:cNvPr>
            <p:cNvSpPr/>
            <p:nvPr/>
          </p:nvSpPr>
          <p:spPr>
            <a:xfrm>
              <a:off x="-8466" y="-8468"/>
              <a:ext cx="863639" cy="5698416"/>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v-LV"/>
            </a:p>
          </p:txBody>
        </p:sp>
      </p:grpSp>
      <p:sp>
        <p:nvSpPr>
          <p:cNvPr id="2" name="Title 1"/>
          <p:cNvSpPr>
            <a:spLocks noGrp="1"/>
          </p:cNvSpPr>
          <p:nvPr>
            <p:ph type="ctrTitle"/>
          </p:nvPr>
        </p:nvSpPr>
        <p:spPr>
          <a:xfrm>
            <a:off x="1130595" y="2404534"/>
            <a:ext cx="5826719"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130595" y="4050834"/>
            <a:ext cx="5826719" cy="1096899"/>
          </a:xfrm>
        </p:spPr>
        <p:txBody>
          <a:bodyPr/>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15" name="Date Placeholder 3">
            <a:extLst>
              <a:ext uri="{FF2B5EF4-FFF2-40B4-BE49-F238E27FC236}">
                <a16:creationId xmlns:a16="http://schemas.microsoft.com/office/drawing/2014/main" id="{F0FA3DF3-07A3-490B-9B33-F7DFE7901AFC}"/>
              </a:ext>
            </a:extLst>
          </p:cNvPr>
          <p:cNvSpPr>
            <a:spLocks noGrp="1"/>
          </p:cNvSpPr>
          <p:nvPr>
            <p:ph type="dt" sz="half" idx="10"/>
          </p:nvPr>
        </p:nvSpPr>
        <p:spPr/>
        <p:txBody>
          <a:bodyPr/>
          <a:lstStyle>
            <a:lvl1pPr>
              <a:defRPr/>
            </a:lvl1pPr>
          </a:lstStyle>
          <a:p>
            <a:pPr>
              <a:defRPr/>
            </a:pPr>
            <a:fld id="{7FFA3196-D211-48F8-944F-ECB7CBD6493D}" type="datetimeFigureOut">
              <a:rPr lang="en-US"/>
              <a:pPr>
                <a:defRPr/>
              </a:pPr>
              <a:t>3/25/2026</a:t>
            </a:fld>
            <a:endParaRPr lang="en-US"/>
          </a:p>
        </p:txBody>
      </p:sp>
      <p:sp>
        <p:nvSpPr>
          <p:cNvPr id="16" name="Footer Placeholder 4">
            <a:extLst>
              <a:ext uri="{FF2B5EF4-FFF2-40B4-BE49-F238E27FC236}">
                <a16:creationId xmlns:a16="http://schemas.microsoft.com/office/drawing/2014/main" id="{7C63349E-ABAE-4B05-9769-39F46AB387A7}"/>
              </a:ext>
            </a:extLst>
          </p:cNvPr>
          <p:cNvSpPr>
            <a:spLocks noGrp="1"/>
          </p:cNvSpPr>
          <p:nvPr>
            <p:ph type="ftr" sz="quarter" idx="11"/>
          </p:nvPr>
        </p:nvSpPr>
        <p:spPr/>
        <p:txBody>
          <a:bodyPr/>
          <a:lstStyle>
            <a:lvl1pPr>
              <a:defRPr/>
            </a:lvl1pPr>
          </a:lstStyle>
          <a:p>
            <a:pPr>
              <a:defRPr/>
            </a:pPr>
            <a:endParaRPr lang="en-US"/>
          </a:p>
        </p:txBody>
      </p:sp>
      <p:sp>
        <p:nvSpPr>
          <p:cNvPr id="17" name="Slide Number Placeholder 5">
            <a:extLst>
              <a:ext uri="{FF2B5EF4-FFF2-40B4-BE49-F238E27FC236}">
                <a16:creationId xmlns:a16="http://schemas.microsoft.com/office/drawing/2014/main" id="{00299CD7-F966-43EC-B8DA-96F04DA7F6BC}"/>
              </a:ext>
            </a:extLst>
          </p:cNvPr>
          <p:cNvSpPr>
            <a:spLocks noGrp="1"/>
          </p:cNvSpPr>
          <p:nvPr>
            <p:ph type="sldNum" sz="quarter" idx="12"/>
          </p:nvPr>
        </p:nvSpPr>
        <p:spPr/>
        <p:txBody>
          <a:bodyPr/>
          <a:lstStyle>
            <a:lvl1pPr>
              <a:defRPr/>
            </a:lvl1pPr>
          </a:lstStyle>
          <a:p>
            <a:fld id="{387E7C13-A095-45A9-B6A1-89BF6FA54542}" type="slidenum">
              <a:rPr lang="en-US" altLang="ru-RU"/>
              <a:pPr/>
              <a:t>‹#›</a:t>
            </a:fld>
            <a:endParaRPr lang="en-US" altLang="ru-RU"/>
          </a:p>
        </p:txBody>
      </p:sp>
    </p:spTree>
    <p:extLst>
      <p:ext uri="{BB962C8B-B14F-4D97-AF65-F5344CB8AC3E}">
        <p14:creationId xmlns:p14="http://schemas.microsoft.com/office/powerpoint/2010/main" val="34726348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adaļas galvene">
    <p:spTree>
      <p:nvGrpSpPr>
        <p:cNvPr id="1" name=""/>
        <p:cNvGrpSpPr/>
        <p:nvPr/>
      </p:nvGrpSpPr>
      <p:grpSpPr>
        <a:xfrm>
          <a:off x="0" y="0"/>
          <a:ext cx="0" cy="0"/>
          <a:chOff x="0" y="0"/>
          <a:chExt cx="0" cy="0"/>
        </a:xfrm>
      </p:grpSpPr>
      <p:sp>
        <p:nvSpPr>
          <p:cNvPr id="2" name="Virsraksts 1"/>
          <p:cNvSpPr>
            <a:spLocks noGrp="1"/>
          </p:cNvSpPr>
          <p:nvPr>
            <p:ph type="title"/>
          </p:nvPr>
        </p:nvSpPr>
        <p:spPr>
          <a:xfrm>
            <a:off x="722313" y="4406900"/>
            <a:ext cx="7772400" cy="1362075"/>
          </a:xfrm>
        </p:spPr>
        <p:txBody>
          <a:bodyPr anchor="t"/>
          <a:lstStyle>
            <a:lvl1pPr algn="l">
              <a:defRPr sz="4000" b="1" cap="all"/>
            </a:lvl1pPr>
          </a:lstStyle>
          <a:p>
            <a:r>
              <a:rPr lang="lv-LV"/>
              <a:t>Rediģēt šablona virsraksta stilu</a:t>
            </a:r>
            <a:endParaRPr lang="ru-RU"/>
          </a:p>
        </p:txBody>
      </p:sp>
      <p:sp>
        <p:nvSpPr>
          <p:cNvPr id="3" name="Teksta vietturis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lv-LV"/>
              <a:t>Noklikšķiniet, lai rediģētu šablona teksta stilus</a:t>
            </a:r>
          </a:p>
        </p:txBody>
      </p:sp>
    </p:spTree>
    <p:extLst>
      <p:ext uri="{BB962C8B-B14F-4D97-AF65-F5344CB8AC3E}">
        <p14:creationId xmlns:p14="http://schemas.microsoft.com/office/powerpoint/2010/main" val="2740183701"/>
      </p:ext>
    </p:extLst>
  </p:cSld>
  <p:clrMapOvr>
    <a:masterClrMapping/>
  </p:clrMapOvr>
  <p:transition/>
</p:sldLayout>
</file>

<file path=ppt/slideLayouts/slideLayout3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F2DE5C74-F685-4862-9AC9-1E84B7F5A1FA}"/>
              </a:ext>
            </a:extLst>
          </p:cNvPr>
          <p:cNvSpPr>
            <a:spLocks noGrp="1"/>
          </p:cNvSpPr>
          <p:nvPr>
            <p:ph type="dt" sz="half" idx="10"/>
          </p:nvPr>
        </p:nvSpPr>
        <p:spPr/>
        <p:txBody>
          <a:bodyPr/>
          <a:lstStyle>
            <a:lvl1pPr>
              <a:defRPr/>
            </a:lvl1pPr>
          </a:lstStyle>
          <a:p>
            <a:pPr>
              <a:defRPr/>
            </a:pPr>
            <a:fld id="{C567B903-B45F-47B1-875F-61F729698990}" type="datetimeFigureOut">
              <a:rPr lang="en-US"/>
              <a:pPr>
                <a:defRPr/>
              </a:pPr>
              <a:t>3/25/2026</a:t>
            </a:fld>
            <a:endParaRPr lang="en-US"/>
          </a:p>
        </p:txBody>
      </p:sp>
      <p:sp>
        <p:nvSpPr>
          <p:cNvPr id="5" name="Footer Placeholder 4">
            <a:extLst>
              <a:ext uri="{FF2B5EF4-FFF2-40B4-BE49-F238E27FC236}">
                <a16:creationId xmlns:a16="http://schemas.microsoft.com/office/drawing/2014/main" id="{0E4BDB32-DCA6-4292-AC44-80DD916A2906}"/>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D8A39FD4-7671-41DB-8C73-E397F2DF9312}"/>
              </a:ext>
            </a:extLst>
          </p:cNvPr>
          <p:cNvSpPr>
            <a:spLocks noGrp="1"/>
          </p:cNvSpPr>
          <p:nvPr>
            <p:ph type="sldNum" sz="quarter" idx="12"/>
          </p:nvPr>
        </p:nvSpPr>
        <p:spPr/>
        <p:txBody>
          <a:bodyPr/>
          <a:lstStyle>
            <a:lvl1pPr>
              <a:defRPr/>
            </a:lvl1pPr>
          </a:lstStyle>
          <a:p>
            <a:fld id="{9B7E039A-A0B0-48A0-A23E-C89F810E7E35}" type="slidenum">
              <a:rPr lang="en-US" altLang="ru-RU"/>
              <a:pPr/>
              <a:t>‹#›</a:t>
            </a:fld>
            <a:endParaRPr lang="en-US" altLang="ru-RU"/>
          </a:p>
        </p:txBody>
      </p:sp>
    </p:spTree>
    <p:extLst>
      <p:ext uri="{BB962C8B-B14F-4D97-AF65-F5344CB8AC3E}">
        <p14:creationId xmlns:p14="http://schemas.microsoft.com/office/powerpoint/2010/main" val="2743968460"/>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9598" y="2700868"/>
            <a:ext cx="6347715"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09598" y="4527448"/>
            <a:ext cx="6347715" cy="860400"/>
          </a:xfrm>
        </p:spPr>
        <p:txBody>
          <a:bodyPr/>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C6E979D-C104-47AE-8DB8-2A812BB6C55F}"/>
              </a:ext>
            </a:extLst>
          </p:cNvPr>
          <p:cNvSpPr>
            <a:spLocks noGrp="1"/>
          </p:cNvSpPr>
          <p:nvPr>
            <p:ph type="dt" sz="half" idx="10"/>
          </p:nvPr>
        </p:nvSpPr>
        <p:spPr/>
        <p:txBody>
          <a:bodyPr/>
          <a:lstStyle>
            <a:lvl1pPr>
              <a:defRPr/>
            </a:lvl1pPr>
          </a:lstStyle>
          <a:p>
            <a:pPr>
              <a:defRPr/>
            </a:pPr>
            <a:fld id="{FD3C54C3-BE8D-481C-B561-CF56DE2FD752}" type="datetimeFigureOut">
              <a:rPr lang="en-US"/>
              <a:pPr>
                <a:defRPr/>
              </a:pPr>
              <a:t>3/25/2026</a:t>
            </a:fld>
            <a:endParaRPr lang="en-US"/>
          </a:p>
        </p:txBody>
      </p:sp>
      <p:sp>
        <p:nvSpPr>
          <p:cNvPr id="5" name="Footer Placeholder 4">
            <a:extLst>
              <a:ext uri="{FF2B5EF4-FFF2-40B4-BE49-F238E27FC236}">
                <a16:creationId xmlns:a16="http://schemas.microsoft.com/office/drawing/2014/main" id="{349FB7CD-5E85-4733-B2D2-FC2EEBE0768F}"/>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EDE10B29-4B4D-4AD2-B5A4-96358BF4862D}"/>
              </a:ext>
            </a:extLst>
          </p:cNvPr>
          <p:cNvSpPr>
            <a:spLocks noGrp="1"/>
          </p:cNvSpPr>
          <p:nvPr>
            <p:ph type="sldNum" sz="quarter" idx="12"/>
          </p:nvPr>
        </p:nvSpPr>
        <p:spPr/>
        <p:txBody>
          <a:bodyPr/>
          <a:lstStyle>
            <a:lvl1pPr>
              <a:defRPr/>
            </a:lvl1pPr>
          </a:lstStyle>
          <a:p>
            <a:fld id="{BBC959CE-6475-4302-B99E-EADAEB4B9EEB}" type="slidenum">
              <a:rPr lang="en-US" altLang="ru-RU"/>
              <a:pPr/>
              <a:t>‹#›</a:t>
            </a:fld>
            <a:endParaRPr lang="en-US" altLang="ru-RU"/>
          </a:p>
        </p:txBody>
      </p:sp>
    </p:spTree>
    <p:extLst>
      <p:ext uri="{BB962C8B-B14F-4D97-AF65-F5344CB8AC3E}">
        <p14:creationId xmlns:p14="http://schemas.microsoft.com/office/powerpoint/2010/main" val="1756409883"/>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1320800"/>
          </a:xfrm>
        </p:spPr>
        <p:txBody>
          <a:bodyPr/>
          <a:lstStyle/>
          <a:p>
            <a:r>
              <a:rPr lang="en-US"/>
              <a:t>Click to edit Master title style</a:t>
            </a:r>
            <a:endParaRPr lang="en-US" dirty="0"/>
          </a:p>
        </p:txBody>
      </p:sp>
      <p:sp>
        <p:nvSpPr>
          <p:cNvPr id="3" name="Content Placeholder 2"/>
          <p:cNvSpPr>
            <a:spLocks noGrp="1"/>
          </p:cNvSpPr>
          <p:nvPr>
            <p:ph sz="half" idx="1"/>
          </p:nvPr>
        </p:nvSpPr>
        <p:spPr>
          <a:xfrm>
            <a:off x="609600" y="2160589"/>
            <a:ext cx="3088109"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869204" y="2160590"/>
            <a:ext cx="3088110"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3">
            <a:extLst>
              <a:ext uri="{FF2B5EF4-FFF2-40B4-BE49-F238E27FC236}">
                <a16:creationId xmlns:a16="http://schemas.microsoft.com/office/drawing/2014/main" id="{F307B4E5-DBBD-4B41-BE5E-66D15C1830D8}"/>
              </a:ext>
            </a:extLst>
          </p:cNvPr>
          <p:cNvSpPr>
            <a:spLocks noGrp="1"/>
          </p:cNvSpPr>
          <p:nvPr>
            <p:ph type="dt" sz="half" idx="10"/>
          </p:nvPr>
        </p:nvSpPr>
        <p:spPr/>
        <p:txBody>
          <a:bodyPr/>
          <a:lstStyle>
            <a:lvl1pPr>
              <a:defRPr/>
            </a:lvl1pPr>
          </a:lstStyle>
          <a:p>
            <a:pPr>
              <a:defRPr/>
            </a:pPr>
            <a:fld id="{1528488A-3EE7-45E2-9B72-7D1DAEFB3054}" type="datetimeFigureOut">
              <a:rPr lang="en-US"/>
              <a:pPr>
                <a:defRPr/>
              </a:pPr>
              <a:t>3/25/2026</a:t>
            </a:fld>
            <a:endParaRPr lang="en-US"/>
          </a:p>
        </p:txBody>
      </p:sp>
      <p:sp>
        <p:nvSpPr>
          <p:cNvPr id="6" name="Footer Placeholder 4">
            <a:extLst>
              <a:ext uri="{FF2B5EF4-FFF2-40B4-BE49-F238E27FC236}">
                <a16:creationId xmlns:a16="http://schemas.microsoft.com/office/drawing/2014/main" id="{6DB39FF8-3C76-4FF3-B159-41D21EFBD4D3}"/>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8BDE6EA0-7A0F-4528-B4EA-2C889D40D7B8}"/>
              </a:ext>
            </a:extLst>
          </p:cNvPr>
          <p:cNvSpPr>
            <a:spLocks noGrp="1"/>
          </p:cNvSpPr>
          <p:nvPr>
            <p:ph type="sldNum" sz="quarter" idx="12"/>
          </p:nvPr>
        </p:nvSpPr>
        <p:spPr/>
        <p:txBody>
          <a:bodyPr/>
          <a:lstStyle>
            <a:lvl1pPr>
              <a:defRPr/>
            </a:lvl1pPr>
          </a:lstStyle>
          <a:p>
            <a:fld id="{DA1DECB8-A5F2-414B-903B-F46242767CC3}" type="slidenum">
              <a:rPr lang="en-US" altLang="ru-RU"/>
              <a:pPr/>
              <a:t>‹#›</a:t>
            </a:fld>
            <a:endParaRPr lang="en-US" altLang="ru-RU"/>
          </a:p>
        </p:txBody>
      </p:sp>
    </p:spTree>
    <p:extLst>
      <p:ext uri="{BB962C8B-B14F-4D97-AF65-F5344CB8AC3E}">
        <p14:creationId xmlns:p14="http://schemas.microsoft.com/office/powerpoint/2010/main" val="211601518"/>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1320800"/>
          </a:xfrm>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09599"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599" y="2737246"/>
            <a:ext cx="3090672"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866640"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866640" y="2737246"/>
            <a:ext cx="3090672"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3">
            <a:extLst>
              <a:ext uri="{FF2B5EF4-FFF2-40B4-BE49-F238E27FC236}">
                <a16:creationId xmlns:a16="http://schemas.microsoft.com/office/drawing/2014/main" id="{2D3F20B7-64EA-41F6-804A-E097B3DEBB68}"/>
              </a:ext>
            </a:extLst>
          </p:cNvPr>
          <p:cNvSpPr>
            <a:spLocks noGrp="1"/>
          </p:cNvSpPr>
          <p:nvPr>
            <p:ph type="dt" sz="half" idx="10"/>
          </p:nvPr>
        </p:nvSpPr>
        <p:spPr/>
        <p:txBody>
          <a:bodyPr/>
          <a:lstStyle>
            <a:lvl1pPr>
              <a:defRPr/>
            </a:lvl1pPr>
          </a:lstStyle>
          <a:p>
            <a:pPr>
              <a:defRPr/>
            </a:pPr>
            <a:fld id="{D0DC3BA2-9AD5-455A-8437-A7CF6EA21D21}" type="datetimeFigureOut">
              <a:rPr lang="en-US"/>
              <a:pPr>
                <a:defRPr/>
              </a:pPr>
              <a:t>3/25/2026</a:t>
            </a:fld>
            <a:endParaRPr lang="en-US"/>
          </a:p>
        </p:txBody>
      </p:sp>
      <p:sp>
        <p:nvSpPr>
          <p:cNvPr id="8" name="Footer Placeholder 4">
            <a:extLst>
              <a:ext uri="{FF2B5EF4-FFF2-40B4-BE49-F238E27FC236}">
                <a16:creationId xmlns:a16="http://schemas.microsoft.com/office/drawing/2014/main" id="{590581EF-ADEF-473B-A161-648059AF86D8}"/>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5">
            <a:extLst>
              <a:ext uri="{FF2B5EF4-FFF2-40B4-BE49-F238E27FC236}">
                <a16:creationId xmlns:a16="http://schemas.microsoft.com/office/drawing/2014/main" id="{58A5457A-68F9-4428-AEB4-48021D22F042}"/>
              </a:ext>
            </a:extLst>
          </p:cNvPr>
          <p:cNvSpPr>
            <a:spLocks noGrp="1"/>
          </p:cNvSpPr>
          <p:nvPr>
            <p:ph type="sldNum" sz="quarter" idx="12"/>
          </p:nvPr>
        </p:nvSpPr>
        <p:spPr/>
        <p:txBody>
          <a:bodyPr/>
          <a:lstStyle>
            <a:lvl1pPr>
              <a:defRPr/>
            </a:lvl1pPr>
          </a:lstStyle>
          <a:p>
            <a:fld id="{BBBD6648-A753-480C-AFF6-8F02DBA2F7FF}" type="slidenum">
              <a:rPr lang="en-US" altLang="ru-RU"/>
              <a:pPr/>
              <a:t>‹#›</a:t>
            </a:fld>
            <a:endParaRPr lang="en-US" altLang="ru-RU"/>
          </a:p>
        </p:txBody>
      </p:sp>
    </p:spTree>
    <p:extLst>
      <p:ext uri="{BB962C8B-B14F-4D97-AF65-F5344CB8AC3E}">
        <p14:creationId xmlns:p14="http://schemas.microsoft.com/office/powerpoint/2010/main" val="973418971"/>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4" cy="1320800"/>
          </a:xfrm>
        </p:spPr>
        <p:txBody>
          <a:bodyPr/>
          <a:lstStyle/>
          <a:p>
            <a:r>
              <a:rPr lang="en-US"/>
              <a:t>Click to edit Master title style</a:t>
            </a:r>
            <a:endParaRPr lang="en-US" dirty="0"/>
          </a:p>
        </p:txBody>
      </p:sp>
      <p:sp>
        <p:nvSpPr>
          <p:cNvPr id="3" name="Date Placeholder 3">
            <a:extLst>
              <a:ext uri="{FF2B5EF4-FFF2-40B4-BE49-F238E27FC236}">
                <a16:creationId xmlns:a16="http://schemas.microsoft.com/office/drawing/2014/main" id="{FB6DD9DE-19CE-4A20-B473-175CE48CDEB4}"/>
              </a:ext>
            </a:extLst>
          </p:cNvPr>
          <p:cNvSpPr>
            <a:spLocks noGrp="1"/>
          </p:cNvSpPr>
          <p:nvPr>
            <p:ph type="dt" sz="half" idx="10"/>
          </p:nvPr>
        </p:nvSpPr>
        <p:spPr/>
        <p:txBody>
          <a:bodyPr/>
          <a:lstStyle>
            <a:lvl1pPr>
              <a:defRPr/>
            </a:lvl1pPr>
          </a:lstStyle>
          <a:p>
            <a:pPr>
              <a:defRPr/>
            </a:pPr>
            <a:fld id="{2231992A-DCF0-44DE-9EFB-FC1DFFF7B839}" type="datetimeFigureOut">
              <a:rPr lang="en-US"/>
              <a:pPr>
                <a:defRPr/>
              </a:pPr>
              <a:t>3/25/2026</a:t>
            </a:fld>
            <a:endParaRPr lang="en-US"/>
          </a:p>
        </p:txBody>
      </p:sp>
      <p:sp>
        <p:nvSpPr>
          <p:cNvPr id="4" name="Footer Placeholder 4">
            <a:extLst>
              <a:ext uri="{FF2B5EF4-FFF2-40B4-BE49-F238E27FC236}">
                <a16:creationId xmlns:a16="http://schemas.microsoft.com/office/drawing/2014/main" id="{55021040-F638-4197-BF03-8E1855342B97}"/>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5">
            <a:extLst>
              <a:ext uri="{FF2B5EF4-FFF2-40B4-BE49-F238E27FC236}">
                <a16:creationId xmlns:a16="http://schemas.microsoft.com/office/drawing/2014/main" id="{5ACC50D8-EB27-4D84-9CF1-EB1F83CBB228}"/>
              </a:ext>
            </a:extLst>
          </p:cNvPr>
          <p:cNvSpPr>
            <a:spLocks noGrp="1"/>
          </p:cNvSpPr>
          <p:nvPr>
            <p:ph type="sldNum" sz="quarter" idx="12"/>
          </p:nvPr>
        </p:nvSpPr>
        <p:spPr/>
        <p:txBody>
          <a:bodyPr/>
          <a:lstStyle>
            <a:lvl1pPr>
              <a:defRPr/>
            </a:lvl1pPr>
          </a:lstStyle>
          <a:p>
            <a:fld id="{D63840BC-CE57-400F-AEC1-33E8EF63BE4C}" type="slidenum">
              <a:rPr lang="en-US" altLang="ru-RU"/>
              <a:pPr/>
              <a:t>‹#›</a:t>
            </a:fld>
            <a:endParaRPr lang="en-US" altLang="ru-RU"/>
          </a:p>
        </p:txBody>
      </p:sp>
    </p:spTree>
    <p:extLst>
      <p:ext uri="{BB962C8B-B14F-4D97-AF65-F5344CB8AC3E}">
        <p14:creationId xmlns:p14="http://schemas.microsoft.com/office/powerpoint/2010/main" val="163210994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A068BE70-84CD-44E4-B482-4C1D4640C378}"/>
              </a:ext>
            </a:extLst>
          </p:cNvPr>
          <p:cNvSpPr>
            <a:spLocks noGrp="1"/>
          </p:cNvSpPr>
          <p:nvPr>
            <p:ph type="dt" sz="half" idx="10"/>
          </p:nvPr>
        </p:nvSpPr>
        <p:spPr/>
        <p:txBody>
          <a:bodyPr/>
          <a:lstStyle>
            <a:lvl1pPr>
              <a:defRPr/>
            </a:lvl1pPr>
          </a:lstStyle>
          <a:p>
            <a:pPr>
              <a:defRPr/>
            </a:pPr>
            <a:fld id="{2A076A2B-6CC4-451B-8AC3-A31EC83FA4BB}" type="datetimeFigureOut">
              <a:rPr lang="en-US"/>
              <a:pPr>
                <a:defRPr/>
              </a:pPr>
              <a:t>3/25/2026</a:t>
            </a:fld>
            <a:endParaRPr lang="en-US"/>
          </a:p>
        </p:txBody>
      </p:sp>
      <p:sp>
        <p:nvSpPr>
          <p:cNvPr id="3" name="Footer Placeholder 4">
            <a:extLst>
              <a:ext uri="{FF2B5EF4-FFF2-40B4-BE49-F238E27FC236}">
                <a16:creationId xmlns:a16="http://schemas.microsoft.com/office/drawing/2014/main" id="{BDC15604-B059-4A75-B617-CD0C01CBE3B0}"/>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5">
            <a:extLst>
              <a:ext uri="{FF2B5EF4-FFF2-40B4-BE49-F238E27FC236}">
                <a16:creationId xmlns:a16="http://schemas.microsoft.com/office/drawing/2014/main" id="{4711C768-39A4-4ED9-8AF8-BF828A97D922}"/>
              </a:ext>
            </a:extLst>
          </p:cNvPr>
          <p:cNvSpPr>
            <a:spLocks noGrp="1"/>
          </p:cNvSpPr>
          <p:nvPr>
            <p:ph type="sldNum" sz="quarter" idx="12"/>
          </p:nvPr>
        </p:nvSpPr>
        <p:spPr/>
        <p:txBody>
          <a:bodyPr/>
          <a:lstStyle>
            <a:lvl1pPr>
              <a:defRPr/>
            </a:lvl1pPr>
          </a:lstStyle>
          <a:p>
            <a:fld id="{CE0A1160-D33F-4725-A1F2-BF2765B7F5AD}" type="slidenum">
              <a:rPr lang="en-US" altLang="ru-RU"/>
              <a:pPr/>
              <a:t>‹#›</a:t>
            </a:fld>
            <a:endParaRPr lang="en-US" altLang="ru-RU"/>
          </a:p>
        </p:txBody>
      </p:sp>
    </p:spTree>
    <p:extLst>
      <p:ext uri="{BB962C8B-B14F-4D97-AF65-F5344CB8AC3E}">
        <p14:creationId xmlns:p14="http://schemas.microsoft.com/office/powerpoint/2010/main" val="236083168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1498604"/>
            <a:ext cx="2790182"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3571275" y="514925"/>
            <a:ext cx="3386037"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09599" y="2777069"/>
            <a:ext cx="2790182"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3">
            <a:extLst>
              <a:ext uri="{FF2B5EF4-FFF2-40B4-BE49-F238E27FC236}">
                <a16:creationId xmlns:a16="http://schemas.microsoft.com/office/drawing/2014/main" id="{32260233-9823-41AE-A3CC-CFC2C8517D8D}"/>
              </a:ext>
            </a:extLst>
          </p:cNvPr>
          <p:cNvSpPr>
            <a:spLocks noGrp="1"/>
          </p:cNvSpPr>
          <p:nvPr>
            <p:ph type="dt" sz="half" idx="10"/>
          </p:nvPr>
        </p:nvSpPr>
        <p:spPr/>
        <p:txBody>
          <a:bodyPr/>
          <a:lstStyle>
            <a:lvl1pPr>
              <a:defRPr/>
            </a:lvl1pPr>
          </a:lstStyle>
          <a:p>
            <a:pPr>
              <a:defRPr/>
            </a:pPr>
            <a:fld id="{A6E9D123-B414-4D71-BFF6-54ED1CAB7762}" type="datetimeFigureOut">
              <a:rPr lang="en-US"/>
              <a:pPr>
                <a:defRPr/>
              </a:pPr>
              <a:t>3/25/2026</a:t>
            </a:fld>
            <a:endParaRPr lang="en-US"/>
          </a:p>
        </p:txBody>
      </p:sp>
      <p:sp>
        <p:nvSpPr>
          <p:cNvPr id="6" name="Footer Placeholder 4">
            <a:extLst>
              <a:ext uri="{FF2B5EF4-FFF2-40B4-BE49-F238E27FC236}">
                <a16:creationId xmlns:a16="http://schemas.microsoft.com/office/drawing/2014/main" id="{FCD0B4E9-55DA-4335-9B3E-4474CF1AB72C}"/>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7D6EF2CC-73B3-401D-8F1D-E2EF3385C8FC}"/>
              </a:ext>
            </a:extLst>
          </p:cNvPr>
          <p:cNvSpPr>
            <a:spLocks noGrp="1"/>
          </p:cNvSpPr>
          <p:nvPr>
            <p:ph type="sldNum" sz="quarter" idx="12"/>
          </p:nvPr>
        </p:nvSpPr>
        <p:spPr/>
        <p:txBody>
          <a:bodyPr/>
          <a:lstStyle>
            <a:lvl1pPr>
              <a:defRPr/>
            </a:lvl1pPr>
          </a:lstStyle>
          <a:p>
            <a:fld id="{3441A73C-04A1-4A37-8636-32118A354BD9}" type="slidenum">
              <a:rPr lang="en-US" altLang="ru-RU"/>
              <a:pPr/>
              <a:t>‹#›</a:t>
            </a:fld>
            <a:endParaRPr lang="en-US" altLang="ru-RU"/>
          </a:p>
        </p:txBody>
      </p:sp>
    </p:spTree>
    <p:extLst>
      <p:ext uri="{BB962C8B-B14F-4D97-AF65-F5344CB8AC3E}">
        <p14:creationId xmlns:p14="http://schemas.microsoft.com/office/powerpoint/2010/main" val="727492937"/>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4800600"/>
            <a:ext cx="6347714"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 y="609600"/>
            <a:ext cx="6347714" cy="3845718"/>
          </a:xfrm>
        </p:spPr>
        <p:txBody>
          <a:bodyPr rtlCol="0">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noProof="0"/>
              <a:t>Click icon to add picture</a:t>
            </a:r>
            <a:endParaRPr lang="en-US" noProof="0" dirty="0"/>
          </a:p>
        </p:txBody>
      </p:sp>
      <p:sp>
        <p:nvSpPr>
          <p:cNvPr id="4" name="Text Placeholder 3"/>
          <p:cNvSpPr>
            <a:spLocks noGrp="1"/>
          </p:cNvSpPr>
          <p:nvPr>
            <p:ph type="body" sz="half" idx="2"/>
          </p:nvPr>
        </p:nvSpPr>
        <p:spPr>
          <a:xfrm>
            <a:off x="609599" y="5367338"/>
            <a:ext cx="6347714"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8A3F0558-FFE5-4461-A2B4-DF41A658F805}"/>
              </a:ext>
            </a:extLst>
          </p:cNvPr>
          <p:cNvSpPr>
            <a:spLocks noGrp="1"/>
          </p:cNvSpPr>
          <p:nvPr>
            <p:ph type="dt" sz="half" idx="10"/>
          </p:nvPr>
        </p:nvSpPr>
        <p:spPr/>
        <p:txBody>
          <a:bodyPr/>
          <a:lstStyle>
            <a:lvl1pPr>
              <a:defRPr/>
            </a:lvl1pPr>
          </a:lstStyle>
          <a:p>
            <a:pPr>
              <a:defRPr/>
            </a:pPr>
            <a:fld id="{3F3BB28B-2F0E-4EE4-A246-470C24A05741}" type="datetimeFigureOut">
              <a:rPr lang="en-US"/>
              <a:pPr>
                <a:defRPr/>
              </a:pPr>
              <a:t>3/25/2026</a:t>
            </a:fld>
            <a:endParaRPr lang="en-US"/>
          </a:p>
        </p:txBody>
      </p:sp>
      <p:sp>
        <p:nvSpPr>
          <p:cNvPr id="6" name="Footer Placeholder 4">
            <a:extLst>
              <a:ext uri="{FF2B5EF4-FFF2-40B4-BE49-F238E27FC236}">
                <a16:creationId xmlns:a16="http://schemas.microsoft.com/office/drawing/2014/main" id="{3A9CA785-122C-4544-95E2-41475086748B}"/>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8BBBBAF1-0169-463F-AFCD-F670A69F805B}"/>
              </a:ext>
            </a:extLst>
          </p:cNvPr>
          <p:cNvSpPr>
            <a:spLocks noGrp="1"/>
          </p:cNvSpPr>
          <p:nvPr>
            <p:ph type="sldNum" sz="quarter" idx="12"/>
          </p:nvPr>
        </p:nvSpPr>
        <p:spPr/>
        <p:txBody>
          <a:bodyPr/>
          <a:lstStyle>
            <a:lvl1pPr>
              <a:defRPr/>
            </a:lvl1pPr>
          </a:lstStyle>
          <a:p>
            <a:fld id="{2CB7EEBA-DE5C-4FEF-9BD9-ABE5A67E870D}" type="slidenum">
              <a:rPr lang="en-US" altLang="ru-RU"/>
              <a:pPr/>
              <a:t>‹#›</a:t>
            </a:fld>
            <a:endParaRPr lang="en-US" altLang="ru-RU"/>
          </a:p>
        </p:txBody>
      </p:sp>
    </p:spTree>
    <p:extLst>
      <p:ext uri="{BB962C8B-B14F-4D97-AF65-F5344CB8AC3E}">
        <p14:creationId xmlns:p14="http://schemas.microsoft.com/office/powerpoint/2010/main" val="1725136557"/>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09600" y="4470400"/>
            <a:ext cx="6347714"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3E7025B-ACBC-400F-9608-4D392880FD06}"/>
              </a:ext>
            </a:extLst>
          </p:cNvPr>
          <p:cNvSpPr>
            <a:spLocks noGrp="1"/>
          </p:cNvSpPr>
          <p:nvPr>
            <p:ph type="dt" sz="half" idx="10"/>
          </p:nvPr>
        </p:nvSpPr>
        <p:spPr/>
        <p:txBody>
          <a:bodyPr/>
          <a:lstStyle>
            <a:lvl1pPr>
              <a:defRPr/>
            </a:lvl1pPr>
          </a:lstStyle>
          <a:p>
            <a:pPr>
              <a:defRPr/>
            </a:pPr>
            <a:fld id="{8EAB0B7E-83B4-43EB-A02F-272447971821}" type="datetimeFigureOut">
              <a:rPr lang="en-US"/>
              <a:pPr>
                <a:defRPr/>
              </a:pPr>
              <a:t>3/25/2026</a:t>
            </a:fld>
            <a:endParaRPr lang="en-US"/>
          </a:p>
        </p:txBody>
      </p:sp>
      <p:sp>
        <p:nvSpPr>
          <p:cNvPr id="5" name="Footer Placeholder 4">
            <a:extLst>
              <a:ext uri="{FF2B5EF4-FFF2-40B4-BE49-F238E27FC236}">
                <a16:creationId xmlns:a16="http://schemas.microsoft.com/office/drawing/2014/main" id="{4EA75705-F835-45C9-9E2D-317B41354895}"/>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CE2C7B54-B15D-4AEF-A022-EAC929FEF1C0}"/>
              </a:ext>
            </a:extLst>
          </p:cNvPr>
          <p:cNvSpPr>
            <a:spLocks noGrp="1"/>
          </p:cNvSpPr>
          <p:nvPr>
            <p:ph type="sldNum" sz="quarter" idx="12"/>
          </p:nvPr>
        </p:nvSpPr>
        <p:spPr/>
        <p:txBody>
          <a:bodyPr/>
          <a:lstStyle>
            <a:lvl1pPr>
              <a:defRPr/>
            </a:lvl1pPr>
          </a:lstStyle>
          <a:p>
            <a:fld id="{50293219-16F3-4E41-9250-9E5BEBC67574}" type="slidenum">
              <a:rPr lang="en-US" altLang="ru-RU"/>
              <a:pPr/>
              <a:t>‹#›</a:t>
            </a:fld>
            <a:endParaRPr lang="en-US" altLang="ru-RU"/>
          </a:p>
        </p:txBody>
      </p:sp>
    </p:spTree>
    <p:extLst>
      <p:ext uri="{BB962C8B-B14F-4D97-AF65-F5344CB8AC3E}">
        <p14:creationId xmlns:p14="http://schemas.microsoft.com/office/powerpoint/2010/main" val="598056278"/>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57115459-BB55-405A-A0CB-7C6C7F7F9FD4}"/>
              </a:ext>
            </a:extLst>
          </p:cNvPr>
          <p:cNvSpPr txBox="1">
            <a:spLocks noChangeArrowheads="1"/>
          </p:cNvSpPr>
          <p:nvPr/>
        </p:nvSpPr>
        <p:spPr bwMode="auto">
          <a:xfrm>
            <a:off x="482600" y="790575"/>
            <a:ext cx="4572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sz="1200">
                <a:solidFill>
                  <a:schemeClr val="tx1"/>
                </a:solidFill>
                <a:latin typeface="Arial" panose="020B0604020202020204" pitchFamily="34" charset="0"/>
              </a:defRPr>
            </a:lvl1pPr>
            <a:lvl2pPr marL="742950" indent="-285750">
              <a:defRPr sz="1200">
                <a:solidFill>
                  <a:schemeClr val="tx1"/>
                </a:solidFill>
                <a:latin typeface="Arial" panose="020B0604020202020204" pitchFamily="34" charset="0"/>
              </a:defRPr>
            </a:lvl2pPr>
            <a:lvl3pPr marL="1143000" indent="-228600">
              <a:defRPr sz="1200">
                <a:solidFill>
                  <a:schemeClr val="tx1"/>
                </a:solidFill>
                <a:latin typeface="Arial" panose="020B0604020202020204" pitchFamily="34" charset="0"/>
              </a:defRPr>
            </a:lvl3pPr>
            <a:lvl4pPr marL="1600200" indent="-228600">
              <a:defRPr sz="1200">
                <a:solidFill>
                  <a:schemeClr val="tx1"/>
                </a:solidFill>
                <a:latin typeface="Arial" panose="020B0604020202020204" pitchFamily="34" charset="0"/>
              </a:defRPr>
            </a:lvl4pPr>
            <a:lvl5pPr marL="2057400" indent="-228600">
              <a:defRPr sz="1200">
                <a:solidFill>
                  <a:schemeClr val="tx1"/>
                </a:solidFill>
                <a:latin typeface="Arial" panose="020B0604020202020204" pitchFamily="34" charset="0"/>
              </a:defRPr>
            </a:lvl5pPr>
            <a:lvl6pPr marL="2514600" indent="-228600" eaLnBrk="0" fontAlgn="base" hangingPunct="0">
              <a:spcBef>
                <a:spcPct val="0"/>
              </a:spcBef>
              <a:spcAft>
                <a:spcPct val="0"/>
              </a:spcAft>
              <a:defRPr sz="1200">
                <a:solidFill>
                  <a:schemeClr val="tx1"/>
                </a:solidFill>
                <a:latin typeface="Arial" panose="020B0604020202020204" pitchFamily="34" charset="0"/>
              </a:defRPr>
            </a:lvl6pPr>
            <a:lvl7pPr marL="2971800" indent="-228600" eaLnBrk="0" fontAlgn="base" hangingPunct="0">
              <a:spcBef>
                <a:spcPct val="0"/>
              </a:spcBef>
              <a:spcAft>
                <a:spcPct val="0"/>
              </a:spcAft>
              <a:defRPr sz="1200">
                <a:solidFill>
                  <a:schemeClr val="tx1"/>
                </a:solidFill>
                <a:latin typeface="Arial" panose="020B0604020202020204" pitchFamily="34" charset="0"/>
              </a:defRPr>
            </a:lvl7pPr>
            <a:lvl8pPr marL="3429000" indent="-228600" eaLnBrk="0" fontAlgn="base" hangingPunct="0">
              <a:spcBef>
                <a:spcPct val="0"/>
              </a:spcBef>
              <a:spcAft>
                <a:spcPct val="0"/>
              </a:spcAft>
              <a:defRPr sz="1200">
                <a:solidFill>
                  <a:schemeClr val="tx1"/>
                </a:solidFill>
                <a:latin typeface="Arial" panose="020B0604020202020204" pitchFamily="34" charset="0"/>
              </a:defRPr>
            </a:lvl8pPr>
            <a:lvl9pPr marL="3886200" indent="-228600" eaLnBrk="0" fontAlgn="base" hangingPunct="0">
              <a:spcBef>
                <a:spcPct val="0"/>
              </a:spcBef>
              <a:spcAft>
                <a:spcPct val="0"/>
              </a:spcAft>
              <a:defRPr sz="1200">
                <a:solidFill>
                  <a:schemeClr val="tx1"/>
                </a:solidFill>
                <a:latin typeface="Arial" panose="020B0604020202020204" pitchFamily="34" charset="0"/>
              </a:defRPr>
            </a:lvl9pPr>
          </a:lstStyle>
          <a:p>
            <a:pPr>
              <a:defRPr/>
            </a:pPr>
            <a:r>
              <a:rPr lang="en-US" altLang="lv-LV" sz="8000">
                <a:solidFill>
                  <a:srgbClr val="C0E474"/>
                </a:solidFill>
              </a:rPr>
              <a:t>“</a:t>
            </a:r>
          </a:p>
        </p:txBody>
      </p:sp>
      <p:sp>
        <p:nvSpPr>
          <p:cNvPr id="6" name="TextBox 5">
            <a:extLst>
              <a:ext uri="{FF2B5EF4-FFF2-40B4-BE49-F238E27FC236}">
                <a16:creationId xmlns:a16="http://schemas.microsoft.com/office/drawing/2014/main" id="{0C4F0931-DFBD-402A-900E-9C7801175997}"/>
              </a:ext>
            </a:extLst>
          </p:cNvPr>
          <p:cNvSpPr txBox="1">
            <a:spLocks noChangeArrowheads="1"/>
          </p:cNvSpPr>
          <p:nvPr/>
        </p:nvSpPr>
        <p:spPr bwMode="auto">
          <a:xfrm>
            <a:off x="6748463" y="2886075"/>
            <a:ext cx="457200" cy="585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sz="1200">
                <a:solidFill>
                  <a:schemeClr val="tx1"/>
                </a:solidFill>
                <a:latin typeface="Arial" panose="020B0604020202020204" pitchFamily="34" charset="0"/>
              </a:defRPr>
            </a:lvl1pPr>
            <a:lvl2pPr marL="742950" indent="-285750">
              <a:defRPr sz="1200">
                <a:solidFill>
                  <a:schemeClr val="tx1"/>
                </a:solidFill>
                <a:latin typeface="Arial" panose="020B0604020202020204" pitchFamily="34" charset="0"/>
              </a:defRPr>
            </a:lvl2pPr>
            <a:lvl3pPr marL="1143000" indent="-228600">
              <a:defRPr sz="1200">
                <a:solidFill>
                  <a:schemeClr val="tx1"/>
                </a:solidFill>
                <a:latin typeface="Arial" panose="020B0604020202020204" pitchFamily="34" charset="0"/>
              </a:defRPr>
            </a:lvl3pPr>
            <a:lvl4pPr marL="1600200" indent="-228600">
              <a:defRPr sz="1200">
                <a:solidFill>
                  <a:schemeClr val="tx1"/>
                </a:solidFill>
                <a:latin typeface="Arial" panose="020B0604020202020204" pitchFamily="34" charset="0"/>
              </a:defRPr>
            </a:lvl4pPr>
            <a:lvl5pPr marL="2057400" indent="-228600">
              <a:defRPr sz="1200">
                <a:solidFill>
                  <a:schemeClr val="tx1"/>
                </a:solidFill>
                <a:latin typeface="Arial" panose="020B0604020202020204" pitchFamily="34" charset="0"/>
              </a:defRPr>
            </a:lvl5pPr>
            <a:lvl6pPr marL="2514600" indent="-228600" eaLnBrk="0" fontAlgn="base" hangingPunct="0">
              <a:spcBef>
                <a:spcPct val="0"/>
              </a:spcBef>
              <a:spcAft>
                <a:spcPct val="0"/>
              </a:spcAft>
              <a:defRPr sz="1200">
                <a:solidFill>
                  <a:schemeClr val="tx1"/>
                </a:solidFill>
                <a:latin typeface="Arial" panose="020B0604020202020204" pitchFamily="34" charset="0"/>
              </a:defRPr>
            </a:lvl6pPr>
            <a:lvl7pPr marL="2971800" indent="-228600" eaLnBrk="0" fontAlgn="base" hangingPunct="0">
              <a:spcBef>
                <a:spcPct val="0"/>
              </a:spcBef>
              <a:spcAft>
                <a:spcPct val="0"/>
              </a:spcAft>
              <a:defRPr sz="1200">
                <a:solidFill>
                  <a:schemeClr val="tx1"/>
                </a:solidFill>
                <a:latin typeface="Arial" panose="020B0604020202020204" pitchFamily="34" charset="0"/>
              </a:defRPr>
            </a:lvl7pPr>
            <a:lvl8pPr marL="3429000" indent="-228600" eaLnBrk="0" fontAlgn="base" hangingPunct="0">
              <a:spcBef>
                <a:spcPct val="0"/>
              </a:spcBef>
              <a:spcAft>
                <a:spcPct val="0"/>
              </a:spcAft>
              <a:defRPr sz="1200">
                <a:solidFill>
                  <a:schemeClr val="tx1"/>
                </a:solidFill>
                <a:latin typeface="Arial" panose="020B0604020202020204" pitchFamily="34" charset="0"/>
              </a:defRPr>
            </a:lvl8pPr>
            <a:lvl9pPr marL="3886200" indent="-228600" eaLnBrk="0" fontAlgn="base" hangingPunct="0">
              <a:spcBef>
                <a:spcPct val="0"/>
              </a:spcBef>
              <a:spcAft>
                <a:spcPct val="0"/>
              </a:spcAft>
              <a:defRPr sz="1200">
                <a:solidFill>
                  <a:schemeClr val="tx1"/>
                </a:solidFill>
                <a:latin typeface="Arial" panose="020B0604020202020204" pitchFamily="34" charset="0"/>
              </a:defRPr>
            </a:lvl9pPr>
          </a:lstStyle>
          <a:p>
            <a:pPr>
              <a:defRPr/>
            </a:pPr>
            <a:r>
              <a:rPr lang="en-US" altLang="lv-LV" sz="8000">
                <a:solidFill>
                  <a:srgbClr val="C0E474"/>
                </a:solidFill>
              </a:rPr>
              <a:t>”</a:t>
            </a:r>
          </a:p>
        </p:txBody>
      </p:sp>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101074" y="3632200"/>
            <a:ext cx="541980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09598" y="4470400"/>
            <a:ext cx="6347715"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7" name="Date Placeholder 3">
            <a:extLst>
              <a:ext uri="{FF2B5EF4-FFF2-40B4-BE49-F238E27FC236}">
                <a16:creationId xmlns:a16="http://schemas.microsoft.com/office/drawing/2014/main" id="{921C9A9C-D4A2-418C-B6D6-1C1F8BC5FF04}"/>
              </a:ext>
            </a:extLst>
          </p:cNvPr>
          <p:cNvSpPr>
            <a:spLocks noGrp="1"/>
          </p:cNvSpPr>
          <p:nvPr>
            <p:ph type="dt" sz="half" idx="14"/>
          </p:nvPr>
        </p:nvSpPr>
        <p:spPr/>
        <p:txBody>
          <a:bodyPr/>
          <a:lstStyle>
            <a:lvl1pPr>
              <a:defRPr/>
            </a:lvl1pPr>
          </a:lstStyle>
          <a:p>
            <a:pPr>
              <a:defRPr/>
            </a:pPr>
            <a:fld id="{E290D337-49C9-48CD-9EDA-BD2C4F821183}" type="datetimeFigureOut">
              <a:rPr lang="en-US"/>
              <a:pPr>
                <a:defRPr/>
              </a:pPr>
              <a:t>3/25/2026</a:t>
            </a:fld>
            <a:endParaRPr lang="en-US"/>
          </a:p>
        </p:txBody>
      </p:sp>
      <p:sp>
        <p:nvSpPr>
          <p:cNvPr id="8" name="Footer Placeholder 4">
            <a:extLst>
              <a:ext uri="{FF2B5EF4-FFF2-40B4-BE49-F238E27FC236}">
                <a16:creationId xmlns:a16="http://schemas.microsoft.com/office/drawing/2014/main" id="{BCE2F717-BBD4-45AB-AA05-DB334389C152}"/>
              </a:ext>
            </a:extLst>
          </p:cNvPr>
          <p:cNvSpPr>
            <a:spLocks noGrp="1"/>
          </p:cNvSpPr>
          <p:nvPr>
            <p:ph type="ftr" sz="quarter" idx="15"/>
          </p:nvPr>
        </p:nvSpPr>
        <p:spPr/>
        <p:txBody>
          <a:bodyPr/>
          <a:lstStyle>
            <a:lvl1pPr>
              <a:defRPr/>
            </a:lvl1pPr>
          </a:lstStyle>
          <a:p>
            <a:pPr>
              <a:defRPr/>
            </a:pPr>
            <a:endParaRPr lang="en-US"/>
          </a:p>
        </p:txBody>
      </p:sp>
      <p:sp>
        <p:nvSpPr>
          <p:cNvPr id="9" name="Slide Number Placeholder 5">
            <a:extLst>
              <a:ext uri="{FF2B5EF4-FFF2-40B4-BE49-F238E27FC236}">
                <a16:creationId xmlns:a16="http://schemas.microsoft.com/office/drawing/2014/main" id="{F4EED038-B870-426A-94EE-FC19D71A669B}"/>
              </a:ext>
            </a:extLst>
          </p:cNvPr>
          <p:cNvSpPr>
            <a:spLocks noGrp="1"/>
          </p:cNvSpPr>
          <p:nvPr>
            <p:ph type="sldNum" sz="quarter" idx="16"/>
          </p:nvPr>
        </p:nvSpPr>
        <p:spPr/>
        <p:txBody>
          <a:bodyPr/>
          <a:lstStyle>
            <a:lvl1pPr>
              <a:defRPr/>
            </a:lvl1pPr>
          </a:lstStyle>
          <a:p>
            <a:fld id="{D38E6F08-F877-4950-9A68-CB8CC233BC02}" type="slidenum">
              <a:rPr lang="en-US" altLang="ru-RU"/>
              <a:pPr/>
              <a:t>‹#›</a:t>
            </a:fld>
            <a:endParaRPr lang="en-US" altLang="ru-RU"/>
          </a:p>
        </p:txBody>
      </p:sp>
    </p:spTree>
    <p:extLst>
      <p:ext uri="{BB962C8B-B14F-4D97-AF65-F5344CB8AC3E}">
        <p14:creationId xmlns:p14="http://schemas.microsoft.com/office/powerpoint/2010/main" val="8199637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ivi saturi">
    <p:spTree>
      <p:nvGrpSpPr>
        <p:cNvPr id="1" name=""/>
        <p:cNvGrpSpPr/>
        <p:nvPr/>
      </p:nvGrpSpPr>
      <p:grpSpPr>
        <a:xfrm>
          <a:off x="0" y="0"/>
          <a:ext cx="0" cy="0"/>
          <a:chOff x="0" y="0"/>
          <a:chExt cx="0" cy="0"/>
        </a:xfrm>
      </p:grpSpPr>
      <p:sp>
        <p:nvSpPr>
          <p:cNvPr id="2" name="Virsraksts 1"/>
          <p:cNvSpPr>
            <a:spLocks noGrp="1"/>
          </p:cNvSpPr>
          <p:nvPr>
            <p:ph type="title"/>
          </p:nvPr>
        </p:nvSpPr>
        <p:spPr/>
        <p:txBody>
          <a:bodyPr/>
          <a:lstStyle/>
          <a:p>
            <a:r>
              <a:rPr lang="lv-LV"/>
              <a:t>Rediģēt šablona virsraksta stilu</a:t>
            </a:r>
            <a:endParaRPr lang="ru-RU"/>
          </a:p>
        </p:txBody>
      </p:sp>
      <p:sp>
        <p:nvSpPr>
          <p:cNvPr id="3" name="Satura vietturis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lv-LV"/>
              <a:t>Noklikšķiniet, lai rediģētu šablona teksta stilus</a:t>
            </a:r>
          </a:p>
          <a:p>
            <a:pPr lvl="1"/>
            <a:r>
              <a:rPr lang="lv-LV"/>
              <a:t>Otrais līmenis</a:t>
            </a:r>
          </a:p>
          <a:p>
            <a:pPr lvl="2"/>
            <a:r>
              <a:rPr lang="lv-LV"/>
              <a:t>Trešais līmenis</a:t>
            </a:r>
          </a:p>
          <a:p>
            <a:pPr lvl="3"/>
            <a:r>
              <a:rPr lang="lv-LV"/>
              <a:t>Ceturtais līmenis</a:t>
            </a:r>
          </a:p>
          <a:p>
            <a:pPr lvl="4"/>
            <a:r>
              <a:rPr lang="lv-LV"/>
              <a:t>Piektais līmenis</a:t>
            </a:r>
            <a:endParaRPr lang="ru-RU"/>
          </a:p>
        </p:txBody>
      </p:sp>
      <p:sp>
        <p:nvSpPr>
          <p:cNvPr id="4" name="Satura vietturis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lv-LV"/>
              <a:t>Noklikšķiniet, lai rediģētu šablona teksta stilus</a:t>
            </a:r>
          </a:p>
          <a:p>
            <a:pPr lvl="1"/>
            <a:r>
              <a:rPr lang="lv-LV"/>
              <a:t>Otrais līmenis</a:t>
            </a:r>
          </a:p>
          <a:p>
            <a:pPr lvl="2"/>
            <a:r>
              <a:rPr lang="lv-LV"/>
              <a:t>Trešais līmenis</a:t>
            </a:r>
          </a:p>
          <a:p>
            <a:pPr lvl="3"/>
            <a:r>
              <a:rPr lang="lv-LV"/>
              <a:t>Ceturtais līmenis</a:t>
            </a:r>
          </a:p>
          <a:p>
            <a:pPr lvl="4"/>
            <a:r>
              <a:rPr lang="lv-LV"/>
              <a:t>Piektais līmenis</a:t>
            </a:r>
            <a:endParaRPr lang="ru-RU"/>
          </a:p>
        </p:txBody>
      </p:sp>
    </p:spTree>
    <p:extLst>
      <p:ext uri="{BB962C8B-B14F-4D97-AF65-F5344CB8AC3E}">
        <p14:creationId xmlns:p14="http://schemas.microsoft.com/office/powerpoint/2010/main" val="1120053245"/>
      </p:ext>
    </p:extLst>
  </p:cSld>
  <p:clrMapOvr>
    <a:masterClrMapping/>
  </p:clrMapOvr>
  <p:transition/>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09598" y="1931988"/>
            <a:ext cx="6347715"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09598" y="4527448"/>
            <a:ext cx="6347715" cy="1513914"/>
          </a:xfrm>
        </p:spPr>
        <p:txBody>
          <a:bodyP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C5A979D-1CA1-4735-A941-CD80F37F4389}"/>
              </a:ext>
            </a:extLst>
          </p:cNvPr>
          <p:cNvSpPr>
            <a:spLocks noGrp="1"/>
          </p:cNvSpPr>
          <p:nvPr>
            <p:ph type="dt" sz="half" idx="10"/>
          </p:nvPr>
        </p:nvSpPr>
        <p:spPr/>
        <p:txBody>
          <a:bodyPr/>
          <a:lstStyle>
            <a:lvl1pPr>
              <a:defRPr/>
            </a:lvl1pPr>
          </a:lstStyle>
          <a:p>
            <a:pPr>
              <a:defRPr/>
            </a:pPr>
            <a:fld id="{32E9EF36-A93E-4E22-9379-896FAFCF0BE1}" type="datetimeFigureOut">
              <a:rPr lang="en-US"/>
              <a:pPr>
                <a:defRPr/>
              </a:pPr>
              <a:t>3/25/2026</a:t>
            </a:fld>
            <a:endParaRPr lang="en-US"/>
          </a:p>
        </p:txBody>
      </p:sp>
      <p:sp>
        <p:nvSpPr>
          <p:cNvPr id="5" name="Footer Placeholder 4">
            <a:extLst>
              <a:ext uri="{FF2B5EF4-FFF2-40B4-BE49-F238E27FC236}">
                <a16:creationId xmlns:a16="http://schemas.microsoft.com/office/drawing/2014/main" id="{27913967-ACE3-47E9-A277-5270194F1C42}"/>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5B18B60D-C295-463B-BA50-9AB6A40D5889}"/>
              </a:ext>
            </a:extLst>
          </p:cNvPr>
          <p:cNvSpPr>
            <a:spLocks noGrp="1"/>
          </p:cNvSpPr>
          <p:nvPr>
            <p:ph type="sldNum" sz="quarter" idx="12"/>
          </p:nvPr>
        </p:nvSpPr>
        <p:spPr/>
        <p:txBody>
          <a:bodyPr/>
          <a:lstStyle>
            <a:lvl1pPr>
              <a:defRPr/>
            </a:lvl1pPr>
          </a:lstStyle>
          <a:p>
            <a:fld id="{5B965148-6EB6-4E03-B230-35B92ABB1649}" type="slidenum">
              <a:rPr lang="en-US" altLang="ru-RU"/>
              <a:pPr/>
              <a:t>‹#›</a:t>
            </a:fld>
            <a:endParaRPr lang="en-US" altLang="ru-RU"/>
          </a:p>
        </p:txBody>
      </p:sp>
    </p:spTree>
    <p:extLst>
      <p:ext uri="{BB962C8B-B14F-4D97-AF65-F5344CB8AC3E}">
        <p14:creationId xmlns:p14="http://schemas.microsoft.com/office/powerpoint/2010/main" val="665740048"/>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32252C05-B2BE-47D8-B37F-B5DE4504F604}"/>
              </a:ext>
            </a:extLst>
          </p:cNvPr>
          <p:cNvSpPr txBox="1">
            <a:spLocks noChangeArrowheads="1"/>
          </p:cNvSpPr>
          <p:nvPr/>
        </p:nvSpPr>
        <p:spPr bwMode="auto">
          <a:xfrm>
            <a:off x="482600" y="790575"/>
            <a:ext cx="4572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sz="1200">
                <a:solidFill>
                  <a:schemeClr val="tx1"/>
                </a:solidFill>
                <a:latin typeface="Arial" panose="020B0604020202020204" pitchFamily="34" charset="0"/>
              </a:defRPr>
            </a:lvl1pPr>
            <a:lvl2pPr marL="742950" indent="-285750">
              <a:defRPr sz="1200">
                <a:solidFill>
                  <a:schemeClr val="tx1"/>
                </a:solidFill>
                <a:latin typeface="Arial" panose="020B0604020202020204" pitchFamily="34" charset="0"/>
              </a:defRPr>
            </a:lvl2pPr>
            <a:lvl3pPr marL="1143000" indent="-228600">
              <a:defRPr sz="1200">
                <a:solidFill>
                  <a:schemeClr val="tx1"/>
                </a:solidFill>
                <a:latin typeface="Arial" panose="020B0604020202020204" pitchFamily="34" charset="0"/>
              </a:defRPr>
            </a:lvl3pPr>
            <a:lvl4pPr marL="1600200" indent="-228600">
              <a:defRPr sz="1200">
                <a:solidFill>
                  <a:schemeClr val="tx1"/>
                </a:solidFill>
                <a:latin typeface="Arial" panose="020B0604020202020204" pitchFamily="34" charset="0"/>
              </a:defRPr>
            </a:lvl4pPr>
            <a:lvl5pPr marL="2057400" indent="-228600">
              <a:defRPr sz="1200">
                <a:solidFill>
                  <a:schemeClr val="tx1"/>
                </a:solidFill>
                <a:latin typeface="Arial" panose="020B0604020202020204" pitchFamily="34" charset="0"/>
              </a:defRPr>
            </a:lvl5pPr>
            <a:lvl6pPr marL="2514600" indent="-228600" eaLnBrk="0" fontAlgn="base" hangingPunct="0">
              <a:spcBef>
                <a:spcPct val="0"/>
              </a:spcBef>
              <a:spcAft>
                <a:spcPct val="0"/>
              </a:spcAft>
              <a:defRPr sz="1200">
                <a:solidFill>
                  <a:schemeClr val="tx1"/>
                </a:solidFill>
                <a:latin typeface="Arial" panose="020B0604020202020204" pitchFamily="34" charset="0"/>
              </a:defRPr>
            </a:lvl6pPr>
            <a:lvl7pPr marL="2971800" indent="-228600" eaLnBrk="0" fontAlgn="base" hangingPunct="0">
              <a:spcBef>
                <a:spcPct val="0"/>
              </a:spcBef>
              <a:spcAft>
                <a:spcPct val="0"/>
              </a:spcAft>
              <a:defRPr sz="1200">
                <a:solidFill>
                  <a:schemeClr val="tx1"/>
                </a:solidFill>
                <a:latin typeface="Arial" panose="020B0604020202020204" pitchFamily="34" charset="0"/>
              </a:defRPr>
            </a:lvl7pPr>
            <a:lvl8pPr marL="3429000" indent="-228600" eaLnBrk="0" fontAlgn="base" hangingPunct="0">
              <a:spcBef>
                <a:spcPct val="0"/>
              </a:spcBef>
              <a:spcAft>
                <a:spcPct val="0"/>
              </a:spcAft>
              <a:defRPr sz="1200">
                <a:solidFill>
                  <a:schemeClr val="tx1"/>
                </a:solidFill>
                <a:latin typeface="Arial" panose="020B0604020202020204" pitchFamily="34" charset="0"/>
              </a:defRPr>
            </a:lvl8pPr>
            <a:lvl9pPr marL="3886200" indent="-228600" eaLnBrk="0" fontAlgn="base" hangingPunct="0">
              <a:spcBef>
                <a:spcPct val="0"/>
              </a:spcBef>
              <a:spcAft>
                <a:spcPct val="0"/>
              </a:spcAft>
              <a:defRPr sz="1200">
                <a:solidFill>
                  <a:schemeClr val="tx1"/>
                </a:solidFill>
                <a:latin typeface="Arial" panose="020B0604020202020204" pitchFamily="34" charset="0"/>
              </a:defRPr>
            </a:lvl9pPr>
          </a:lstStyle>
          <a:p>
            <a:pPr>
              <a:defRPr/>
            </a:pPr>
            <a:r>
              <a:rPr lang="en-US" altLang="lv-LV" sz="8000">
                <a:solidFill>
                  <a:srgbClr val="C0E474"/>
                </a:solidFill>
              </a:rPr>
              <a:t>“</a:t>
            </a:r>
          </a:p>
        </p:txBody>
      </p:sp>
      <p:sp>
        <p:nvSpPr>
          <p:cNvPr id="6" name="TextBox 5">
            <a:extLst>
              <a:ext uri="{FF2B5EF4-FFF2-40B4-BE49-F238E27FC236}">
                <a16:creationId xmlns:a16="http://schemas.microsoft.com/office/drawing/2014/main" id="{F9BBC638-BE03-475C-90ED-E9DB63B238AF}"/>
              </a:ext>
            </a:extLst>
          </p:cNvPr>
          <p:cNvSpPr txBox="1">
            <a:spLocks noChangeArrowheads="1"/>
          </p:cNvSpPr>
          <p:nvPr/>
        </p:nvSpPr>
        <p:spPr bwMode="auto">
          <a:xfrm>
            <a:off x="6748463" y="2886075"/>
            <a:ext cx="457200" cy="585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sz="1200">
                <a:solidFill>
                  <a:schemeClr val="tx1"/>
                </a:solidFill>
                <a:latin typeface="Arial" panose="020B0604020202020204" pitchFamily="34" charset="0"/>
              </a:defRPr>
            </a:lvl1pPr>
            <a:lvl2pPr marL="742950" indent="-285750">
              <a:defRPr sz="1200">
                <a:solidFill>
                  <a:schemeClr val="tx1"/>
                </a:solidFill>
                <a:latin typeface="Arial" panose="020B0604020202020204" pitchFamily="34" charset="0"/>
              </a:defRPr>
            </a:lvl2pPr>
            <a:lvl3pPr marL="1143000" indent="-228600">
              <a:defRPr sz="1200">
                <a:solidFill>
                  <a:schemeClr val="tx1"/>
                </a:solidFill>
                <a:latin typeface="Arial" panose="020B0604020202020204" pitchFamily="34" charset="0"/>
              </a:defRPr>
            </a:lvl3pPr>
            <a:lvl4pPr marL="1600200" indent="-228600">
              <a:defRPr sz="1200">
                <a:solidFill>
                  <a:schemeClr val="tx1"/>
                </a:solidFill>
                <a:latin typeface="Arial" panose="020B0604020202020204" pitchFamily="34" charset="0"/>
              </a:defRPr>
            </a:lvl4pPr>
            <a:lvl5pPr marL="2057400" indent="-228600">
              <a:defRPr sz="1200">
                <a:solidFill>
                  <a:schemeClr val="tx1"/>
                </a:solidFill>
                <a:latin typeface="Arial" panose="020B0604020202020204" pitchFamily="34" charset="0"/>
              </a:defRPr>
            </a:lvl5pPr>
            <a:lvl6pPr marL="2514600" indent="-228600" eaLnBrk="0" fontAlgn="base" hangingPunct="0">
              <a:spcBef>
                <a:spcPct val="0"/>
              </a:spcBef>
              <a:spcAft>
                <a:spcPct val="0"/>
              </a:spcAft>
              <a:defRPr sz="1200">
                <a:solidFill>
                  <a:schemeClr val="tx1"/>
                </a:solidFill>
                <a:latin typeface="Arial" panose="020B0604020202020204" pitchFamily="34" charset="0"/>
              </a:defRPr>
            </a:lvl6pPr>
            <a:lvl7pPr marL="2971800" indent="-228600" eaLnBrk="0" fontAlgn="base" hangingPunct="0">
              <a:spcBef>
                <a:spcPct val="0"/>
              </a:spcBef>
              <a:spcAft>
                <a:spcPct val="0"/>
              </a:spcAft>
              <a:defRPr sz="1200">
                <a:solidFill>
                  <a:schemeClr val="tx1"/>
                </a:solidFill>
                <a:latin typeface="Arial" panose="020B0604020202020204" pitchFamily="34" charset="0"/>
              </a:defRPr>
            </a:lvl7pPr>
            <a:lvl8pPr marL="3429000" indent="-228600" eaLnBrk="0" fontAlgn="base" hangingPunct="0">
              <a:spcBef>
                <a:spcPct val="0"/>
              </a:spcBef>
              <a:spcAft>
                <a:spcPct val="0"/>
              </a:spcAft>
              <a:defRPr sz="1200">
                <a:solidFill>
                  <a:schemeClr val="tx1"/>
                </a:solidFill>
                <a:latin typeface="Arial" panose="020B0604020202020204" pitchFamily="34" charset="0"/>
              </a:defRPr>
            </a:lvl8pPr>
            <a:lvl9pPr marL="3886200" indent="-228600" eaLnBrk="0" fontAlgn="base" hangingPunct="0">
              <a:spcBef>
                <a:spcPct val="0"/>
              </a:spcBef>
              <a:spcAft>
                <a:spcPct val="0"/>
              </a:spcAft>
              <a:defRPr sz="1200">
                <a:solidFill>
                  <a:schemeClr val="tx1"/>
                </a:solidFill>
                <a:latin typeface="Arial" panose="020B0604020202020204" pitchFamily="34" charset="0"/>
              </a:defRPr>
            </a:lvl9pPr>
          </a:lstStyle>
          <a:p>
            <a:pPr>
              <a:defRPr/>
            </a:pPr>
            <a:r>
              <a:rPr lang="en-US" altLang="lv-LV" sz="8000">
                <a:solidFill>
                  <a:srgbClr val="C0E474"/>
                </a:solidFill>
              </a:rPr>
              <a:t>”</a:t>
            </a:r>
          </a:p>
        </p:txBody>
      </p:sp>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09598" y="4527448"/>
            <a:ext cx="6347715" cy="1513914"/>
          </a:xfrm>
        </p:spPr>
        <p:txBody>
          <a:bodyPr>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7" name="Date Placeholder 3">
            <a:extLst>
              <a:ext uri="{FF2B5EF4-FFF2-40B4-BE49-F238E27FC236}">
                <a16:creationId xmlns:a16="http://schemas.microsoft.com/office/drawing/2014/main" id="{200389AC-2EF8-4302-8373-DC07E3537A5A}"/>
              </a:ext>
            </a:extLst>
          </p:cNvPr>
          <p:cNvSpPr>
            <a:spLocks noGrp="1"/>
          </p:cNvSpPr>
          <p:nvPr>
            <p:ph type="dt" sz="half" idx="14"/>
          </p:nvPr>
        </p:nvSpPr>
        <p:spPr/>
        <p:txBody>
          <a:bodyPr/>
          <a:lstStyle>
            <a:lvl1pPr>
              <a:defRPr/>
            </a:lvl1pPr>
          </a:lstStyle>
          <a:p>
            <a:pPr>
              <a:defRPr/>
            </a:pPr>
            <a:fld id="{D4A1CA2D-7C92-47D7-B42D-3751C49C15FE}" type="datetimeFigureOut">
              <a:rPr lang="en-US"/>
              <a:pPr>
                <a:defRPr/>
              </a:pPr>
              <a:t>3/25/2026</a:t>
            </a:fld>
            <a:endParaRPr lang="en-US"/>
          </a:p>
        </p:txBody>
      </p:sp>
      <p:sp>
        <p:nvSpPr>
          <p:cNvPr id="8" name="Footer Placeholder 4">
            <a:extLst>
              <a:ext uri="{FF2B5EF4-FFF2-40B4-BE49-F238E27FC236}">
                <a16:creationId xmlns:a16="http://schemas.microsoft.com/office/drawing/2014/main" id="{7DC633A5-DEB6-4430-8A3D-742A703A8287}"/>
              </a:ext>
            </a:extLst>
          </p:cNvPr>
          <p:cNvSpPr>
            <a:spLocks noGrp="1"/>
          </p:cNvSpPr>
          <p:nvPr>
            <p:ph type="ftr" sz="quarter" idx="15"/>
          </p:nvPr>
        </p:nvSpPr>
        <p:spPr/>
        <p:txBody>
          <a:bodyPr/>
          <a:lstStyle>
            <a:lvl1pPr>
              <a:defRPr/>
            </a:lvl1pPr>
          </a:lstStyle>
          <a:p>
            <a:pPr>
              <a:defRPr/>
            </a:pPr>
            <a:endParaRPr lang="en-US"/>
          </a:p>
        </p:txBody>
      </p:sp>
      <p:sp>
        <p:nvSpPr>
          <p:cNvPr id="9" name="Slide Number Placeholder 5">
            <a:extLst>
              <a:ext uri="{FF2B5EF4-FFF2-40B4-BE49-F238E27FC236}">
                <a16:creationId xmlns:a16="http://schemas.microsoft.com/office/drawing/2014/main" id="{19726932-029B-44FE-803C-BC2722249683}"/>
              </a:ext>
            </a:extLst>
          </p:cNvPr>
          <p:cNvSpPr>
            <a:spLocks noGrp="1"/>
          </p:cNvSpPr>
          <p:nvPr>
            <p:ph type="sldNum" sz="quarter" idx="16"/>
          </p:nvPr>
        </p:nvSpPr>
        <p:spPr/>
        <p:txBody>
          <a:bodyPr/>
          <a:lstStyle>
            <a:lvl1pPr>
              <a:defRPr/>
            </a:lvl1pPr>
          </a:lstStyle>
          <a:p>
            <a:fld id="{55D1D78C-DE2D-45BA-8D5F-1EFEDA505FEE}" type="slidenum">
              <a:rPr lang="en-US" altLang="ru-RU"/>
              <a:pPr/>
              <a:t>‹#›</a:t>
            </a:fld>
            <a:endParaRPr lang="en-US" altLang="ru-RU"/>
          </a:p>
        </p:txBody>
      </p:sp>
    </p:spTree>
    <p:extLst>
      <p:ext uri="{BB962C8B-B14F-4D97-AF65-F5344CB8AC3E}">
        <p14:creationId xmlns:p14="http://schemas.microsoft.com/office/powerpoint/2010/main" val="186453658"/>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15848" y="609600"/>
            <a:ext cx="6341465"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09598" y="4527448"/>
            <a:ext cx="6347715" cy="1513914"/>
          </a:xfrm>
        </p:spPr>
        <p:txBody>
          <a:bodyPr>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5" name="Date Placeholder 3">
            <a:extLst>
              <a:ext uri="{FF2B5EF4-FFF2-40B4-BE49-F238E27FC236}">
                <a16:creationId xmlns:a16="http://schemas.microsoft.com/office/drawing/2014/main" id="{413EEA73-4EEB-4C0B-9E34-448288FEA643}"/>
              </a:ext>
            </a:extLst>
          </p:cNvPr>
          <p:cNvSpPr>
            <a:spLocks noGrp="1"/>
          </p:cNvSpPr>
          <p:nvPr>
            <p:ph type="dt" sz="half" idx="14"/>
          </p:nvPr>
        </p:nvSpPr>
        <p:spPr/>
        <p:txBody>
          <a:bodyPr/>
          <a:lstStyle>
            <a:lvl1pPr>
              <a:defRPr/>
            </a:lvl1pPr>
          </a:lstStyle>
          <a:p>
            <a:pPr>
              <a:defRPr/>
            </a:pPr>
            <a:fld id="{08B45129-746B-4FB6-B6C4-7DC98D619FFA}" type="datetimeFigureOut">
              <a:rPr lang="en-US"/>
              <a:pPr>
                <a:defRPr/>
              </a:pPr>
              <a:t>3/25/2026</a:t>
            </a:fld>
            <a:endParaRPr lang="en-US"/>
          </a:p>
        </p:txBody>
      </p:sp>
      <p:sp>
        <p:nvSpPr>
          <p:cNvPr id="6" name="Footer Placeholder 4">
            <a:extLst>
              <a:ext uri="{FF2B5EF4-FFF2-40B4-BE49-F238E27FC236}">
                <a16:creationId xmlns:a16="http://schemas.microsoft.com/office/drawing/2014/main" id="{0B3D4C53-7012-4ADB-98C6-36E774F31A8B}"/>
              </a:ext>
            </a:extLst>
          </p:cNvPr>
          <p:cNvSpPr>
            <a:spLocks noGrp="1"/>
          </p:cNvSpPr>
          <p:nvPr>
            <p:ph type="ftr" sz="quarter" idx="15"/>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7FD98801-9E0B-4B81-9907-A935F0C1C76A}"/>
              </a:ext>
            </a:extLst>
          </p:cNvPr>
          <p:cNvSpPr>
            <a:spLocks noGrp="1"/>
          </p:cNvSpPr>
          <p:nvPr>
            <p:ph type="sldNum" sz="quarter" idx="16"/>
          </p:nvPr>
        </p:nvSpPr>
        <p:spPr/>
        <p:txBody>
          <a:bodyPr/>
          <a:lstStyle>
            <a:lvl1pPr>
              <a:defRPr/>
            </a:lvl1pPr>
          </a:lstStyle>
          <a:p>
            <a:fld id="{897BC3DC-E5DC-4A8E-9F72-EFE58E338709}" type="slidenum">
              <a:rPr lang="en-US" altLang="ru-RU"/>
              <a:pPr/>
              <a:t>‹#›</a:t>
            </a:fld>
            <a:endParaRPr lang="en-US" altLang="ru-RU"/>
          </a:p>
        </p:txBody>
      </p:sp>
    </p:spTree>
    <p:extLst>
      <p:ext uri="{BB962C8B-B14F-4D97-AF65-F5344CB8AC3E}">
        <p14:creationId xmlns:p14="http://schemas.microsoft.com/office/powerpoint/2010/main" val="1604414584"/>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EF6E3824-5360-4D7C-8C9A-62C522F9620E}"/>
              </a:ext>
            </a:extLst>
          </p:cNvPr>
          <p:cNvSpPr>
            <a:spLocks noGrp="1"/>
          </p:cNvSpPr>
          <p:nvPr>
            <p:ph type="dt" sz="half" idx="10"/>
          </p:nvPr>
        </p:nvSpPr>
        <p:spPr/>
        <p:txBody>
          <a:bodyPr/>
          <a:lstStyle>
            <a:lvl1pPr>
              <a:defRPr/>
            </a:lvl1pPr>
          </a:lstStyle>
          <a:p>
            <a:pPr>
              <a:defRPr/>
            </a:pPr>
            <a:fld id="{8C134DC6-E1CE-4C88-80C1-3581F4432B70}" type="datetimeFigureOut">
              <a:rPr lang="en-US"/>
              <a:pPr>
                <a:defRPr/>
              </a:pPr>
              <a:t>3/25/2026</a:t>
            </a:fld>
            <a:endParaRPr lang="en-US"/>
          </a:p>
        </p:txBody>
      </p:sp>
      <p:sp>
        <p:nvSpPr>
          <p:cNvPr id="5" name="Footer Placeholder 4">
            <a:extLst>
              <a:ext uri="{FF2B5EF4-FFF2-40B4-BE49-F238E27FC236}">
                <a16:creationId xmlns:a16="http://schemas.microsoft.com/office/drawing/2014/main" id="{54F5D724-E662-47CA-AAC6-51FAD3AEF6FC}"/>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49B8A3A5-09ED-4253-8C2A-ED7529FEE3DD}"/>
              </a:ext>
            </a:extLst>
          </p:cNvPr>
          <p:cNvSpPr>
            <a:spLocks noGrp="1"/>
          </p:cNvSpPr>
          <p:nvPr>
            <p:ph type="sldNum" sz="quarter" idx="12"/>
          </p:nvPr>
        </p:nvSpPr>
        <p:spPr/>
        <p:txBody>
          <a:bodyPr/>
          <a:lstStyle>
            <a:lvl1pPr>
              <a:defRPr/>
            </a:lvl1pPr>
          </a:lstStyle>
          <a:p>
            <a:fld id="{F691A072-AB9C-4CAD-9270-9B2B07997CA5}" type="slidenum">
              <a:rPr lang="en-US" altLang="ru-RU"/>
              <a:pPr/>
              <a:t>‹#›</a:t>
            </a:fld>
            <a:endParaRPr lang="en-US" altLang="ru-RU"/>
          </a:p>
        </p:txBody>
      </p:sp>
    </p:spTree>
    <p:extLst>
      <p:ext uri="{BB962C8B-B14F-4D97-AF65-F5344CB8AC3E}">
        <p14:creationId xmlns:p14="http://schemas.microsoft.com/office/powerpoint/2010/main" val="2231259997"/>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7312" y="609600"/>
            <a:ext cx="978812"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09599" y="609600"/>
            <a:ext cx="5195026" cy="525145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0F920DFA-C4A1-429D-8EC3-9694F2A00107}"/>
              </a:ext>
            </a:extLst>
          </p:cNvPr>
          <p:cNvSpPr>
            <a:spLocks noGrp="1"/>
          </p:cNvSpPr>
          <p:nvPr>
            <p:ph type="dt" sz="half" idx="10"/>
          </p:nvPr>
        </p:nvSpPr>
        <p:spPr/>
        <p:txBody>
          <a:bodyPr/>
          <a:lstStyle>
            <a:lvl1pPr>
              <a:defRPr/>
            </a:lvl1pPr>
          </a:lstStyle>
          <a:p>
            <a:pPr>
              <a:defRPr/>
            </a:pPr>
            <a:fld id="{F2395DE6-E1E0-429B-926C-C0C017154878}" type="datetimeFigureOut">
              <a:rPr lang="en-US"/>
              <a:pPr>
                <a:defRPr/>
              </a:pPr>
              <a:t>3/25/2026</a:t>
            </a:fld>
            <a:endParaRPr lang="en-US"/>
          </a:p>
        </p:txBody>
      </p:sp>
      <p:sp>
        <p:nvSpPr>
          <p:cNvPr id="5" name="Footer Placeholder 4">
            <a:extLst>
              <a:ext uri="{FF2B5EF4-FFF2-40B4-BE49-F238E27FC236}">
                <a16:creationId xmlns:a16="http://schemas.microsoft.com/office/drawing/2014/main" id="{5E665A9B-7426-47F1-AC04-F0A22998F701}"/>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244C78DD-5AF3-4991-AC01-BAD8DE841679}"/>
              </a:ext>
            </a:extLst>
          </p:cNvPr>
          <p:cNvSpPr>
            <a:spLocks noGrp="1"/>
          </p:cNvSpPr>
          <p:nvPr>
            <p:ph type="sldNum" sz="quarter" idx="12"/>
          </p:nvPr>
        </p:nvSpPr>
        <p:spPr/>
        <p:txBody>
          <a:bodyPr/>
          <a:lstStyle>
            <a:lvl1pPr>
              <a:defRPr/>
            </a:lvl1pPr>
          </a:lstStyle>
          <a:p>
            <a:fld id="{36243E5C-1DBE-4151-8D7F-420E2486C29C}" type="slidenum">
              <a:rPr lang="en-US" altLang="ru-RU"/>
              <a:pPr/>
              <a:t>‹#›</a:t>
            </a:fld>
            <a:endParaRPr lang="en-US" altLang="ru-RU"/>
          </a:p>
        </p:txBody>
      </p:sp>
    </p:spTree>
    <p:extLst>
      <p:ext uri="{BB962C8B-B14F-4D97-AF65-F5344CB8AC3E}">
        <p14:creationId xmlns:p14="http://schemas.microsoft.com/office/powerpoint/2010/main" val="416521900"/>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6474074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līdzinājums">
    <p:spTree>
      <p:nvGrpSpPr>
        <p:cNvPr id="1" name=""/>
        <p:cNvGrpSpPr/>
        <p:nvPr/>
      </p:nvGrpSpPr>
      <p:grpSpPr>
        <a:xfrm>
          <a:off x="0" y="0"/>
          <a:ext cx="0" cy="0"/>
          <a:chOff x="0" y="0"/>
          <a:chExt cx="0" cy="0"/>
        </a:xfrm>
      </p:grpSpPr>
      <p:sp>
        <p:nvSpPr>
          <p:cNvPr id="2" name="Virsraksts 1"/>
          <p:cNvSpPr>
            <a:spLocks noGrp="1"/>
          </p:cNvSpPr>
          <p:nvPr>
            <p:ph type="title"/>
          </p:nvPr>
        </p:nvSpPr>
        <p:spPr/>
        <p:txBody>
          <a:bodyPr/>
          <a:lstStyle>
            <a:lvl1pPr>
              <a:defRPr/>
            </a:lvl1pPr>
          </a:lstStyle>
          <a:p>
            <a:r>
              <a:rPr lang="lv-LV"/>
              <a:t>Rediģēt šablona virsraksta stilu</a:t>
            </a:r>
            <a:endParaRPr lang="ru-RU"/>
          </a:p>
        </p:txBody>
      </p:sp>
      <p:sp>
        <p:nvSpPr>
          <p:cNvPr id="3" name="Teksta vietturis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v-LV"/>
              <a:t>Noklikšķiniet, lai rediģētu šablona teksta stilus</a:t>
            </a:r>
          </a:p>
        </p:txBody>
      </p:sp>
      <p:sp>
        <p:nvSpPr>
          <p:cNvPr id="4" name="Satura vietturis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lv-LV"/>
              <a:t>Noklikšķiniet, lai rediģētu šablona teksta stilus</a:t>
            </a:r>
          </a:p>
          <a:p>
            <a:pPr lvl="1"/>
            <a:r>
              <a:rPr lang="lv-LV"/>
              <a:t>Otrais līmenis</a:t>
            </a:r>
          </a:p>
          <a:p>
            <a:pPr lvl="2"/>
            <a:r>
              <a:rPr lang="lv-LV"/>
              <a:t>Trešais līmenis</a:t>
            </a:r>
          </a:p>
          <a:p>
            <a:pPr lvl="3"/>
            <a:r>
              <a:rPr lang="lv-LV"/>
              <a:t>Ceturtais līmenis</a:t>
            </a:r>
          </a:p>
          <a:p>
            <a:pPr lvl="4"/>
            <a:r>
              <a:rPr lang="lv-LV"/>
              <a:t>Piektais līmenis</a:t>
            </a:r>
            <a:endParaRPr lang="ru-RU"/>
          </a:p>
        </p:txBody>
      </p:sp>
      <p:sp>
        <p:nvSpPr>
          <p:cNvPr id="5" name="Teksta vietturis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v-LV"/>
              <a:t>Noklikšķiniet, lai rediģētu šablona teksta stilus</a:t>
            </a:r>
          </a:p>
        </p:txBody>
      </p:sp>
      <p:sp>
        <p:nvSpPr>
          <p:cNvPr id="6" name="Satura vietturis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lv-LV"/>
              <a:t>Noklikšķiniet, lai rediģētu šablona teksta stilus</a:t>
            </a:r>
          </a:p>
          <a:p>
            <a:pPr lvl="1"/>
            <a:r>
              <a:rPr lang="lv-LV"/>
              <a:t>Otrais līmenis</a:t>
            </a:r>
          </a:p>
          <a:p>
            <a:pPr lvl="2"/>
            <a:r>
              <a:rPr lang="lv-LV"/>
              <a:t>Trešais līmenis</a:t>
            </a:r>
          </a:p>
          <a:p>
            <a:pPr lvl="3"/>
            <a:r>
              <a:rPr lang="lv-LV"/>
              <a:t>Ceturtais līmenis</a:t>
            </a:r>
          </a:p>
          <a:p>
            <a:pPr lvl="4"/>
            <a:r>
              <a:rPr lang="lv-LV"/>
              <a:t>Piektais līmenis</a:t>
            </a:r>
            <a:endParaRPr lang="ru-RU"/>
          </a:p>
        </p:txBody>
      </p:sp>
    </p:spTree>
    <p:extLst>
      <p:ext uri="{BB962C8B-B14F-4D97-AF65-F5344CB8AC3E}">
        <p14:creationId xmlns:p14="http://schemas.microsoft.com/office/powerpoint/2010/main" val="2194032826"/>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kai virsraksts">
    <p:spTree>
      <p:nvGrpSpPr>
        <p:cNvPr id="1" name=""/>
        <p:cNvGrpSpPr/>
        <p:nvPr/>
      </p:nvGrpSpPr>
      <p:grpSpPr>
        <a:xfrm>
          <a:off x="0" y="0"/>
          <a:ext cx="0" cy="0"/>
          <a:chOff x="0" y="0"/>
          <a:chExt cx="0" cy="0"/>
        </a:xfrm>
      </p:grpSpPr>
      <p:sp>
        <p:nvSpPr>
          <p:cNvPr id="2" name="Virsraksts 1"/>
          <p:cNvSpPr>
            <a:spLocks noGrp="1"/>
          </p:cNvSpPr>
          <p:nvPr>
            <p:ph type="title"/>
          </p:nvPr>
        </p:nvSpPr>
        <p:spPr/>
        <p:txBody>
          <a:bodyPr/>
          <a:lstStyle/>
          <a:p>
            <a:r>
              <a:rPr lang="lv-LV"/>
              <a:t>Rediģēt šablona virsraksta stilu</a:t>
            </a:r>
            <a:endParaRPr lang="ru-RU"/>
          </a:p>
        </p:txBody>
      </p:sp>
    </p:spTree>
    <p:extLst>
      <p:ext uri="{BB962C8B-B14F-4D97-AF65-F5344CB8AC3E}">
        <p14:creationId xmlns:p14="http://schemas.microsoft.com/office/powerpoint/2010/main" val="2212433057"/>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ukšs">
    <p:spTree>
      <p:nvGrpSpPr>
        <p:cNvPr id="1" name=""/>
        <p:cNvGrpSpPr/>
        <p:nvPr/>
      </p:nvGrpSpPr>
      <p:grpSpPr>
        <a:xfrm>
          <a:off x="0" y="0"/>
          <a:ext cx="0" cy="0"/>
          <a:chOff x="0" y="0"/>
          <a:chExt cx="0" cy="0"/>
        </a:xfrm>
      </p:grpSpPr>
    </p:spTree>
    <p:extLst>
      <p:ext uri="{BB962C8B-B14F-4D97-AF65-F5344CB8AC3E}">
        <p14:creationId xmlns:p14="http://schemas.microsoft.com/office/powerpoint/2010/main" val="1681979294"/>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Saturs ar parakstu">
    <p:spTree>
      <p:nvGrpSpPr>
        <p:cNvPr id="1" name=""/>
        <p:cNvGrpSpPr/>
        <p:nvPr/>
      </p:nvGrpSpPr>
      <p:grpSpPr>
        <a:xfrm>
          <a:off x="0" y="0"/>
          <a:ext cx="0" cy="0"/>
          <a:chOff x="0" y="0"/>
          <a:chExt cx="0" cy="0"/>
        </a:xfrm>
      </p:grpSpPr>
      <p:sp>
        <p:nvSpPr>
          <p:cNvPr id="2" name="Virsraksts 1"/>
          <p:cNvSpPr>
            <a:spLocks noGrp="1"/>
          </p:cNvSpPr>
          <p:nvPr>
            <p:ph type="title"/>
          </p:nvPr>
        </p:nvSpPr>
        <p:spPr>
          <a:xfrm>
            <a:off x="457200" y="273050"/>
            <a:ext cx="3008313" cy="1162050"/>
          </a:xfrm>
        </p:spPr>
        <p:txBody>
          <a:bodyPr anchor="b"/>
          <a:lstStyle>
            <a:lvl1pPr algn="l">
              <a:defRPr sz="2000" b="1"/>
            </a:lvl1pPr>
          </a:lstStyle>
          <a:p>
            <a:r>
              <a:rPr lang="lv-LV"/>
              <a:t>Rediģēt šablona virsraksta stilu</a:t>
            </a:r>
            <a:endParaRPr lang="ru-RU"/>
          </a:p>
        </p:txBody>
      </p:sp>
      <p:sp>
        <p:nvSpPr>
          <p:cNvPr id="3" name="Satura vietturis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lv-LV"/>
              <a:t>Noklikšķiniet, lai rediģētu šablona teksta stilus</a:t>
            </a:r>
          </a:p>
          <a:p>
            <a:pPr lvl="1"/>
            <a:r>
              <a:rPr lang="lv-LV"/>
              <a:t>Otrais līmenis</a:t>
            </a:r>
          </a:p>
          <a:p>
            <a:pPr lvl="2"/>
            <a:r>
              <a:rPr lang="lv-LV"/>
              <a:t>Trešais līmenis</a:t>
            </a:r>
          </a:p>
          <a:p>
            <a:pPr lvl="3"/>
            <a:r>
              <a:rPr lang="lv-LV"/>
              <a:t>Ceturtais līmenis</a:t>
            </a:r>
          </a:p>
          <a:p>
            <a:pPr lvl="4"/>
            <a:r>
              <a:rPr lang="lv-LV"/>
              <a:t>Piektais līmenis</a:t>
            </a:r>
            <a:endParaRPr lang="ru-RU"/>
          </a:p>
        </p:txBody>
      </p:sp>
      <p:sp>
        <p:nvSpPr>
          <p:cNvPr id="4" name="Teksta vietturis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lv-LV"/>
              <a:t>Noklikšķiniet, lai rediģētu šablona teksta stilus</a:t>
            </a:r>
          </a:p>
        </p:txBody>
      </p:sp>
    </p:spTree>
    <p:extLst>
      <p:ext uri="{BB962C8B-B14F-4D97-AF65-F5344CB8AC3E}">
        <p14:creationId xmlns:p14="http://schemas.microsoft.com/office/powerpoint/2010/main" val="2395381136"/>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ttēls ar parakstu">
    <p:spTree>
      <p:nvGrpSpPr>
        <p:cNvPr id="1" name=""/>
        <p:cNvGrpSpPr/>
        <p:nvPr/>
      </p:nvGrpSpPr>
      <p:grpSpPr>
        <a:xfrm>
          <a:off x="0" y="0"/>
          <a:ext cx="0" cy="0"/>
          <a:chOff x="0" y="0"/>
          <a:chExt cx="0" cy="0"/>
        </a:xfrm>
      </p:grpSpPr>
      <p:sp>
        <p:nvSpPr>
          <p:cNvPr id="2" name="Virsraksts 1"/>
          <p:cNvSpPr>
            <a:spLocks noGrp="1"/>
          </p:cNvSpPr>
          <p:nvPr>
            <p:ph type="title"/>
          </p:nvPr>
        </p:nvSpPr>
        <p:spPr>
          <a:xfrm>
            <a:off x="1792288" y="4800600"/>
            <a:ext cx="5486400" cy="566738"/>
          </a:xfrm>
        </p:spPr>
        <p:txBody>
          <a:bodyPr anchor="b"/>
          <a:lstStyle>
            <a:lvl1pPr algn="l">
              <a:defRPr sz="2000" b="1"/>
            </a:lvl1pPr>
          </a:lstStyle>
          <a:p>
            <a:r>
              <a:rPr lang="lv-LV"/>
              <a:t>Rediģēt šablona virsraksta stilu</a:t>
            </a:r>
            <a:endParaRPr lang="ru-RU"/>
          </a:p>
        </p:txBody>
      </p:sp>
      <p:sp>
        <p:nvSpPr>
          <p:cNvPr id="3" name="Attēla vietturis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ru-RU" noProof="0"/>
          </a:p>
        </p:txBody>
      </p:sp>
      <p:sp>
        <p:nvSpPr>
          <p:cNvPr id="4" name="Teksta vietturis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lv-LV"/>
              <a:t>Noklikšķiniet, lai rediģētu šablona teksta stilus</a:t>
            </a:r>
          </a:p>
        </p:txBody>
      </p:sp>
    </p:spTree>
    <p:extLst>
      <p:ext uri="{BB962C8B-B14F-4D97-AF65-F5344CB8AC3E}">
        <p14:creationId xmlns:p14="http://schemas.microsoft.com/office/powerpoint/2010/main" val="1126049951"/>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oleObject" Target="../embeddings/oleObject1.bin"/><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1.xml"/><Relationship Id="rId13" Type="http://schemas.openxmlformats.org/officeDocument/2006/relationships/slideLayout" Target="../slideLayouts/slideLayout26.xml"/><Relationship Id="rId3" Type="http://schemas.openxmlformats.org/officeDocument/2006/relationships/slideLayout" Target="../slideLayouts/slideLayout16.xml"/><Relationship Id="rId7" Type="http://schemas.openxmlformats.org/officeDocument/2006/relationships/slideLayout" Target="../slideLayouts/slideLayout20.xml"/><Relationship Id="rId12" Type="http://schemas.openxmlformats.org/officeDocument/2006/relationships/slideLayout" Target="../slideLayouts/slideLayout25.xml"/><Relationship Id="rId17" Type="http://schemas.openxmlformats.org/officeDocument/2006/relationships/image" Target="../media/image2.wmf"/><Relationship Id="rId2" Type="http://schemas.openxmlformats.org/officeDocument/2006/relationships/slideLayout" Target="../slideLayouts/slideLayout15.xml"/><Relationship Id="rId16" Type="http://schemas.openxmlformats.org/officeDocument/2006/relationships/theme" Target="../theme/theme2.xml"/><Relationship Id="rId1" Type="http://schemas.openxmlformats.org/officeDocument/2006/relationships/slideLayout" Target="../slideLayouts/slideLayout14.xml"/><Relationship Id="rId6" Type="http://schemas.openxmlformats.org/officeDocument/2006/relationships/slideLayout" Target="../slideLayouts/slideLayout19.xml"/><Relationship Id="rId11" Type="http://schemas.openxmlformats.org/officeDocument/2006/relationships/slideLayout" Target="../slideLayouts/slideLayout24.xml"/><Relationship Id="rId5" Type="http://schemas.openxmlformats.org/officeDocument/2006/relationships/slideLayout" Target="../slideLayouts/slideLayout18.xml"/><Relationship Id="rId15" Type="http://schemas.openxmlformats.org/officeDocument/2006/relationships/slideLayout" Target="../slideLayouts/slideLayout28.xml"/><Relationship Id="rId10" Type="http://schemas.openxmlformats.org/officeDocument/2006/relationships/slideLayout" Target="../slideLayouts/slideLayout23.xml"/><Relationship Id="rId4" Type="http://schemas.openxmlformats.org/officeDocument/2006/relationships/slideLayout" Target="../slideLayouts/slideLayout17.xml"/><Relationship Id="rId9" Type="http://schemas.openxmlformats.org/officeDocument/2006/relationships/slideLayout" Target="../slideLayouts/slideLayout22.xml"/><Relationship Id="rId14" Type="http://schemas.openxmlformats.org/officeDocument/2006/relationships/slideLayout" Target="../slideLayouts/slideLayout27.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6.xml"/><Relationship Id="rId13" Type="http://schemas.openxmlformats.org/officeDocument/2006/relationships/slideLayout" Target="../slideLayouts/slideLayout41.xml"/><Relationship Id="rId3" Type="http://schemas.openxmlformats.org/officeDocument/2006/relationships/slideLayout" Target="../slideLayouts/slideLayout31.xml"/><Relationship Id="rId7" Type="http://schemas.openxmlformats.org/officeDocument/2006/relationships/slideLayout" Target="../slideLayouts/slideLayout35.xml"/><Relationship Id="rId12" Type="http://schemas.openxmlformats.org/officeDocument/2006/relationships/slideLayout" Target="../slideLayouts/slideLayout40.xml"/><Relationship Id="rId17" Type="http://schemas.openxmlformats.org/officeDocument/2006/relationships/theme" Target="../theme/theme3.xml"/><Relationship Id="rId2" Type="http://schemas.openxmlformats.org/officeDocument/2006/relationships/slideLayout" Target="../slideLayouts/slideLayout30.xml"/><Relationship Id="rId16" Type="http://schemas.openxmlformats.org/officeDocument/2006/relationships/slideLayout" Target="../slideLayouts/slideLayout44.xml"/><Relationship Id="rId1" Type="http://schemas.openxmlformats.org/officeDocument/2006/relationships/slideLayout" Target="../slideLayouts/slideLayout29.xml"/><Relationship Id="rId6" Type="http://schemas.openxmlformats.org/officeDocument/2006/relationships/slideLayout" Target="../slideLayouts/slideLayout34.xml"/><Relationship Id="rId11" Type="http://schemas.openxmlformats.org/officeDocument/2006/relationships/slideLayout" Target="../slideLayouts/slideLayout39.xml"/><Relationship Id="rId5" Type="http://schemas.openxmlformats.org/officeDocument/2006/relationships/slideLayout" Target="../slideLayouts/slideLayout33.xml"/><Relationship Id="rId15" Type="http://schemas.openxmlformats.org/officeDocument/2006/relationships/slideLayout" Target="../slideLayouts/slideLayout43.xml"/><Relationship Id="rId10" Type="http://schemas.openxmlformats.org/officeDocument/2006/relationships/slideLayout" Target="../slideLayouts/slideLayout38.xml"/><Relationship Id="rId4" Type="http://schemas.openxmlformats.org/officeDocument/2006/relationships/slideLayout" Target="../slideLayouts/slideLayout32.xml"/><Relationship Id="rId9" Type="http://schemas.openxmlformats.org/officeDocument/2006/relationships/slideLayout" Target="../slideLayouts/slideLayout37.xml"/><Relationship Id="rId14" Type="http://schemas.openxmlformats.org/officeDocument/2006/relationships/slideLayout" Target="../slideLayouts/slideLayout42.xml"/></Relationships>
</file>

<file path=ppt/slideMasters/_rels/slideMaster4.xml.rels><?xml version="1.0" encoding="UTF-8" standalone="yes"?>
<Relationships xmlns="http://schemas.openxmlformats.org/package/2006/relationships"><Relationship Id="rId2" Type="http://schemas.openxmlformats.org/officeDocument/2006/relationships/theme" Target="../theme/theme4.xml"/><Relationship Id="rId1" Type="http://schemas.openxmlformats.org/officeDocument/2006/relationships/slideLayout" Target="../slideLayouts/slideLayout45.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gradFill rotWithShape="0">
          <a:gsLst>
            <a:gs pos="0">
              <a:srgbClr val="FFFFFF"/>
            </a:gs>
            <a:gs pos="50000">
              <a:srgbClr val="CCFF99"/>
            </a:gs>
            <a:gs pos="100000">
              <a:srgbClr val="FFFFFF"/>
            </a:gs>
          </a:gsLst>
          <a:lin ang="5400000" scaled="1"/>
        </a:gra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B238973D-1001-4000-B1F6-4001DAA437C1}"/>
              </a:ext>
            </a:extLst>
          </p:cNvPr>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lv-LV" altLang="lv-LV"/>
              <a:t>Pārmaiņu vadība</a:t>
            </a:r>
          </a:p>
        </p:txBody>
      </p:sp>
      <p:sp>
        <p:nvSpPr>
          <p:cNvPr id="1027" name="Rectangle 3">
            <a:extLst>
              <a:ext uri="{FF2B5EF4-FFF2-40B4-BE49-F238E27FC236}">
                <a16:creationId xmlns:a16="http://schemas.microsoft.com/office/drawing/2014/main" id="{EDDBD983-DE81-41B5-8CF3-C8CA12E43F00}"/>
              </a:ext>
            </a:extLst>
          </p:cNvPr>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lv-LV" altLang="lv-LV"/>
              <a:t>Pārmaiņu vadības būtība</a:t>
            </a:r>
          </a:p>
          <a:p>
            <a:pPr lvl="1"/>
            <a:r>
              <a:rPr lang="lv-LV" altLang="lv-LV"/>
              <a:t>Second level</a:t>
            </a:r>
          </a:p>
          <a:p>
            <a:pPr lvl="2"/>
            <a:r>
              <a:rPr lang="lv-LV" altLang="lv-LV"/>
              <a:t>Third level</a:t>
            </a:r>
          </a:p>
          <a:p>
            <a:pPr lvl="3"/>
            <a:r>
              <a:rPr lang="lv-LV" altLang="lv-LV"/>
              <a:t>Fourth level</a:t>
            </a:r>
          </a:p>
          <a:p>
            <a:pPr lvl="4"/>
            <a:r>
              <a:rPr lang="lv-LV" altLang="lv-LV"/>
              <a:t>Fifth level</a:t>
            </a:r>
          </a:p>
        </p:txBody>
      </p:sp>
      <p:graphicFrame>
        <p:nvGraphicFramePr>
          <p:cNvPr id="1028" name="Object 7">
            <a:extLst>
              <a:ext uri="{FF2B5EF4-FFF2-40B4-BE49-F238E27FC236}">
                <a16:creationId xmlns:a16="http://schemas.microsoft.com/office/drawing/2014/main" id="{4FBCC0B5-C94D-416D-A634-DB81AE02B006}"/>
              </a:ext>
            </a:extLst>
          </p:cNvPr>
          <p:cNvGraphicFramePr>
            <a:graphicFrameLocks noChangeAspect="1"/>
          </p:cNvGraphicFramePr>
          <p:nvPr/>
        </p:nvGraphicFramePr>
        <p:xfrm>
          <a:off x="7019925" y="6154738"/>
          <a:ext cx="1438275" cy="476250"/>
        </p:xfrm>
        <a:graphic>
          <a:graphicData uri="http://schemas.openxmlformats.org/presentationml/2006/ole">
            <mc:AlternateContent xmlns:mc="http://schemas.openxmlformats.org/markup-compatibility/2006">
              <mc:Choice xmlns:v="urn:schemas-microsoft-com:vml" Requires="v">
                <p:oleObj name="Bitmap Image" r:id="rId15" imgW="1438095" imgH="476316" progId="Paint.Picture">
                  <p:embed/>
                </p:oleObj>
              </mc:Choice>
              <mc:Fallback>
                <p:oleObj name="Bitmap Image" r:id="rId15" imgW="1438095" imgH="476316" progId="Paint.Picture">
                  <p:embed/>
                  <p:pic>
                    <p:nvPicPr>
                      <p:cNvPr id="0" name="Object 7"/>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7019925" y="6154738"/>
                        <a:ext cx="1438275"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 bg1="dk2" tx1="lt1" bg2="dk1" tx2="lt2" accent1="accent1" accent2="accent2" accent3="accent3" accent4="accent4" accent5="accent5" accent6="accent6" hlink="hlink" folHlink="folHlink"/>
  <p:sldLayoutIdLst>
    <p:sldLayoutId id="2147484212" r:id="rId1"/>
    <p:sldLayoutId id="2147484213" r:id="rId2"/>
    <p:sldLayoutId id="2147484214" r:id="rId3"/>
    <p:sldLayoutId id="2147484215" r:id="rId4"/>
    <p:sldLayoutId id="2147484216" r:id="rId5"/>
    <p:sldLayoutId id="2147484217" r:id="rId6"/>
    <p:sldLayoutId id="2147484218" r:id="rId7"/>
    <p:sldLayoutId id="2147484219" r:id="rId8"/>
    <p:sldLayoutId id="2147484220" r:id="rId9"/>
    <p:sldLayoutId id="2147484221" r:id="rId10"/>
    <p:sldLayoutId id="2147484222" r:id="rId11"/>
    <p:sldLayoutId id="2147484223" r:id="rId12"/>
    <p:sldLayoutId id="2147484224" r:id="rId13"/>
  </p:sldLayoutIdLst>
  <p:transition/>
  <p:txStyles>
    <p:titleStyle>
      <a:lvl1pPr algn="ctr" rtl="0" eaLnBrk="0" fontAlgn="base" hangingPunct="0">
        <a:spcBef>
          <a:spcPct val="0"/>
        </a:spcBef>
        <a:spcAft>
          <a:spcPct val="0"/>
        </a:spcAft>
        <a:defRPr sz="2800" b="1">
          <a:solidFill>
            <a:srgbClr val="006600"/>
          </a:solidFill>
          <a:latin typeface="+mj-lt"/>
          <a:ea typeface="+mj-ea"/>
          <a:cs typeface="+mj-cs"/>
        </a:defRPr>
      </a:lvl1pPr>
      <a:lvl2pPr algn="ctr" rtl="0" eaLnBrk="0" fontAlgn="base" hangingPunct="0">
        <a:spcBef>
          <a:spcPct val="0"/>
        </a:spcBef>
        <a:spcAft>
          <a:spcPct val="0"/>
        </a:spcAft>
        <a:defRPr sz="2800" b="1">
          <a:solidFill>
            <a:srgbClr val="006600"/>
          </a:solidFill>
          <a:latin typeface="Arial" charset="0"/>
        </a:defRPr>
      </a:lvl2pPr>
      <a:lvl3pPr algn="ctr" rtl="0" eaLnBrk="0" fontAlgn="base" hangingPunct="0">
        <a:spcBef>
          <a:spcPct val="0"/>
        </a:spcBef>
        <a:spcAft>
          <a:spcPct val="0"/>
        </a:spcAft>
        <a:defRPr sz="2800" b="1">
          <a:solidFill>
            <a:srgbClr val="006600"/>
          </a:solidFill>
          <a:latin typeface="Arial" charset="0"/>
        </a:defRPr>
      </a:lvl3pPr>
      <a:lvl4pPr algn="ctr" rtl="0" eaLnBrk="0" fontAlgn="base" hangingPunct="0">
        <a:spcBef>
          <a:spcPct val="0"/>
        </a:spcBef>
        <a:spcAft>
          <a:spcPct val="0"/>
        </a:spcAft>
        <a:defRPr sz="2800" b="1">
          <a:solidFill>
            <a:srgbClr val="006600"/>
          </a:solidFill>
          <a:latin typeface="Arial" charset="0"/>
        </a:defRPr>
      </a:lvl4pPr>
      <a:lvl5pPr algn="ctr" rtl="0" eaLnBrk="0" fontAlgn="base" hangingPunct="0">
        <a:spcBef>
          <a:spcPct val="0"/>
        </a:spcBef>
        <a:spcAft>
          <a:spcPct val="0"/>
        </a:spcAft>
        <a:defRPr sz="2800" b="1">
          <a:solidFill>
            <a:srgbClr val="006600"/>
          </a:solidFill>
          <a:latin typeface="Arial" charset="0"/>
        </a:defRPr>
      </a:lvl5pPr>
      <a:lvl6pPr marL="457200" algn="ctr" rtl="0" fontAlgn="base">
        <a:spcBef>
          <a:spcPct val="0"/>
        </a:spcBef>
        <a:spcAft>
          <a:spcPct val="0"/>
        </a:spcAft>
        <a:defRPr sz="2800" b="1">
          <a:solidFill>
            <a:srgbClr val="006600"/>
          </a:solidFill>
          <a:latin typeface="Arial" charset="0"/>
        </a:defRPr>
      </a:lvl6pPr>
      <a:lvl7pPr marL="914400" algn="ctr" rtl="0" fontAlgn="base">
        <a:spcBef>
          <a:spcPct val="0"/>
        </a:spcBef>
        <a:spcAft>
          <a:spcPct val="0"/>
        </a:spcAft>
        <a:defRPr sz="2800" b="1">
          <a:solidFill>
            <a:srgbClr val="006600"/>
          </a:solidFill>
          <a:latin typeface="Arial" charset="0"/>
        </a:defRPr>
      </a:lvl7pPr>
      <a:lvl8pPr marL="1371600" algn="ctr" rtl="0" fontAlgn="base">
        <a:spcBef>
          <a:spcPct val="0"/>
        </a:spcBef>
        <a:spcAft>
          <a:spcPct val="0"/>
        </a:spcAft>
        <a:defRPr sz="2800" b="1">
          <a:solidFill>
            <a:srgbClr val="006600"/>
          </a:solidFill>
          <a:latin typeface="Arial" charset="0"/>
        </a:defRPr>
      </a:lvl8pPr>
      <a:lvl9pPr marL="1828800" algn="ctr" rtl="0" fontAlgn="base">
        <a:spcBef>
          <a:spcPct val="0"/>
        </a:spcBef>
        <a:spcAft>
          <a:spcPct val="0"/>
        </a:spcAft>
        <a:defRPr sz="2800" b="1">
          <a:solidFill>
            <a:srgbClr val="006600"/>
          </a:solidFill>
          <a:latin typeface="Arial" charset="0"/>
        </a:defRPr>
      </a:lvl9pPr>
    </p:titleStyle>
    <p:bodyStyle>
      <a:lvl1pPr marL="342900" indent="-342900" algn="l" rtl="0" eaLnBrk="0" fontAlgn="base" hangingPunct="0">
        <a:spcBef>
          <a:spcPct val="20000"/>
        </a:spcBef>
        <a:spcAft>
          <a:spcPct val="0"/>
        </a:spcAft>
        <a:buChar char="•"/>
        <a:defRPr sz="2400">
          <a:solidFill>
            <a:srgbClr val="006600"/>
          </a:solidFill>
          <a:latin typeface="+mn-lt"/>
          <a:ea typeface="+mn-ea"/>
          <a:cs typeface="+mn-cs"/>
        </a:defRPr>
      </a:lvl1pPr>
      <a:lvl2pPr marL="742950" indent="-285750" algn="l" rtl="0" eaLnBrk="0" fontAlgn="base" hangingPunct="0">
        <a:spcBef>
          <a:spcPct val="20000"/>
        </a:spcBef>
        <a:spcAft>
          <a:spcPct val="0"/>
        </a:spcAft>
        <a:buChar char="–"/>
        <a:defRPr sz="2200">
          <a:solidFill>
            <a:srgbClr val="006600"/>
          </a:solidFill>
          <a:latin typeface="+mn-lt"/>
        </a:defRPr>
      </a:lvl2pPr>
      <a:lvl3pPr marL="1143000" indent="-228600" algn="l" rtl="0" eaLnBrk="0" fontAlgn="base" hangingPunct="0">
        <a:spcBef>
          <a:spcPct val="20000"/>
        </a:spcBef>
        <a:spcAft>
          <a:spcPct val="0"/>
        </a:spcAft>
        <a:buChar char="•"/>
        <a:defRPr sz="2000">
          <a:solidFill>
            <a:srgbClr val="006600"/>
          </a:solidFill>
          <a:latin typeface="+mn-lt"/>
        </a:defRPr>
      </a:lvl3pPr>
      <a:lvl4pPr marL="1600200" indent="-228600" algn="l" rtl="0" eaLnBrk="0" fontAlgn="base" hangingPunct="0">
        <a:spcBef>
          <a:spcPct val="20000"/>
        </a:spcBef>
        <a:spcAft>
          <a:spcPct val="0"/>
        </a:spcAft>
        <a:buChar char="–"/>
        <a:defRPr>
          <a:solidFill>
            <a:srgbClr val="006600"/>
          </a:solidFill>
          <a:latin typeface="+mn-lt"/>
        </a:defRPr>
      </a:lvl4pPr>
      <a:lvl5pPr marL="2057400" indent="-228600" algn="l" rtl="0" eaLnBrk="0" fontAlgn="base" hangingPunct="0">
        <a:spcBef>
          <a:spcPct val="20000"/>
        </a:spcBef>
        <a:spcAft>
          <a:spcPct val="0"/>
        </a:spcAft>
        <a:buChar char="»"/>
        <a:defRPr sz="1600">
          <a:solidFill>
            <a:srgbClr val="006600"/>
          </a:solidFill>
          <a:latin typeface="+mn-lt"/>
        </a:defRPr>
      </a:lvl5pPr>
      <a:lvl6pPr marL="2514600" indent="-228600" algn="l" rtl="0" fontAlgn="base">
        <a:spcBef>
          <a:spcPct val="20000"/>
        </a:spcBef>
        <a:spcAft>
          <a:spcPct val="0"/>
        </a:spcAft>
        <a:buChar char="»"/>
        <a:defRPr sz="1600">
          <a:solidFill>
            <a:srgbClr val="006600"/>
          </a:solidFill>
          <a:latin typeface="+mn-lt"/>
        </a:defRPr>
      </a:lvl6pPr>
      <a:lvl7pPr marL="2971800" indent="-228600" algn="l" rtl="0" fontAlgn="base">
        <a:spcBef>
          <a:spcPct val="20000"/>
        </a:spcBef>
        <a:spcAft>
          <a:spcPct val="0"/>
        </a:spcAft>
        <a:buChar char="»"/>
        <a:defRPr sz="1600">
          <a:solidFill>
            <a:srgbClr val="006600"/>
          </a:solidFill>
          <a:latin typeface="+mn-lt"/>
        </a:defRPr>
      </a:lvl7pPr>
      <a:lvl8pPr marL="3429000" indent="-228600" algn="l" rtl="0" fontAlgn="base">
        <a:spcBef>
          <a:spcPct val="20000"/>
        </a:spcBef>
        <a:spcAft>
          <a:spcPct val="0"/>
        </a:spcAft>
        <a:buChar char="»"/>
        <a:defRPr sz="1600">
          <a:solidFill>
            <a:srgbClr val="006600"/>
          </a:solidFill>
          <a:latin typeface="+mn-lt"/>
        </a:defRPr>
      </a:lvl8pPr>
      <a:lvl9pPr marL="3886200" indent="-228600" algn="l" rtl="0" fontAlgn="base">
        <a:spcBef>
          <a:spcPct val="20000"/>
        </a:spcBef>
        <a:spcAft>
          <a:spcPct val="0"/>
        </a:spcAft>
        <a:buChar char="»"/>
        <a:defRPr sz="1600">
          <a:solidFill>
            <a:srgbClr val="006600"/>
          </a:solidFill>
          <a:latin typeface="+mn-lt"/>
        </a:defRPr>
      </a:lvl9pPr>
    </p:bodyStyle>
    <p:other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D2DD38AD-A5C3-4F33-9CA7-352DCF034115}"/>
              </a:ext>
            </a:extLst>
          </p:cNvPr>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lv-LV" altLang="lv-LV"/>
              <a:t>Pārmaiņu vadība</a:t>
            </a:r>
          </a:p>
        </p:txBody>
      </p:sp>
      <p:sp>
        <p:nvSpPr>
          <p:cNvPr id="2051" name="Rectangle 3">
            <a:extLst>
              <a:ext uri="{FF2B5EF4-FFF2-40B4-BE49-F238E27FC236}">
                <a16:creationId xmlns:a16="http://schemas.microsoft.com/office/drawing/2014/main" id="{36A9F67A-F25F-4F35-8C93-73AB71DAC61D}"/>
              </a:ext>
            </a:extLst>
          </p:cNvPr>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lv-LV" altLang="lv-LV"/>
              <a:t>Pārmaiņu vadības būtība</a:t>
            </a:r>
          </a:p>
          <a:p>
            <a:pPr lvl="1"/>
            <a:r>
              <a:rPr lang="lv-LV" altLang="lv-LV"/>
              <a:t>Second level</a:t>
            </a:r>
          </a:p>
          <a:p>
            <a:pPr lvl="2"/>
            <a:r>
              <a:rPr lang="lv-LV" altLang="lv-LV"/>
              <a:t>Third level</a:t>
            </a:r>
          </a:p>
          <a:p>
            <a:pPr lvl="3"/>
            <a:r>
              <a:rPr lang="lv-LV" altLang="lv-LV"/>
              <a:t>Fourth level</a:t>
            </a:r>
          </a:p>
          <a:p>
            <a:pPr lvl="4"/>
            <a:r>
              <a:rPr lang="lv-LV" altLang="lv-LV"/>
              <a:t>Fifth level</a:t>
            </a:r>
          </a:p>
        </p:txBody>
      </p:sp>
      <p:pic>
        <p:nvPicPr>
          <p:cNvPr id="2052" name="Picture 7" descr="JARDI_logo-veidlapai">
            <a:extLst>
              <a:ext uri="{FF2B5EF4-FFF2-40B4-BE49-F238E27FC236}">
                <a16:creationId xmlns:a16="http://schemas.microsoft.com/office/drawing/2014/main" id="{64315794-ACB4-4D37-A670-DAFEA21E56BD}"/>
              </a:ext>
            </a:extLst>
          </p:cNvPr>
          <p:cNvPicPr>
            <a:picLocks noChangeAspect="1" noChangeArrowheads="1"/>
          </p:cNvPicPr>
          <p:nvPr/>
        </p:nvPicPr>
        <p:blipFill>
          <a:blip r:embed="rId17" cstate="print">
            <a:extLst>
              <a:ext uri="{28A0092B-C50C-407E-A947-70E740481C1C}">
                <a14:useLocalDpi xmlns:a14="http://schemas.microsoft.com/office/drawing/2010/main" val="0"/>
              </a:ext>
            </a:extLst>
          </a:blip>
          <a:srcRect/>
          <a:stretch>
            <a:fillRect/>
          </a:stretch>
        </p:blipFill>
        <p:spPr bwMode="auto">
          <a:xfrm>
            <a:off x="7342188" y="6165850"/>
            <a:ext cx="1406525" cy="550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4225" r:id="rId1"/>
    <p:sldLayoutId id="2147484226" r:id="rId2"/>
    <p:sldLayoutId id="2147484227" r:id="rId3"/>
    <p:sldLayoutId id="2147484228" r:id="rId4"/>
    <p:sldLayoutId id="2147484229" r:id="rId5"/>
    <p:sldLayoutId id="2147484230" r:id="rId6"/>
    <p:sldLayoutId id="2147484231" r:id="rId7"/>
    <p:sldLayoutId id="2147484232" r:id="rId8"/>
    <p:sldLayoutId id="2147484233" r:id="rId9"/>
    <p:sldLayoutId id="2147484234" r:id="rId10"/>
    <p:sldLayoutId id="2147484235" r:id="rId11"/>
    <p:sldLayoutId id="2147484236" r:id="rId12"/>
    <p:sldLayoutId id="2147484237" r:id="rId13"/>
    <p:sldLayoutId id="2147484238" r:id="rId14"/>
    <p:sldLayoutId id="2147484239" r:id="rId15"/>
  </p:sldLayoutIdLst>
  <p:transition/>
  <p:txStyles>
    <p:titleStyle>
      <a:lvl1pPr algn="l" rtl="0" eaLnBrk="0" fontAlgn="base" hangingPunct="0">
        <a:spcBef>
          <a:spcPct val="0"/>
        </a:spcBef>
        <a:spcAft>
          <a:spcPct val="0"/>
        </a:spcAft>
        <a:defRPr sz="3600">
          <a:solidFill>
            <a:srgbClr val="CEA84A"/>
          </a:solidFill>
          <a:latin typeface="+mj-lt"/>
          <a:ea typeface="+mj-ea"/>
          <a:cs typeface="+mj-cs"/>
        </a:defRPr>
      </a:lvl1pPr>
      <a:lvl2pPr algn="l" rtl="0" eaLnBrk="0" fontAlgn="base" hangingPunct="0">
        <a:spcBef>
          <a:spcPct val="0"/>
        </a:spcBef>
        <a:spcAft>
          <a:spcPct val="0"/>
        </a:spcAft>
        <a:defRPr sz="3600">
          <a:solidFill>
            <a:srgbClr val="CEA84A"/>
          </a:solidFill>
          <a:latin typeface="Arial" charset="0"/>
        </a:defRPr>
      </a:lvl2pPr>
      <a:lvl3pPr algn="l" rtl="0" eaLnBrk="0" fontAlgn="base" hangingPunct="0">
        <a:spcBef>
          <a:spcPct val="0"/>
        </a:spcBef>
        <a:spcAft>
          <a:spcPct val="0"/>
        </a:spcAft>
        <a:defRPr sz="3600">
          <a:solidFill>
            <a:srgbClr val="CEA84A"/>
          </a:solidFill>
          <a:latin typeface="Arial" charset="0"/>
        </a:defRPr>
      </a:lvl3pPr>
      <a:lvl4pPr algn="l" rtl="0" eaLnBrk="0" fontAlgn="base" hangingPunct="0">
        <a:spcBef>
          <a:spcPct val="0"/>
        </a:spcBef>
        <a:spcAft>
          <a:spcPct val="0"/>
        </a:spcAft>
        <a:defRPr sz="3600">
          <a:solidFill>
            <a:srgbClr val="CEA84A"/>
          </a:solidFill>
          <a:latin typeface="Arial" charset="0"/>
        </a:defRPr>
      </a:lvl4pPr>
      <a:lvl5pPr algn="l" rtl="0" eaLnBrk="0" fontAlgn="base" hangingPunct="0">
        <a:spcBef>
          <a:spcPct val="0"/>
        </a:spcBef>
        <a:spcAft>
          <a:spcPct val="0"/>
        </a:spcAft>
        <a:defRPr sz="3600">
          <a:solidFill>
            <a:srgbClr val="CEA84A"/>
          </a:solidFill>
          <a:latin typeface="Arial" charset="0"/>
        </a:defRPr>
      </a:lvl5pPr>
      <a:lvl6pPr marL="457200" algn="ctr" rtl="0" eaLnBrk="1" fontAlgn="base" hangingPunct="1">
        <a:spcBef>
          <a:spcPct val="0"/>
        </a:spcBef>
        <a:spcAft>
          <a:spcPct val="0"/>
        </a:spcAft>
        <a:defRPr sz="2800" b="1">
          <a:solidFill>
            <a:srgbClr val="006600"/>
          </a:solidFill>
          <a:latin typeface="Arial" charset="0"/>
        </a:defRPr>
      </a:lvl6pPr>
      <a:lvl7pPr marL="914400" algn="ctr" rtl="0" eaLnBrk="1" fontAlgn="base" hangingPunct="1">
        <a:spcBef>
          <a:spcPct val="0"/>
        </a:spcBef>
        <a:spcAft>
          <a:spcPct val="0"/>
        </a:spcAft>
        <a:defRPr sz="2800" b="1">
          <a:solidFill>
            <a:srgbClr val="006600"/>
          </a:solidFill>
          <a:latin typeface="Arial" charset="0"/>
        </a:defRPr>
      </a:lvl7pPr>
      <a:lvl8pPr marL="1371600" algn="ctr" rtl="0" eaLnBrk="1" fontAlgn="base" hangingPunct="1">
        <a:spcBef>
          <a:spcPct val="0"/>
        </a:spcBef>
        <a:spcAft>
          <a:spcPct val="0"/>
        </a:spcAft>
        <a:defRPr sz="2800" b="1">
          <a:solidFill>
            <a:srgbClr val="006600"/>
          </a:solidFill>
          <a:latin typeface="Arial" charset="0"/>
        </a:defRPr>
      </a:lvl8pPr>
      <a:lvl9pPr marL="1828800" algn="ctr" rtl="0" eaLnBrk="1" fontAlgn="base" hangingPunct="1">
        <a:spcBef>
          <a:spcPct val="0"/>
        </a:spcBef>
        <a:spcAft>
          <a:spcPct val="0"/>
        </a:spcAft>
        <a:defRPr sz="2800" b="1">
          <a:solidFill>
            <a:srgbClr val="006600"/>
          </a:solidFill>
          <a:latin typeface="Arial" charset="0"/>
        </a:defRPr>
      </a:lvl9pPr>
    </p:titleStyle>
    <p:bodyStyle>
      <a:lvl1pPr marL="342900" indent="-342900" algn="l" rtl="0" eaLnBrk="0" fontAlgn="base" hangingPunct="0">
        <a:spcBef>
          <a:spcPct val="20000"/>
        </a:spcBef>
        <a:spcAft>
          <a:spcPct val="0"/>
        </a:spcAft>
        <a:defRPr sz="2800">
          <a:solidFill>
            <a:schemeClr val="bg2"/>
          </a:solidFill>
          <a:latin typeface="+mn-lt"/>
          <a:ea typeface="+mn-ea"/>
          <a:cs typeface="+mn-cs"/>
        </a:defRPr>
      </a:lvl1pPr>
      <a:lvl2pPr marL="742950" indent="-285750" algn="l" rtl="0" eaLnBrk="0" fontAlgn="base" hangingPunct="0">
        <a:spcBef>
          <a:spcPct val="20000"/>
        </a:spcBef>
        <a:spcAft>
          <a:spcPct val="0"/>
        </a:spcAft>
        <a:buChar char="–"/>
        <a:defRPr sz="2200">
          <a:solidFill>
            <a:schemeClr val="bg2"/>
          </a:solidFill>
          <a:latin typeface="+mn-lt"/>
        </a:defRPr>
      </a:lvl2pPr>
      <a:lvl3pPr marL="1143000" indent="-228600" algn="l" rtl="0" eaLnBrk="0" fontAlgn="base" hangingPunct="0">
        <a:spcBef>
          <a:spcPct val="20000"/>
        </a:spcBef>
        <a:spcAft>
          <a:spcPct val="0"/>
        </a:spcAft>
        <a:buChar char="•"/>
        <a:defRPr sz="2000">
          <a:solidFill>
            <a:schemeClr val="bg2"/>
          </a:solidFill>
          <a:latin typeface="+mn-lt"/>
        </a:defRPr>
      </a:lvl3pPr>
      <a:lvl4pPr marL="1600200" indent="-228600" algn="l" rtl="0" eaLnBrk="0" fontAlgn="base" hangingPunct="0">
        <a:spcBef>
          <a:spcPct val="20000"/>
        </a:spcBef>
        <a:spcAft>
          <a:spcPct val="0"/>
        </a:spcAft>
        <a:buChar char="–"/>
        <a:defRPr>
          <a:solidFill>
            <a:schemeClr val="bg2"/>
          </a:solidFill>
          <a:latin typeface="+mn-lt"/>
        </a:defRPr>
      </a:lvl4pPr>
      <a:lvl5pPr marL="2057400" indent="-228600" algn="l" rtl="0" eaLnBrk="0" fontAlgn="base" hangingPunct="0">
        <a:spcBef>
          <a:spcPct val="20000"/>
        </a:spcBef>
        <a:spcAft>
          <a:spcPct val="0"/>
        </a:spcAft>
        <a:buChar char="»"/>
        <a:defRPr sz="1600">
          <a:solidFill>
            <a:schemeClr val="bg2"/>
          </a:solidFill>
          <a:latin typeface="+mn-lt"/>
        </a:defRPr>
      </a:lvl5pPr>
      <a:lvl6pPr marL="2514600" indent="-228600" algn="l" rtl="0" eaLnBrk="1" fontAlgn="base" hangingPunct="1">
        <a:spcBef>
          <a:spcPct val="20000"/>
        </a:spcBef>
        <a:spcAft>
          <a:spcPct val="0"/>
        </a:spcAft>
        <a:buChar char="»"/>
        <a:defRPr sz="1600">
          <a:solidFill>
            <a:srgbClr val="006600"/>
          </a:solidFill>
          <a:latin typeface="+mn-lt"/>
        </a:defRPr>
      </a:lvl6pPr>
      <a:lvl7pPr marL="2971800" indent="-228600" algn="l" rtl="0" eaLnBrk="1" fontAlgn="base" hangingPunct="1">
        <a:spcBef>
          <a:spcPct val="20000"/>
        </a:spcBef>
        <a:spcAft>
          <a:spcPct val="0"/>
        </a:spcAft>
        <a:buChar char="»"/>
        <a:defRPr sz="1600">
          <a:solidFill>
            <a:srgbClr val="006600"/>
          </a:solidFill>
          <a:latin typeface="+mn-lt"/>
        </a:defRPr>
      </a:lvl7pPr>
      <a:lvl8pPr marL="3429000" indent="-228600" algn="l" rtl="0" eaLnBrk="1" fontAlgn="base" hangingPunct="1">
        <a:spcBef>
          <a:spcPct val="20000"/>
        </a:spcBef>
        <a:spcAft>
          <a:spcPct val="0"/>
        </a:spcAft>
        <a:buChar char="»"/>
        <a:defRPr sz="1600">
          <a:solidFill>
            <a:srgbClr val="006600"/>
          </a:solidFill>
          <a:latin typeface="+mn-lt"/>
        </a:defRPr>
      </a:lvl8pPr>
      <a:lvl9pPr marL="3886200" indent="-228600" algn="l" rtl="0" eaLnBrk="1" fontAlgn="base" hangingPunct="1">
        <a:spcBef>
          <a:spcPct val="20000"/>
        </a:spcBef>
        <a:spcAft>
          <a:spcPct val="0"/>
        </a:spcAft>
        <a:buChar char="»"/>
        <a:defRPr sz="1600">
          <a:solidFill>
            <a:srgbClr val="006600"/>
          </a:solidFill>
          <a:latin typeface="+mn-lt"/>
        </a:defRPr>
      </a:lvl9pPr>
    </p:bodyStyle>
    <p:other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3074" name="Group 16">
            <a:extLst>
              <a:ext uri="{FF2B5EF4-FFF2-40B4-BE49-F238E27FC236}">
                <a16:creationId xmlns:a16="http://schemas.microsoft.com/office/drawing/2014/main" id="{100FB963-E123-43DB-8F11-BED014721FDB}"/>
              </a:ext>
            </a:extLst>
          </p:cNvPr>
          <p:cNvGrpSpPr>
            <a:grpSpLocks/>
          </p:cNvGrpSpPr>
          <p:nvPr/>
        </p:nvGrpSpPr>
        <p:grpSpPr bwMode="auto">
          <a:xfrm>
            <a:off x="-7938" y="-7938"/>
            <a:ext cx="9169401" cy="6873876"/>
            <a:chOff x="-8467" y="-8468"/>
            <a:chExt cx="9169805" cy="6874935"/>
          </a:xfrm>
        </p:grpSpPr>
        <p:sp>
          <p:nvSpPr>
            <p:cNvPr id="7" name="Freeform 6">
              <a:extLst>
                <a:ext uri="{FF2B5EF4-FFF2-40B4-BE49-F238E27FC236}">
                  <a16:creationId xmlns:a16="http://schemas.microsoft.com/office/drawing/2014/main" id="{8DAE2A92-F90F-4A9D-B5E2-3A78A7EC484B}"/>
                </a:ext>
              </a:extLst>
            </p:cNvPr>
            <p:cNvSpPr/>
            <p:nvPr/>
          </p:nvSpPr>
          <p:spPr>
            <a:xfrm>
              <a:off x="-8467" y="4013290"/>
              <a:ext cx="457221" cy="285317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v-LV"/>
            </a:p>
          </p:txBody>
        </p:sp>
        <p:cxnSp>
          <p:nvCxnSpPr>
            <p:cNvPr id="8" name="Straight Connector 7">
              <a:extLst>
                <a:ext uri="{FF2B5EF4-FFF2-40B4-BE49-F238E27FC236}">
                  <a16:creationId xmlns:a16="http://schemas.microsoft.com/office/drawing/2014/main" id="{6C53AD2A-B0F4-423E-8B73-065BDA21A011}"/>
                </a:ext>
              </a:extLst>
            </p:cNvPr>
            <p:cNvCxnSpPr/>
            <p:nvPr/>
          </p:nvCxnSpPr>
          <p:spPr>
            <a:xfrm flipV="1">
              <a:off x="5130497" y="4175239"/>
              <a:ext cx="4022902" cy="2683288"/>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a:extLst>
                <a:ext uri="{FF2B5EF4-FFF2-40B4-BE49-F238E27FC236}">
                  <a16:creationId xmlns:a16="http://schemas.microsoft.com/office/drawing/2014/main" id="{9B801F53-AF9C-492E-9932-CA700AC82DC9}"/>
                </a:ext>
              </a:extLst>
            </p:cNvPr>
            <p:cNvCxnSpPr/>
            <p:nvPr/>
          </p:nvCxnSpPr>
          <p:spPr>
            <a:xfrm>
              <a:off x="7041932" y="-529"/>
              <a:ext cx="1219254" cy="6859057"/>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0" name="Freeform 9">
              <a:extLst>
                <a:ext uri="{FF2B5EF4-FFF2-40B4-BE49-F238E27FC236}">
                  <a16:creationId xmlns:a16="http://schemas.microsoft.com/office/drawing/2014/main" id="{B5BD3BEF-45DD-415B-A2BB-71E47BC6A3A2}"/>
                </a:ext>
              </a:extLst>
            </p:cNvPr>
            <p:cNvSpPr/>
            <p:nvPr/>
          </p:nvSpPr>
          <p:spPr>
            <a:xfrm>
              <a:off x="6891113" y="-529"/>
              <a:ext cx="2270225" cy="686699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v-LV"/>
            </a:p>
          </p:txBody>
        </p:sp>
        <p:sp>
          <p:nvSpPr>
            <p:cNvPr id="11" name="Freeform 10">
              <a:extLst>
                <a:ext uri="{FF2B5EF4-FFF2-40B4-BE49-F238E27FC236}">
                  <a16:creationId xmlns:a16="http://schemas.microsoft.com/office/drawing/2014/main" id="{29DA7BA2-A001-4C46-B264-0081E2F67BB4}"/>
                </a:ext>
              </a:extLst>
            </p:cNvPr>
            <p:cNvSpPr/>
            <p:nvPr/>
          </p:nvSpPr>
          <p:spPr>
            <a:xfrm>
              <a:off x="7205452" y="-8468"/>
              <a:ext cx="1947948" cy="6866996"/>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v-LV"/>
            </a:p>
          </p:txBody>
        </p:sp>
        <p:sp>
          <p:nvSpPr>
            <p:cNvPr id="12" name="Freeform 11">
              <a:extLst>
                <a:ext uri="{FF2B5EF4-FFF2-40B4-BE49-F238E27FC236}">
                  <a16:creationId xmlns:a16="http://schemas.microsoft.com/office/drawing/2014/main" id="{5110287A-7C56-4278-8307-F405292EB9DA}"/>
                </a:ext>
              </a:extLst>
            </p:cNvPr>
            <p:cNvSpPr/>
            <p:nvPr/>
          </p:nvSpPr>
          <p:spPr>
            <a:xfrm>
              <a:off x="6638689" y="3919613"/>
              <a:ext cx="2513124" cy="2938915"/>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v-LV"/>
            </a:p>
          </p:txBody>
        </p:sp>
        <p:sp>
          <p:nvSpPr>
            <p:cNvPr id="13" name="Freeform 12">
              <a:extLst>
                <a:ext uri="{FF2B5EF4-FFF2-40B4-BE49-F238E27FC236}">
                  <a16:creationId xmlns:a16="http://schemas.microsoft.com/office/drawing/2014/main" id="{B49ABC89-C090-4D50-9B5C-BE37988D0456}"/>
                </a:ext>
              </a:extLst>
            </p:cNvPr>
            <p:cNvSpPr/>
            <p:nvPr/>
          </p:nvSpPr>
          <p:spPr>
            <a:xfrm>
              <a:off x="7010180" y="-8468"/>
              <a:ext cx="2143219" cy="6866996"/>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v-LV"/>
            </a:p>
          </p:txBody>
        </p:sp>
        <p:sp>
          <p:nvSpPr>
            <p:cNvPr id="14" name="Freeform 13">
              <a:extLst>
                <a:ext uri="{FF2B5EF4-FFF2-40B4-BE49-F238E27FC236}">
                  <a16:creationId xmlns:a16="http://schemas.microsoft.com/office/drawing/2014/main" id="{00302E88-81E0-4596-A714-B0FAA66AA1E5}"/>
                </a:ext>
              </a:extLst>
            </p:cNvPr>
            <p:cNvSpPr/>
            <p:nvPr/>
          </p:nvSpPr>
          <p:spPr>
            <a:xfrm>
              <a:off x="8296112" y="-8468"/>
              <a:ext cx="857288" cy="6866996"/>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v-LV"/>
            </a:p>
          </p:txBody>
        </p:sp>
        <p:sp>
          <p:nvSpPr>
            <p:cNvPr id="15" name="Freeform 14">
              <a:extLst>
                <a:ext uri="{FF2B5EF4-FFF2-40B4-BE49-F238E27FC236}">
                  <a16:creationId xmlns:a16="http://schemas.microsoft.com/office/drawing/2014/main" id="{D8D01EE6-977F-4AE4-8D58-ECA5C40BB937}"/>
                </a:ext>
              </a:extLst>
            </p:cNvPr>
            <p:cNvSpPr/>
            <p:nvPr/>
          </p:nvSpPr>
          <p:spPr>
            <a:xfrm>
              <a:off x="8077027" y="-8468"/>
              <a:ext cx="1066847" cy="6866996"/>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v-LV"/>
            </a:p>
          </p:txBody>
        </p:sp>
        <p:sp>
          <p:nvSpPr>
            <p:cNvPr id="16" name="Freeform 15">
              <a:extLst>
                <a:ext uri="{FF2B5EF4-FFF2-40B4-BE49-F238E27FC236}">
                  <a16:creationId xmlns:a16="http://schemas.microsoft.com/office/drawing/2014/main" id="{4CAA139A-31E0-45CB-9CF1-B0BCF8076CE3}"/>
                </a:ext>
              </a:extLst>
            </p:cNvPr>
            <p:cNvSpPr/>
            <p:nvPr/>
          </p:nvSpPr>
          <p:spPr>
            <a:xfrm>
              <a:off x="8059564" y="4894488"/>
              <a:ext cx="1095423" cy="1964040"/>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v-LV"/>
            </a:p>
          </p:txBody>
        </p:sp>
      </p:grpSp>
      <p:sp>
        <p:nvSpPr>
          <p:cNvPr id="3075" name="Title Placeholder 1">
            <a:extLst>
              <a:ext uri="{FF2B5EF4-FFF2-40B4-BE49-F238E27FC236}">
                <a16:creationId xmlns:a16="http://schemas.microsoft.com/office/drawing/2014/main" id="{17373407-7E9C-4673-A5EC-2D367937F802}"/>
              </a:ext>
            </a:extLst>
          </p:cNvPr>
          <p:cNvSpPr>
            <a:spLocks noGrp="1"/>
          </p:cNvSpPr>
          <p:nvPr>
            <p:ph type="title"/>
          </p:nvPr>
        </p:nvSpPr>
        <p:spPr bwMode="auto">
          <a:xfrm>
            <a:off x="609600" y="609600"/>
            <a:ext cx="6348413" cy="1320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lv-LV"/>
              <a:t>Click to edit Master title style</a:t>
            </a:r>
          </a:p>
        </p:txBody>
      </p:sp>
      <p:sp>
        <p:nvSpPr>
          <p:cNvPr id="3076" name="Text Placeholder 2">
            <a:extLst>
              <a:ext uri="{FF2B5EF4-FFF2-40B4-BE49-F238E27FC236}">
                <a16:creationId xmlns:a16="http://schemas.microsoft.com/office/drawing/2014/main" id="{6B8DF0AA-8B96-4070-86D7-0BEC66342C97}"/>
              </a:ext>
            </a:extLst>
          </p:cNvPr>
          <p:cNvSpPr>
            <a:spLocks noGrp="1"/>
          </p:cNvSpPr>
          <p:nvPr>
            <p:ph type="body" idx="1"/>
          </p:nvPr>
        </p:nvSpPr>
        <p:spPr bwMode="auto">
          <a:xfrm>
            <a:off x="609600" y="2160588"/>
            <a:ext cx="6348413" cy="3881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lv-LV"/>
              <a:t>Click to edit Master text styles</a:t>
            </a:r>
          </a:p>
          <a:p>
            <a:pPr lvl="1"/>
            <a:r>
              <a:rPr lang="en-US" altLang="lv-LV"/>
              <a:t>Second level</a:t>
            </a:r>
          </a:p>
          <a:p>
            <a:pPr lvl="2"/>
            <a:r>
              <a:rPr lang="en-US" altLang="lv-LV"/>
              <a:t>Third level</a:t>
            </a:r>
          </a:p>
          <a:p>
            <a:pPr lvl="3"/>
            <a:r>
              <a:rPr lang="en-US" altLang="lv-LV"/>
              <a:t>Fourth level</a:t>
            </a:r>
          </a:p>
          <a:p>
            <a:pPr lvl="4"/>
            <a:r>
              <a:rPr lang="en-US" altLang="lv-LV"/>
              <a:t>Fifth level</a:t>
            </a:r>
          </a:p>
        </p:txBody>
      </p:sp>
      <p:sp>
        <p:nvSpPr>
          <p:cNvPr id="4" name="Date Placeholder 3">
            <a:extLst>
              <a:ext uri="{FF2B5EF4-FFF2-40B4-BE49-F238E27FC236}">
                <a16:creationId xmlns:a16="http://schemas.microsoft.com/office/drawing/2014/main" id="{A2B9F72F-61C0-47B8-ADC5-1E45FC0123FB}"/>
              </a:ext>
            </a:extLst>
          </p:cNvPr>
          <p:cNvSpPr>
            <a:spLocks noGrp="1"/>
          </p:cNvSpPr>
          <p:nvPr>
            <p:ph type="dt" sz="half" idx="2"/>
          </p:nvPr>
        </p:nvSpPr>
        <p:spPr>
          <a:xfrm>
            <a:off x="5405438" y="6042025"/>
            <a:ext cx="684212"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a:defRPr/>
            </a:pPr>
            <a:fld id="{B0830B62-81E2-463F-99B8-CB73890092B0}" type="datetimeFigureOut">
              <a:rPr lang="en-US"/>
              <a:pPr>
                <a:defRPr/>
              </a:pPr>
              <a:t>3/25/2026</a:t>
            </a:fld>
            <a:endParaRPr lang="en-US"/>
          </a:p>
        </p:txBody>
      </p:sp>
      <p:sp>
        <p:nvSpPr>
          <p:cNvPr id="5" name="Footer Placeholder 4">
            <a:extLst>
              <a:ext uri="{FF2B5EF4-FFF2-40B4-BE49-F238E27FC236}">
                <a16:creationId xmlns:a16="http://schemas.microsoft.com/office/drawing/2014/main" id="{B4C4B7D5-A45F-402F-B6DB-C03243B91FB2}"/>
              </a:ext>
            </a:extLst>
          </p:cNvPr>
          <p:cNvSpPr>
            <a:spLocks noGrp="1"/>
          </p:cNvSpPr>
          <p:nvPr>
            <p:ph type="ftr" sz="quarter" idx="3"/>
          </p:nvPr>
        </p:nvSpPr>
        <p:spPr>
          <a:xfrm>
            <a:off x="609600" y="6042025"/>
            <a:ext cx="4622800"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a:defRPr/>
            </a:pPr>
            <a:endParaRPr lang="en-US"/>
          </a:p>
        </p:txBody>
      </p:sp>
      <p:sp>
        <p:nvSpPr>
          <p:cNvPr id="6" name="Slide Number Placeholder 5">
            <a:extLst>
              <a:ext uri="{FF2B5EF4-FFF2-40B4-BE49-F238E27FC236}">
                <a16:creationId xmlns:a16="http://schemas.microsoft.com/office/drawing/2014/main" id="{E6E99D6A-E89E-4864-A443-76535F616506}"/>
              </a:ext>
            </a:extLst>
          </p:cNvPr>
          <p:cNvSpPr>
            <a:spLocks noGrp="1"/>
          </p:cNvSpPr>
          <p:nvPr>
            <p:ph type="sldNum" sz="quarter" idx="4"/>
          </p:nvPr>
        </p:nvSpPr>
        <p:spPr>
          <a:xfrm>
            <a:off x="6445250" y="6042025"/>
            <a:ext cx="512763" cy="365125"/>
          </a:xfrm>
          <a:prstGeom prst="rect">
            <a:avLst/>
          </a:prstGeom>
        </p:spPr>
        <p:txBody>
          <a:bodyPr vert="horz" wrap="square" lIns="91440" tIns="45720" rIns="91440" bIns="45720" numCol="1" anchor="ctr" anchorCtr="0" compatLnSpc="1">
            <a:prstTxWarp prst="textNoShape">
              <a:avLst/>
            </a:prstTxWarp>
          </a:bodyPr>
          <a:lstStyle>
            <a:lvl1pPr algn="r">
              <a:defRPr sz="900">
                <a:solidFill>
                  <a:schemeClr val="accent1"/>
                </a:solidFill>
              </a:defRPr>
            </a:lvl1pPr>
          </a:lstStyle>
          <a:p>
            <a:fld id="{A0B35DDF-4DB1-4D17-9446-5D580D828BF1}" type="slidenum">
              <a:rPr lang="en-US" altLang="ru-RU"/>
              <a:pPr/>
              <a:t>‹#›</a:t>
            </a:fld>
            <a:endParaRPr lang="en-US" altLang="ru-RU"/>
          </a:p>
        </p:txBody>
      </p:sp>
    </p:spTree>
  </p:cSld>
  <p:clrMap bg1="lt1" tx1="dk1" bg2="lt2" tx2="dk2" accent1="accent1" accent2="accent2" accent3="accent3" accent4="accent4" accent5="accent5" accent6="accent6" hlink="hlink" folHlink="folHlink"/>
  <p:sldLayoutIdLst>
    <p:sldLayoutId id="2147484253" r:id="rId1"/>
    <p:sldLayoutId id="2147484240" r:id="rId2"/>
    <p:sldLayoutId id="2147484241" r:id="rId3"/>
    <p:sldLayoutId id="2147484242" r:id="rId4"/>
    <p:sldLayoutId id="2147484243" r:id="rId5"/>
    <p:sldLayoutId id="2147484244" r:id="rId6"/>
    <p:sldLayoutId id="2147484245" r:id="rId7"/>
    <p:sldLayoutId id="2147484246" r:id="rId8"/>
    <p:sldLayoutId id="2147484247" r:id="rId9"/>
    <p:sldLayoutId id="2147484248" r:id="rId10"/>
    <p:sldLayoutId id="2147484254" r:id="rId11"/>
    <p:sldLayoutId id="2147484249" r:id="rId12"/>
    <p:sldLayoutId id="2147484255" r:id="rId13"/>
    <p:sldLayoutId id="2147484250" r:id="rId14"/>
    <p:sldLayoutId id="2147484251" r:id="rId15"/>
    <p:sldLayoutId id="2147484252" r:id="rId16"/>
  </p:sldLayoutIdLst>
  <p:txStyles>
    <p:titleStyle>
      <a:lvl1pPr algn="l" defTabSz="457200" rtl="0" eaLnBrk="0" fontAlgn="base" hangingPunct="0">
        <a:spcBef>
          <a:spcPct val="0"/>
        </a:spcBef>
        <a:spcAft>
          <a:spcPct val="0"/>
        </a:spcAft>
        <a:defRPr sz="3600" kern="1200">
          <a:solidFill>
            <a:schemeClr val="accent1"/>
          </a:solidFill>
          <a:latin typeface="+mj-lt"/>
          <a:ea typeface="+mj-ea"/>
          <a:cs typeface="+mj-cs"/>
        </a:defRPr>
      </a:lvl1pPr>
      <a:lvl2pPr algn="l" defTabSz="457200" rtl="0" eaLnBrk="0" fontAlgn="base" hangingPunct="0">
        <a:spcBef>
          <a:spcPct val="0"/>
        </a:spcBef>
        <a:spcAft>
          <a:spcPct val="0"/>
        </a:spcAft>
        <a:defRPr sz="3600">
          <a:solidFill>
            <a:schemeClr val="accent1"/>
          </a:solidFill>
          <a:latin typeface="Trebuchet MS" panose="020B0603020202020204" pitchFamily="34" charset="0"/>
        </a:defRPr>
      </a:lvl2pPr>
      <a:lvl3pPr algn="l" defTabSz="457200" rtl="0" eaLnBrk="0" fontAlgn="base" hangingPunct="0">
        <a:spcBef>
          <a:spcPct val="0"/>
        </a:spcBef>
        <a:spcAft>
          <a:spcPct val="0"/>
        </a:spcAft>
        <a:defRPr sz="3600">
          <a:solidFill>
            <a:schemeClr val="accent1"/>
          </a:solidFill>
          <a:latin typeface="Trebuchet MS" panose="020B0603020202020204" pitchFamily="34" charset="0"/>
        </a:defRPr>
      </a:lvl3pPr>
      <a:lvl4pPr algn="l" defTabSz="457200" rtl="0" eaLnBrk="0" fontAlgn="base" hangingPunct="0">
        <a:spcBef>
          <a:spcPct val="0"/>
        </a:spcBef>
        <a:spcAft>
          <a:spcPct val="0"/>
        </a:spcAft>
        <a:defRPr sz="3600">
          <a:solidFill>
            <a:schemeClr val="accent1"/>
          </a:solidFill>
          <a:latin typeface="Trebuchet MS" panose="020B0603020202020204" pitchFamily="34" charset="0"/>
        </a:defRPr>
      </a:lvl4pPr>
      <a:lvl5pPr algn="l" defTabSz="457200" rtl="0" eaLnBrk="0" fontAlgn="base" hangingPunct="0">
        <a:spcBef>
          <a:spcPct val="0"/>
        </a:spcBef>
        <a:spcAft>
          <a:spcPct val="0"/>
        </a:spcAft>
        <a:defRPr sz="3600">
          <a:solidFill>
            <a:schemeClr val="accent1"/>
          </a:solidFill>
          <a:latin typeface="Trebuchet MS" panose="020B0603020202020204" pitchFamily="34" charset="0"/>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0" fontAlgn="base" hangingPunct="0">
        <a:spcBef>
          <a:spcPts val="1000"/>
        </a:spcBef>
        <a:spcAft>
          <a:spcPct val="0"/>
        </a:spcAft>
        <a:buClr>
          <a:schemeClr val="accent1"/>
        </a:buClr>
        <a:buSzPct val="80000"/>
        <a:buFont typeface="Wingdings 3" panose="05040102010807070707" pitchFamily="18" charset="2"/>
        <a:buChar char=""/>
        <a:defRPr kern="1200">
          <a:solidFill>
            <a:srgbClr val="404040"/>
          </a:solidFill>
          <a:latin typeface="+mn-lt"/>
          <a:ea typeface="+mn-ea"/>
          <a:cs typeface="+mn-cs"/>
        </a:defRPr>
      </a:lvl1pPr>
      <a:lvl2pPr marL="742950" indent="-285750" algn="l" defTabSz="457200" rtl="0" eaLnBrk="0" fontAlgn="base" hangingPunct="0">
        <a:spcBef>
          <a:spcPts val="1000"/>
        </a:spcBef>
        <a:spcAft>
          <a:spcPct val="0"/>
        </a:spcAft>
        <a:buClr>
          <a:schemeClr val="accent1"/>
        </a:buClr>
        <a:buSzPct val="80000"/>
        <a:buFont typeface="Wingdings 3" panose="05040102010807070707" pitchFamily="18" charset="2"/>
        <a:buChar char=""/>
        <a:defRPr sz="1600" kern="1200">
          <a:solidFill>
            <a:srgbClr val="404040"/>
          </a:solidFill>
          <a:latin typeface="+mn-lt"/>
          <a:ea typeface="+mn-ea"/>
          <a:cs typeface="+mn-cs"/>
        </a:defRPr>
      </a:lvl2pPr>
      <a:lvl3pPr marL="1143000" indent="-228600" algn="l" defTabSz="457200" rtl="0" eaLnBrk="0" fontAlgn="base" hangingPunct="0">
        <a:spcBef>
          <a:spcPts val="1000"/>
        </a:spcBef>
        <a:spcAft>
          <a:spcPct val="0"/>
        </a:spcAft>
        <a:buClr>
          <a:schemeClr val="accent1"/>
        </a:buClr>
        <a:buSzPct val="80000"/>
        <a:buFont typeface="Wingdings 3" panose="05040102010807070707" pitchFamily="18" charset="2"/>
        <a:buChar char=""/>
        <a:defRPr sz="1400" kern="1200">
          <a:solidFill>
            <a:srgbClr val="404040"/>
          </a:solidFill>
          <a:latin typeface="+mn-lt"/>
          <a:ea typeface="+mn-ea"/>
          <a:cs typeface="+mn-cs"/>
        </a:defRPr>
      </a:lvl3pPr>
      <a:lvl4pPr marL="1600200" indent="-228600" algn="l" defTabSz="457200" rtl="0" eaLnBrk="0" fontAlgn="base" hangingPunct="0">
        <a:spcBef>
          <a:spcPts val="1000"/>
        </a:spcBef>
        <a:spcAft>
          <a:spcPct val="0"/>
        </a:spcAft>
        <a:buClr>
          <a:schemeClr val="accent1"/>
        </a:buClr>
        <a:buSzPct val="80000"/>
        <a:buFont typeface="Wingdings 3" panose="05040102010807070707" pitchFamily="18" charset="2"/>
        <a:buChar char=""/>
        <a:defRPr sz="1200" kern="1200">
          <a:solidFill>
            <a:srgbClr val="404040"/>
          </a:solidFill>
          <a:latin typeface="+mn-lt"/>
          <a:ea typeface="+mn-ea"/>
          <a:cs typeface="+mn-cs"/>
        </a:defRPr>
      </a:lvl4pPr>
      <a:lvl5pPr marL="2057400" indent="-228600" algn="l" defTabSz="457200" rtl="0" eaLnBrk="0" fontAlgn="base" hangingPunct="0">
        <a:spcBef>
          <a:spcPts val="1000"/>
        </a:spcBef>
        <a:spcAft>
          <a:spcPct val="0"/>
        </a:spcAft>
        <a:buClr>
          <a:schemeClr val="accent1"/>
        </a:buClr>
        <a:buSzPct val="80000"/>
        <a:buFont typeface="Wingdings 3" panose="05040102010807070707" pitchFamily="18" charset="2"/>
        <a:buChar char=""/>
        <a:defRPr sz="1200" kern="1200">
          <a:solidFill>
            <a:srgbClr val="404040"/>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051775093"/>
      </p:ext>
    </p:extLst>
  </p:cSld>
  <p:clrMap bg1="lt1" tx1="dk1" bg2="lt2" tx2="dk2" accent1="accent1" accent2="accent2" accent3="accent3" accent4="accent4" accent5="accent5" accent6="accent6" hlink="hlink" folHlink="folHlink"/>
  <p:sldLayoutIdLst>
    <p:sldLayoutId id="2147484257"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5.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5.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5.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30.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5.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5.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5.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3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30.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30.xml"/></Relationships>
</file>

<file path=ppt/slides/_rels/slide40.xml.rels><?xml version="1.0" encoding="UTF-8" standalone="yes"?>
<Relationships xmlns="http://schemas.openxmlformats.org/package/2006/relationships"><Relationship Id="rId2" Type="http://schemas.openxmlformats.org/officeDocument/2006/relationships/hyperlink" Target="http://www.nometnes.gov.lv/" TargetMode="External"/><Relationship Id="rId1" Type="http://schemas.openxmlformats.org/officeDocument/2006/relationships/slideLayout" Target="../slideLayouts/slideLayout30.xml"/></Relationships>
</file>

<file path=ppt/slides/_rels/slide41.xml.rels><?xml version="1.0" encoding="UTF-8" standalone="yes"?>
<Relationships xmlns="http://schemas.openxmlformats.org/package/2006/relationships"><Relationship Id="rId2" Type="http://schemas.openxmlformats.org/officeDocument/2006/relationships/hyperlink" Target="http://www.nometnes.gov.lv/" TargetMode="External"/><Relationship Id="rId1" Type="http://schemas.openxmlformats.org/officeDocument/2006/relationships/slideLayout" Target="../slideLayouts/slideLayout30.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46.xml.rels><?xml version="1.0" encoding="UTF-8" standalone="yes"?>
<Relationships xmlns="http://schemas.openxmlformats.org/package/2006/relationships"><Relationship Id="rId2" Type="http://schemas.openxmlformats.org/officeDocument/2006/relationships/hyperlink" Target="http://www.nometnes.gow.lv/" TargetMode="External"/><Relationship Id="rId1" Type="http://schemas.openxmlformats.org/officeDocument/2006/relationships/slideLayout" Target="../slideLayouts/slideLayout30.xml"/></Relationships>
</file>

<file path=ppt/slides/_rels/slide47.xml.rels><?xml version="1.0" encoding="UTF-8" standalone="yes"?>
<Relationships xmlns="http://schemas.openxmlformats.org/package/2006/relationships"><Relationship Id="rId2" Type="http://schemas.openxmlformats.org/officeDocument/2006/relationships/hyperlink" Target="http://www.nometnes.gow.lv/" TargetMode="External"/><Relationship Id="rId1" Type="http://schemas.openxmlformats.org/officeDocument/2006/relationships/slideLayout" Target="../slideLayouts/slideLayout30.xml"/></Relationships>
</file>

<file path=ppt/slides/_rels/slide48.xml.rels><?xml version="1.0" encoding="UTF-8" standalone="yes"?>
<Relationships xmlns="http://schemas.openxmlformats.org/package/2006/relationships"><Relationship Id="rId2" Type="http://schemas.openxmlformats.org/officeDocument/2006/relationships/hyperlink" Target="http://www.nometnes.gow.lv/" TargetMode="External"/><Relationship Id="rId1" Type="http://schemas.openxmlformats.org/officeDocument/2006/relationships/slideLayout" Target="../slideLayouts/slideLayout30.xml"/></Relationships>
</file>

<file path=ppt/slides/_rels/slide49.xml.rels><?xml version="1.0" encoding="UTF-8" standalone="yes"?>
<Relationships xmlns="http://schemas.openxmlformats.org/package/2006/relationships"><Relationship Id="rId2" Type="http://schemas.openxmlformats.org/officeDocument/2006/relationships/hyperlink" Target="http://www.nometnes.gow.lv/" TargetMode="External"/><Relationship Id="rId1" Type="http://schemas.openxmlformats.org/officeDocument/2006/relationships/slideLayout" Target="../slideLayouts/slideLayout30.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30.xml"/></Relationships>
</file>

<file path=ppt/slides/_rels/slide50.xml.rels><?xml version="1.0" encoding="UTF-8" standalone="yes"?>
<Relationships xmlns="http://schemas.openxmlformats.org/package/2006/relationships"><Relationship Id="rId3" Type="http://schemas.openxmlformats.org/officeDocument/2006/relationships/hyperlink" Target="http://www.nometnes.gow.lv/" TargetMode="External"/><Relationship Id="rId2" Type="http://schemas.openxmlformats.org/officeDocument/2006/relationships/notesSlide" Target="../notesSlides/notesSlide8.xml"/><Relationship Id="rId1" Type="http://schemas.openxmlformats.org/officeDocument/2006/relationships/slideLayout" Target="../slideLayouts/slideLayout30.xml"/></Relationships>
</file>

<file path=ppt/slides/_rels/slide51.xml.rels><?xml version="1.0" encoding="UTF-8" standalone="yes"?>
<Relationships xmlns="http://schemas.openxmlformats.org/package/2006/relationships"><Relationship Id="rId2" Type="http://schemas.openxmlformats.org/officeDocument/2006/relationships/hyperlink" Target="http://www.nometnes.gow.lv/" TargetMode="External"/><Relationship Id="rId1" Type="http://schemas.openxmlformats.org/officeDocument/2006/relationships/slideLayout" Target="../slideLayouts/slideLayout30.xml"/></Relationships>
</file>

<file path=ppt/slides/_rels/slide52.xml.rels><?xml version="1.0" encoding="UTF-8" standalone="yes"?>
<Relationships xmlns="http://schemas.openxmlformats.org/package/2006/relationships"><Relationship Id="rId2" Type="http://schemas.openxmlformats.org/officeDocument/2006/relationships/hyperlink" Target="http://www.nometnes.gow.lv/" TargetMode="External"/><Relationship Id="rId1" Type="http://schemas.openxmlformats.org/officeDocument/2006/relationships/slideLayout" Target="../slideLayouts/slideLayout30.xml"/></Relationships>
</file>

<file path=ppt/slides/_rels/slide53.xml.rels><?xml version="1.0" encoding="UTF-8" standalone="yes"?>
<Relationships xmlns="http://schemas.openxmlformats.org/package/2006/relationships"><Relationship Id="rId2" Type="http://schemas.openxmlformats.org/officeDocument/2006/relationships/hyperlink" Target="http://www.nometnes.gow.lv/" TargetMode="External"/><Relationship Id="rId1" Type="http://schemas.openxmlformats.org/officeDocument/2006/relationships/slideLayout" Target="../slideLayouts/slideLayout30.xml"/></Relationships>
</file>

<file path=ppt/slides/_rels/slide54.xml.rels><?xml version="1.0" encoding="UTF-8" standalone="yes"?>
<Relationships xmlns="http://schemas.openxmlformats.org/package/2006/relationships"><Relationship Id="rId2" Type="http://schemas.openxmlformats.org/officeDocument/2006/relationships/hyperlink" Target="http://www.nometnes.gow.lv/" TargetMode="External"/><Relationship Id="rId1" Type="http://schemas.openxmlformats.org/officeDocument/2006/relationships/slideLayout" Target="../slideLayouts/slideLayout30.xml"/></Relationships>
</file>

<file path=ppt/slides/_rels/slide55.xml.rels><?xml version="1.0" encoding="UTF-8" standalone="yes"?>
<Relationships xmlns="http://schemas.openxmlformats.org/package/2006/relationships"><Relationship Id="rId2" Type="http://schemas.openxmlformats.org/officeDocument/2006/relationships/hyperlink" Target="http://www.nometnes.gov.lv/" TargetMode="External"/><Relationship Id="rId1" Type="http://schemas.openxmlformats.org/officeDocument/2006/relationships/slideLayout" Target="../slideLayouts/slideLayout30.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57.xml.rels><?xml version="1.0" encoding="UTF-8" standalone="yes"?>
<Relationships xmlns="http://schemas.openxmlformats.org/package/2006/relationships"><Relationship Id="rId2" Type="http://schemas.openxmlformats.org/officeDocument/2006/relationships/hyperlink" Target="http://nometnes.gov.lv/news/newsview/138?return=aHR0cDovL25vbWV0bmVzLmdvdi5sdi9uZXdzL2xpc3Q" TargetMode="External"/><Relationship Id="rId1" Type="http://schemas.openxmlformats.org/officeDocument/2006/relationships/slideLayout" Target="../slideLayouts/slideLayout30.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073FD49E-ED33-44C1-981C-72D0E4A95283}"/>
              </a:ext>
            </a:extLst>
          </p:cNvPr>
          <p:cNvSpPr>
            <a:spLocks noGrp="1" noChangeArrowheads="1"/>
          </p:cNvSpPr>
          <p:nvPr>
            <p:ph type="title"/>
          </p:nvPr>
        </p:nvSpPr>
        <p:spPr>
          <a:xfrm>
            <a:off x="457200" y="274638"/>
            <a:ext cx="8229600" cy="1111250"/>
          </a:xfrm>
        </p:spPr>
        <p:txBody>
          <a:bodyPr rtlCol="0">
            <a:normAutofit fontScale="90000"/>
          </a:bodyPr>
          <a:lstStyle/>
          <a:p>
            <a:pPr eaLnBrk="1" fontAlgn="auto" hangingPunct="1">
              <a:spcAft>
                <a:spcPts val="0"/>
              </a:spcAft>
              <a:defRPr/>
            </a:pPr>
            <a:r>
              <a:rPr lang="lv-LV" altLang="lv-LV" dirty="0">
                <a:solidFill>
                  <a:srgbClr val="800000"/>
                </a:solidFill>
              </a:rPr>
              <a:t>LABDIEN! </a:t>
            </a:r>
            <a:br>
              <a:rPr lang="lv-LV" altLang="lv-LV" dirty="0">
                <a:solidFill>
                  <a:srgbClr val="800000"/>
                </a:solidFill>
              </a:rPr>
            </a:br>
            <a:r>
              <a:rPr lang="lv-LV" altLang="lv-LV" dirty="0">
                <a:solidFill>
                  <a:srgbClr val="800000"/>
                </a:solidFill>
              </a:rPr>
              <a:t>ŠODIENAS TĒMAS:</a:t>
            </a:r>
            <a:endParaRPr lang="en-US" altLang="lv-LV" dirty="0">
              <a:solidFill>
                <a:srgbClr val="800000"/>
              </a:solidFill>
            </a:endParaRPr>
          </a:p>
        </p:txBody>
      </p:sp>
      <p:sp>
        <p:nvSpPr>
          <p:cNvPr id="7171" name="Content Placeholder 1">
            <a:extLst>
              <a:ext uri="{FF2B5EF4-FFF2-40B4-BE49-F238E27FC236}">
                <a16:creationId xmlns:a16="http://schemas.microsoft.com/office/drawing/2014/main" id="{B2DDEA55-6919-4E28-8B0A-706D6031A3C5}"/>
              </a:ext>
            </a:extLst>
          </p:cNvPr>
          <p:cNvSpPr>
            <a:spLocks noGrp="1"/>
          </p:cNvSpPr>
          <p:nvPr>
            <p:ph idx="1"/>
          </p:nvPr>
        </p:nvSpPr>
        <p:spPr>
          <a:xfrm>
            <a:off x="11113" y="1655763"/>
            <a:ext cx="8229600" cy="4525962"/>
          </a:xfrm>
        </p:spPr>
        <p:txBody>
          <a:bodyPr/>
          <a:lstStyle/>
          <a:p>
            <a:pPr marL="0" indent="0" algn="ctr" eaLnBrk="1" hangingPunct="1">
              <a:spcBef>
                <a:spcPct val="0"/>
              </a:spcBef>
              <a:buFont typeface="Wingdings 3" panose="05040102010807070707" pitchFamily="18" charset="2"/>
              <a:buNone/>
            </a:pPr>
            <a:r>
              <a:rPr lang="lv-LV" altLang="lv-LV" sz="3600" dirty="0">
                <a:solidFill>
                  <a:srgbClr val="006600"/>
                </a:solidFill>
              </a:rPr>
              <a:t>Nometnes projekts</a:t>
            </a:r>
          </a:p>
          <a:p>
            <a:pPr marL="0" indent="0" algn="ctr" eaLnBrk="1" hangingPunct="1">
              <a:spcBef>
                <a:spcPct val="0"/>
              </a:spcBef>
              <a:buFont typeface="Wingdings 3" panose="05040102010807070707" pitchFamily="18" charset="2"/>
              <a:buNone/>
            </a:pPr>
            <a:r>
              <a:rPr lang="lv-LV" altLang="lv-LV" sz="3600" dirty="0">
                <a:solidFill>
                  <a:srgbClr val="006600"/>
                </a:solidFill>
              </a:rPr>
              <a:t>Nometnes plānošana </a:t>
            </a:r>
          </a:p>
          <a:p>
            <a:pPr marL="0" indent="0" algn="ctr" eaLnBrk="1" hangingPunct="1">
              <a:spcBef>
                <a:spcPct val="0"/>
              </a:spcBef>
              <a:buFont typeface="Wingdings 3" panose="05040102010807070707" pitchFamily="18" charset="2"/>
              <a:buNone/>
            </a:pPr>
            <a:endParaRPr lang="lv-LV" altLang="lv-LV" sz="3600" dirty="0">
              <a:solidFill>
                <a:srgbClr val="006600"/>
              </a:solidFill>
            </a:endParaRPr>
          </a:p>
        </p:txBody>
      </p:sp>
      <p:sp>
        <p:nvSpPr>
          <p:cNvPr id="7172" name="Text Box 20">
            <a:extLst>
              <a:ext uri="{FF2B5EF4-FFF2-40B4-BE49-F238E27FC236}">
                <a16:creationId xmlns:a16="http://schemas.microsoft.com/office/drawing/2014/main" id="{B031AB3F-CB25-4130-B3D1-3FF6FBD82C6D}"/>
              </a:ext>
            </a:extLst>
          </p:cNvPr>
          <p:cNvSpPr txBox="1">
            <a:spLocks noChangeArrowheads="1"/>
          </p:cNvSpPr>
          <p:nvPr/>
        </p:nvSpPr>
        <p:spPr bwMode="auto">
          <a:xfrm>
            <a:off x="539750" y="5732463"/>
            <a:ext cx="655161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50000"/>
              </a:spcBef>
              <a:buClrTx/>
              <a:buSzTx/>
              <a:buFontTx/>
              <a:buNone/>
            </a:pPr>
            <a:r>
              <a:rPr lang="lv-LV" altLang="lv-LV" sz="2400">
                <a:solidFill>
                  <a:srgbClr val="006600"/>
                </a:solidFill>
                <a:latin typeface="Arial" panose="020B0604020202020204" pitchFamily="34" charset="0"/>
              </a:rPr>
              <a:t>Nodarbību vadītājs-  Arnolds Brūders</a:t>
            </a:r>
          </a:p>
        </p:txBody>
      </p:sp>
    </p:spTree>
  </p:cSld>
  <p:clrMapOvr>
    <a:masterClrMapping/>
  </p:clrMapOvr>
  <p:transition advTm="10000"/>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1">
            <a:extLst>
              <a:ext uri="{FF2B5EF4-FFF2-40B4-BE49-F238E27FC236}">
                <a16:creationId xmlns:a16="http://schemas.microsoft.com/office/drawing/2014/main" id="{5CA9D0CC-A3D2-44D3-B2FC-9325E143F11B}"/>
              </a:ext>
            </a:extLst>
          </p:cNvPr>
          <p:cNvSpPr>
            <a:spLocks noChangeArrowheads="1"/>
          </p:cNvSpPr>
          <p:nvPr/>
        </p:nvSpPr>
        <p:spPr bwMode="auto">
          <a:xfrm>
            <a:off x="347663" y="347663"/>
            <a:ext cx="8228012" cy="1373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nSpc>
                <a:spcPct val="120000"/>
              </a:lnSpc>
              <a:spcBef>
                <a:spcPct val="0"/>
              </a:spcBef>
              <a:buClrTx/>
              <a:buSzTx/>
              <a:buFontTx/>
              <a:buNone/>
            </a:pPr>
            <a:r>
              <a:rPr lang="lv-LV" altLang="lv-LV" sz="4000">
                <a:solidFill>
                  <a:srgbClr val="800000"/>
                </a:solidFill>
                <a:latin typeface="Arial" panose="020B0604020202020204" pitchFamily="34" charset="0"/>
                <a:cs typeface="Arial" panose="020B0604020202020204" pitchFamily="34" charset="0"/>
              </a:rPr>
              <a:t>PROJEKTA SADAĻAS </a:t>
            </a:r>
          </a:p>
          <a:p>
            <a:pPr>
              <a:lnSpc>
                <a:spcPct val="110000"/>
              </a:lnSpc>
              <a:spcBef>
                <a:spcPct val="0"/>
              </a:spcBef>
              <a:buClrTx/>
              <a:buSzTx/>
              <a:buFontTx/>
              <a:buNone/>
            </a:pPr>
            <a:endParaRPr lang="lv-LV" altLang="lv-LV" sz="3200">
              <a:solidFill>
                <a:srgbClr val="0A5378"/>
              </a:solidFill>
              <a:latin typeface="Arial" panose="020B0604020202020204" pitchFamily="34" charset="0"/>
              <a:cs typeface="Arial" panose="020B0604020202020204" pitchFamily="34" charset="0"/>
            </a:endParaRPr>
          </a:p>
        </p:txBody>
      </p:sp>
      <p:sp>
        <p:nvSpPr>
          <p:cNvPr id="16387" name="TextBox 8">
            <a:extLst>
              <a:ext uri="{FF2B5EF4-FFF2-40B4-BE49-F238E27FC236}">
                <a16:creationId xmlns:a16="http://schemas.microsoft.com/office/drawing/2014/main" id="{59F018E8-CF81-4BE8-9C4C-6CE7331CA55D}"/>
              </a:ext>
            </a:extLst>
          </p:cNvPr>
          <p:cNvSpPr txBox="1">
            <a:spLocks noChangeArrowheads="1"/>
          </p:cNvSpPr>
          <p:nvPr/>
        </p:nvSpPr>
        <p:spPr bwMode="auto">
          <a:xfrm>
            <a:off x="347663" y="2022475"/>
            <a:ext cx="7826375"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spcBef>
                <a:spcPct val="0"/>
              </a:spcBef>
              <a:buClrTx/>
              <a:buSzTx/>
              <a:buFontTx/>
              <a:buNone/>
            </a:pPr>
            <a:endParaRPr lang="lv-LV" altLang="lv-LV">
              <a:solidFill>
                <a:schemeClr val="tx1"/>
              </a:solidFill>
              <a:latin typeface="Arial" panose="020B0604020202020204" pitchFamily="34" charset="0"/>
            </a:endParaRPr>
          </a:p>
          <a:p>
            <a:pPr>
              <a:spcBef>
                <a:spcPct val="0"/>
              </a:spcBef>
              <a:buClrTx/>
              <a:buSzTx/>
              <a:buFontTx/>
              <a:buNone/>
            </a:pPr>
            <a:endParaRPr lang="lv-LV" altLang="lv-LV">
              <a:solidFill>
                <a:schemeClr val="tx1"/>
              </a:solidFill>
              <a:latin typeface="Arial" panose="020B0604020202020204" pitchFamily="34" charset="0"/>
            </a:endParaRPr>
          </a:p>
        </p:txBody>
      </p:sp>
      <p:graphicFrame>
        <p:nvGraphicFramePr>
          <p:cNvPr id="11" name="Table 10">
            <a:extLst>
              <a:ext uri="{FF2B5EF4-FFF2-40B4-BE49-F238E27FC236}">
                <a16:creationId xmlns:a16="http://schemas.microsoft.com/office/drawing/2014/main" id="{20D204F9-AA66-4AE3-8EE0-D8A75F889319}"/>
              </a:ext>
            </a:extLst>
          </p:cNvPr>
          <p:cNvGraphicFramePr>
            <a:graphicFrameLocks noGrp="1"/>
          </p:cNvGraphicFramePr>
          <p:nvPr/>
        </p:nvGraphicFramePr>
        <p:xfrm>
          <a:off x="1025525" y="1174750"/>
          <a:ext cx="6096000" cy="4692649"/>
        </p:xfrm>
        <a:graphic>
          <a:graphicData uri="http://schemas.openxmlformats.org/drawingml/2006/table">
            <a:tbl>
              <a:tblPr firstRow="1" bandRow="1">
                <a:tableStyleId>{5C22544A-7EE6-4342-B048-85BDC9FD1C3A}</a:tableStyleId>
              </a:tblPr>
              <a:tblGrid>
                <a:gridCol w="1267824">
                  <a:extLst>
                    <a:ext uri="{9D8B030D-6E8A-4147-A177-3AD203B41FA5}">
                      <a16:colId xmlns:a16="http://schemas.microsoft.com/office/drawing/2014/main" val="20000"/>
                    </a:ext>
                  </a:extLst>
                </a:gridCol>
                <a:gridCol w="1078173">
                  <a:extLst>
                    <a:ext uri="{9D8B030D-6E8A-4147-A177-3AD203B41FA5}">
                      <a16:colId xmlns:a16="http://schemas.microsoft.com/office/drawing/2014/main" val="20001"/>
                    </a:ext>
                  </a:extLst>
                </a:gridCol>
                <a:gridCol w="3750003">
                  <a:extLst>
                    <a:ext uri="{9D8B030D-6E8A-4147-A177-3AD203B41FA5}">
                      <a16:colId xmlns:a16="http://schemas.microsoft.com/office/drawing/2014/main" val="20002"/>
                    </a:ext>
                  </a:extLst>
                </a:gridCol>
              </a:tblGrid>
              <a:tr h="640253">
                <a:tc gridSpan="3">
                  <a:txBody>
                    <a:bodyPr/>
                    <a:lstStyle/>
                    <a:p>
                      <a:r>
                        <a:rPr lang="lv-LV" sz="1800" dirty="0"/>
                        <a:t>1. Projekta nosaukums</a:t>
                      </a:r>
                    </a:p>
                    <a:p>
                      <a:endParaRPr lang="lv-LV" sz="1800" dirty="0"/>
                    </a:p>
                  </a:txBody>
                  <a:tcPr marT="45732" marB="45732"/>
                </a:tc>
                <a:tc hMerge="1">
                  <a:txBody>
                    <a:bodyPr/>
                    <a:lstStyle/>
                    <a:p>
                      <a:endParaRPr lang="lv-LV"/>
                    </a:p>
                  </a:txBody>
                  <a:tcPr/>
                </a:tc>
                <a:tc hMerge="1">
                  <a:txBody>
                    <a:bodyPr/>
                    <a:lstStyle/>
                    <a:p>
                      <a:endParaRPr lang="lv-LV"/>
                    </a:p>
                  </a:txBody>
                  <a:tcPr/>
                </a:tc>
                <a:extLst>
                  <a:ext uri="{0D108BD9-81ED-4DB2-BD59-A6C34878D82A}">
                    <a16:rowId xmlns:a16="http://schemas.microsoft.com/office/drawing/2014/main" val="10000"/>
                  </a:ext>
                </a:extLst>
              </a:tr>
              <a:tr h="370940">
                <a:tc gridSpan="3">
                  <a:txBody>
                    <a:bodyPr/>
                    <a:lstStyle/>
                    <a:p>
                      <a:r>
                        <a:rPr lang="lv-LV" sz="1800" dirty="0"/>
                        <a:t>2.</a:t>
                      </a:r>
                      <a:r>
                        <a:rPr lang="lv-LV" sz="1800" baseline="0" dirty="0"/>
                        <a:t> </a:t>
                      </a:r>
                      <a:r>
                        <a:rPr lang="lv-LV" sz="1800" dirty="0"/>
                        <a:t>Projekta iesniedzēja (darba grupas) nosaukums</a:t>
                      </a:r>
                    </a:p>
                  </a:txBody>
                  <a:tcPr marT="45732" marB="45732">
                    <a:solidFill>
                      <a:srgbClr val="CCFF99"/>
                    </a:solidFill>
                  </a:tcPr>
                </a:tc>
                <a:tc hMerge="1">
                  <a:txBody>
                    <a:bodyPr/>
                    <a:lstStyle/>
                    <a:p>
                      <a:endParaRPr lang="lv-LV"/>
                    </a:p>
                  </a:txBody>
                  <a:tcPr/>
                </a:tc>
                <a:tc hMerge="1">
                  <a:txBody>
                    <a:bodyPr/>
                    <a:lstStyle/>
                    <a:p>
                      <a:endParaRPr lang="lv-LV"/>
                    </a:p>
                  </a:txBody>
                  <a:tcPr/>
                </a:tc>
                <a:extLst>
                  <a:ext uri="{0D108BD9-81ED-4DB2-BD59-A6C34878D82A}">
                    <a16:rowId xmlns:a16="http://schemas.microsoft.com/office/drawing/2014/main" val="10001"/>
                  </a:ext>
                </a:extLst>
              </a:tr>
              <a:tr h="1577767">
                <a:tc gridSpan="3">
                  <a:txBody>
                    <a:bodyPr/>
                    <a:lstStyle/>
                    <a:p>
                      <a:pPr marL="0" marR="0" lvl="0" indent="0" algn="just" defTabSz="457200" rtl="0" eaLnBrk="1" fontAlgn="auto" latinLnBrk="0" hangingPunct="1">
                        <a:lnSpc>
                          <a:spcPct val="115000"/>
                        </a:lnSpc>
                        <a:spcBef>
                          <a:spcPts val="0"/>
                        </a:spcBef>
                        <a:spcAft>
                          <a:spcPts val="0"/>
                        </a:spcAft>
                        <a:buClrTx/>
                        <a:buSzTx/>
                        <a:buFontTx/>
                        <a:buNone/>
                        <a:tabLst/>
                        <a:defRPr/>
                      </a:pPr>
                      <a:r>
                        <a:rPr lang="lv-LV" sz="1800" dirty="0"/>
                        <a:t>3. Par projektu atbildīgās personas vārds, uzvārds</a:t>
                      </a:r>
                    </a:p>
                    <a:p>
                      <a:pPr marL="0" marR="0" lvl="0" indent="0" algn="just" defTabSz="457200" rtl="0" eaLnBrk="1" fontAlgn="auto" latinLnBrk="0" hangingPunct="1">
                        <a:lnSpc>
                          <a:spcPct val="115000"/>
                        </a:lnSpc>
                        <a:spcBef>
                          <a:spcPts val="0"/>
                        </a:spcBef>
                        <a:spcAft>
                          <a:spcPts val="0"/>
                        </a:spcAft>
                        <a:buClrTx/>
                        <a:buSzTx/>
                        <a:buFontTx/>
                        <a:buNone/>
                        <a:tabLst/>
                        <a:defRPr/>
                      </a:pPr>
                      <a:r>
                        <a:rPr lang="lv-LV" sz="1800" b="0" dirty="0">
                          <a:solidFill>
                            <a:srgbClr val="000000"/>
                          </a:solidFill>
                          <a:effectLst/>
                          <a:latin typeface="+mn-lt"/>
                          <a:ea typeface="Calibri" panose="020F0502020204030204" pitchFamily="34" charset="0"/>
                          <a:cs typeface="Times New Roman" panose="02020603050405020304" pitchFamily="18" charset="0"/>
                        </a:rPr>
                        <a:t>Adrese </a:t>
                      </a:r>
                    </a:p>
                    <a:p>
                      <a:pPr marL="0" marR="0" lvl="0" indent="0" algn="just" defTabSz="457200" rtl="0" eaLnBrk="1" fontAlgn="auto" latinLnBrk="0" hangingPunct="1">
                        <a:lnSpc>
                          <a:spcPct val="115000"/>
                        </a:lnSpc>
                        <a:spcBef>
                          <a:spcPts val="0"/>
                        </a:spcBef>
                        <a:spcAft>
                          <a:spcPts val="0"/>
                        </a:spcAft>
                        <a:buClrTx/>
                        <a:buSzTx/>
                        <a:buFontTx/>
                        <a:buNone/>
                        <a:tabLst/>
                        <a:defRPr/>
                      </a:pPr>
                      <a:r>
                        <a:rPr lang="lv-LV" sz="1800" b="0" dirty="0">
                          <a:solidFill>
                            <a:srgbClr val="000000"/>
                          </a:solidFill>
                          <a:effectLst/>
                          <a:latin typeface="+mn-lt"/>
                          <a:ea typeface="Calibri" panose="020F0502020204030204" pitchFamily="34" charset="0"/>
                          <a:cs typeface="Times New Roman" panose="02020603050405020304" pitchFamily="18" charset="0"/>
                        </a:rPr>
                        <a:t>Tālrunis </a:t>
                      </a:r>
                    </a:p>
                    <a:p>
                      <a:pPr marL="0" marR="0" lvl="0" indent="0" algn="just" defTabSz="457200" rtl="0" eaLnBrk="1" fontAlgn="auto" latinLnBrk="0" hangingPunct="1">
                        <a:lnSpc>
                          <a:spcPct val="115000"/>
                        </a:lnSpc>
                        <a:spcBef>
                          <a:spcPts val="0"/>
                        </a:spcBef>
                        <a:spcAft>
                          <a:spcPts val="0"/>
                        </a:spcAft>
                        <a:buClrTx/>
                        <a:buSzTx/>
                        <a:buFontTx/>
                        <a:buNone/>
                        <a:tabLst/>
                        <a:defRPr/>
                      </a:pPr>
                      <a:r>
                        <a:rPr lang="lv-LV" sz="1800" b="0" dirty="0">
                          <a:solidFill>
                            <a:srgbClr val="000000"/>
                          </a:solidFill>
                          <a:effectLst/>
                          <a:latin typeface="+mn-lt"/>
                          <a:ea typeface="Calibri" panose="020F0502020204030204" pitchFamily="34" charset="0"/>
                          <a:cs typeface="Times New Roman" panose="02020603050405020304" pitchFamily="18" charset="0"/>
                        </a:rPr>
                        <a:t>E-pasts</a:t>
                      </a:r>
                      <a:endParaRPr lang="lv-LV" sz="1800" b="0" dirty="0">
                        <a:effectLst/>
                        <a:latin typeface="+mn-lt"/>
                        <a:ea typeface="Calibri" panose="020F0502020204030204" pitchFamily="34" charset="0"/>
                        <a:cs typeface="Times New Roman" panose="02020603050405020304" pitchFamily="18" charset="0"/>
                      </a:endParaRPr>
                    </a:p>
                    <a:p>
                      <a:pPr algn="just">
                        <a:lnSpc>
                          <a:spcPct val="115000"/>
                        </a:lnSpc>
                        <a:spcAft>
                          <a:spcPts val="0"/>
                        </a:spcAft>
                      </a:pPr>
                      <a:endParaRPr lang="lv-LV" sz="1800" b="0" dirty="0">
                        <a:effectLst/>
                        <a:latin typeface="+mn-lt"/>
                        <a:ea typeface="Calibri" panose="020F0502020204030204" pitchFamily="34" charset="0"/>
                        <a:cs typeface="Times New Roman" panose="02020603050405020304" pitchFamily="18" charset="0"/>
                      </a:endParaRPr>
                    </a:p>
                  </a:txBody>
                  <a:tcPr marL="68580" marR="68580" marT="0" marB="0">
                    <a:solidFill>
                      <a:srgbClr val="CCFF99"/>
                    </a:solidFill>
                  </a:tcPr>
                </a:tc>
                <a:tc hMerge="1">
                  <a:txBody>
                    <a:bodyPr/>
                    <a:lstStyle/>
                    <a:p>
                      <a:endParaRPr lang="lv-LV"/>
                    </a:p>
                  </a:txBody>
                  <a:tcPr/>
                </a:tc>
                <a:tc hMerge="1">
                  <a:txBody>
                    <a:bodyPr/>
                    <a:lstStyle/>
                    <a:p>
                      <a:endParaRPr lang="lv-LV"/>
                    </a:p>
                  </a:txBody>
                  <a:tcPr/>
                </a:tc>
                <a:extLst>
                  <a:ext uri="{0D108BD9-81ED-4DB2-BD59-A6C34878D82A}">
                    <a16:rowId xmlns:a16="http://schemas.microsoft.com/office/drawing/2014/main" val="10002"/>
                  </a:ext>
                </a:extLst>
              </a:tr>
              <a:tr h="315553">
                <a:tc gridSpan="3">
                  <a:txBody>
                    <a:bodyPr/>
                    <a:lstStyle/>
                    <a:p>
                      <a:pPr algn="just">
                        <a:lnSpc>
                          <a:spcPct val="115000"/>
                        </a:lnSpc>
                        <a:spcAft>
                          <a:spcPts val="0"/>
                        </a:spcAft>
                      </a:pPr>
                      <a:r>
                        <a:rPr lang="lv-LV" sz="1800" dirty="0">
                          <a:effectLst/>
                          <a:latin typeface="Calibri" panose="020F0502020204030204" pitchFamily="34" charset="0"/>
                          <a:ea typeface="Calibri" panose="020F0502020204030204" pitchFamily="34" charset="0"/>
                          <a:cs typeface="Times New Roman" panose="02020603050405020304" pitchFamily="18" charset="0"/>
                        </a:rPr>
                        <a:t>4.	Ziņas par darba grupu</a:t>
                      </a:r>
                    </a:p>
                  </a:txBody>
                  <a:tcPr marL="68580" marR="68580" marT="0" marB="0">
                    <a:solidFill>
                      <a:srgbClr val="CCFF99"/>
                    </a:solidFill>
                  </a:tcPr>
                </a:tc>
                <a:tc hMerge="1">
                  <a:txBody>
                    <a:bodyPr/>
                    <a:lstStyle/>
                    <a:p>
                      <a:endParaRPr lang="lv-LV"/>
                    </a:p>
                  </a:txBody>
                  <a:tcPr/>
                </a:tc>
                <a:tc hMerge="1">
                  <a:txBody>
                    <a:bodyPr/>
                    <a:lstStyle/>
                    <a:p>
                      <a:endParaRPr lang="lv-LV"/>
                    </a:p>
                  </a:txBody>
                  <a:tcPr/>
                </a:tc>
                <a:extLst>
                  <a:ext uri="{0D108BD9-81ED-4DB2-BD59-A6C34878D82A}">
                    <a16:rowId xmlns:a16="http://schemas.microsoft.com/office/drawing/2014/main" val="10003"/>
                  </a:ext>
                </a:extLst>
              </a:tr>
              <a:tr h="841476">
                <a:tc>
                  <a:txBody>
                    <a:bodyPr/>
                    <a:lstStyle/>
                    <a:p>
                      <a:pPr algn="just">
                        <a:lnSpc>
                          <a:spcPct val="115000"/>
                        </a:lnSpc>
                        <a:spcAft>
                          <a:spcPts val="0"/>
                        </a:spcAft>
                      </a:pPr>
                      <a:r>
                        <a:rPr lang="lv-LV" sz="1600" dirty="0">
                          <a:effectLst/>
                          <a:latin typeface="Calibri" panose="020F0502020204030204" pitchFamily="34" charset="0"/>
                          <a:ea typeface="Calibri" panose="020F0502020204030204" pitchFamily="34" charset="0"/>
                          <a:cs typeface="Times New Roman" panose="02020603050405020304" pitchFamily="18" charset="0"/>
                        </a:rPr>
                        <a:t>Vārds, uzvārds</a:t>
                      </a:r>
                    </a:p>
                  </a:txBody>
                  <a:tcPr marL="68580" marR="68580" marT="0" marB="0">
                    <a:lnR w="12700" cap="flat" cmpd="sng" algn="ctr">
                      <a:solidFill>
                        <a:schemeClr val="tx1"/>
                      </a:solidFill>
                      <a:prstDash val="solid"/>
                      <a:round/>
                      <a:headEnd type="none" w="med" len="med"/>
                      <a:tailEnd type="none" w="med" len="med"/>
                    </a:lnR>
                    <a:solidFill>
                      <a:srgbClr val="CCFF99"/>
                    </a:solidFill>
                  </a:tcPr>
                </a:tc>
                <a:tc>
                  <a:txBody>
                    <a:bodyPr/>
                    <a:lstStyle/>
                    <a:p>
                      <a:pPr algn="just">
                        <a:lnSpc>
                          <a:spcPct val="115000"/>
                        </a:lnSpc>
                        <a:spcAft>
                          <a:spcPts val="0"/>
                        </a:spcAft>
                      </a:pPr>
                      <a:r>
                        <a:rPr lang="lv-LV" sz="1600" dirty="0">
                          <a:effectLst/>
                          <a:latin typeface="Calibri" panose="020F0502020204030204" pitchFamily="34" charset="0"/>
                          <a:ea typeface="Calibri" panose="020F0502020204030204" pitchFamily="34" charset="0"/>
                          <a:cs typeface="Times New Roman" panose="02020603050405020304" pitchFamily="18" charset="0"/>
                        </a:rPr>
                        <a:t>No</a:t>
                      </a:r>
                      <a:r>
                        <a:rPr lang="lv-LV" sz="1600" baseline="0" dirty="0">
                          <a:effectLst/>
                          <a:latin typeface="Calibri" panose="020F0502020204030204" pitchFamily="34" charset="0"/>
                          <a:ea typeface="Calibri" panose="020F0502020204030204" pitchFamily="34" charset="0"/>
                          <a:cs typeface="Times New Roman" panose="02020603050405020304" pitchFamily="18" charset="0"/>
                        </a:rPr>
                        <a:t> kurienes</a:t>
                      </a:r>
                      <a:endParaRPr lang="lv-LV"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rgbClr val="CCFF99"/>
                    </a:solidFill>
                  </a:tcPr>
                </a:tc>
                <a:tc>
                  <a:txBody>
                    <a:bodyPr/>
                    <a:lstStyle/>
                    <a:p>
                      <a:pPr marL="0" marR="0" lvl="0" indent="0" algn="just" defTabSz="457200" rtl="0" eaLnBrk="1" fontAlgn="auto" latinLnBrk="0" hangingPunct="1">
                        <a:lnSpc>
                          <a:spcPct val="115000"/>
                        </a:lnSpc>
                        <a:spcBef>
                          <a:spcPts val="0"/>
                        </a:spcBef>
                        <a:spcAft>
                          <a:spcPts val="0"/>
                        </a:spcAft>
                        <a:buClrTx/>
                        <a:buSzTx/>
                        <a:buFontTx/>
                        <a:buNone/>
                        <a:tabLst/>
                        <a:defRPr/>
                      </a:pPr>
                      <a:r>
                        <a:rPr lang="lv-LV" sz="1600" dirty="0">
                          <a:effectLst/>
                          <a:latin typeface="Calibri" panose="020F0502020204030204" pitchFamily="34" charset="0"/>
                          <a:ea typeface="Calibri" panose="020F0502020204030204" pitchFamily="34" charset="0"/>
                          <a:cs typeface="Times New Roman" panose="02020603050405020304" pitchFamily="18" charset="0"/>
                        </a:rPr>
                        <a:t>Īss interešu un pieredzes apraksts </a:t>
                      </a:r>
                    </a:p>
                    <a:p>
                      <a:pPr marL="0" marR="0" lvl="0" indent="0" algn="just" defTabSz="457200" rtl="0" eaLnBrk="1" fontAlgn="auto" latinLnBrk="0" hangingPunct="1">
                        <a:lnSpc>
                          <a:spcPct val="115000"/>
                        </a:lnSpc>
                        <a:spcBef>
                          <a:spcPts val="0"/>
                        </a:spcBef>
                        <a:spcAft>
                          <a:spcPts val="0"/>
                        </a:spcAft>
                        <a:buClrTx/>
                        <a:buSzTx/>
                        <a:buFontTx/>
                        <a:buNone/>
                        <a:tabLst/>
                        <a:defRPr/>
                      </a:pPr>
                      <a:r>
                        <a:rPr lang="lv-LV" sz="1600" dirty="0">
                          <a:effectLst/>
                          <a:latin typeface="Calibri" panose="020F0502020204030204" pitchFamily="34" charset="0"/>
                          <a:ea typeface="Calibri" panose="020F0502020204030204" pitchFamily="34" charset="0"/>
                          <a:cs typeface="Times New Roman" panose="02020603050405020304" pitchFamily="18" charset="0"/>
                        </a:rPr>
                        <a:t> (ne vairāk kā 3 rindas)</a:t>
                      </a:r>
                    </a:p>
                    <a:p>
                      <a:pPr algn="just">
                        <a:lnSpc>
                          <a:spcPct val="115000"/>
                        </a:lnSpc>
                        <a:spcAft>
                          <a:spcPts val="0"/>
                        </a:spcAft>
                      </a:pPr>
                      <a:endParaRPr lang="lv-LV"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solidFill>
                      <a:srgbClr val="CCFF99"/>
                    </a:solidFill>
                  </a:tcPr>
                </a:tc>
                <a:extLst>
                  <a:ext uri="{0D108BD9-81ED-4DB2-BD59-A6C34878D82A}">
                    <a16:rowId xmlns:a16="http://schemas.microsoft.com/office/drawing/2014/main" val="10004"/>
                  </a:ext>
                </a:extLst>
              </a:tr>
              <a:tr h="946660">
                <a:tc>
                  <a:txBody>
                    <a:bodyPr/>
                    <a:lstStyle/>
                    <a:p>
                      <a:pPr algn="just">
                        <a:lnSpc>
                          <a:spcPct val="115000"/>
                        </a:lnSpc>
                        <a:spcAft>
                          <a:spcPts val="0"/>
                        </a:spcAft>
                      </a:pPr>
                      <a:r>
                        <a:rPr lang="lv-LV" sz="1800" i="1" dirty="0">
                          <a:effectLst/>
                          <a:latin typeface="Calibri" panose="020F0502020204030204" pitchFamily="34" charset="0"/>
                          <a:ea typeface="Calibri" panose="020F0502020204030204" pitchFamily="34" charset="0"/>
                          <a:cs typeface="Times New Roman" panose="02020603050405020304" pitchFamily="18" charset="0"/>
                        </a:rPr>
                        <a:t>Jānis </a:t>
                      </a:r>
                      <a:r>
                        <a:rPr lang="lv-LV" sz="1800" i="1" dirty="0" err="1">
                          <a:effectLst/>
                          <a:latin typeface="Calibri" panose="020F0502020204030204" pitchFamily="34" charset="0"/>
                          <a:ea typeface="Calibri" panose="020F0502020204030204" pitchFamily="34" charset="0"/>
                          <a:cs typeface="Times New Roman" panose="02020603050405020304" pitchFamily="18" charset="0"/>
                        </a:rPr>
                        <a:t>Jāns</a:t>
                      </a:r>
                      <a:endParaRPr lang="lv-LV" sz="1800" i="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R w="12700" cap="flat" cmpd="sng" algn="ctr">
                      <a:solidFill>
                        <a:schemeClr val="tx1"/>
                      </a:solidFill>
                      <a:prstDash val="solid"/>
                      <a:round/>
                      <a:headEnd type="none" w="med" len="med"/>
                      <a:tailEnd type="none" w="med" len="med"/>
                    </a:lnR>
                    <a:solidFill>
                      <a:srgbClr val="CCFF99"/>
                    </a:solidFill>
                  </a:tcPr>
                </a:tc>
                <a:tc>
                  <a:txBody>
                    <a:bodyPr/>
                    <a:lstStyle/>
                    <a:p>
                      <a:pPr algn="just">
                        <a:lnSpc>
                          <a:spcPct val="115000"/>
                        </a:lnSpc>
                        <a:spcAft>
                          <a:spcPts val="0"/>
                        </a:spcAft>
                      </a:pPr>
                      <a:r>
                        <a:rPr lang="lv-LV" sz="1800" i="1">
                          <a:effectLst/>
                          <a:latin typeface="Calibri" panose="020F0502020204030204" pitchFamily="34" charset="0"/>
                          <a:ea typeface="Calibri" panose="020F0502020204030204" pitchFamily="34" charset="0"/>
                          <a:cs typeface="Times New Roman" panose="02020603050405020304" pitchFamily="18" charset="0"/>
                        </a:rPr>
                        <a:t>Pankoku</a:t>
                      </a:r>
                      <a:r>
                        <a:rPr lang="lv-LV" sz="1800" i="1" baseline="0">
                          <a:effectLst/>
                          <a:latin typeface="Calibri" panose="020F0502020204030204" pitchFamily="34" charset="0"/>
                          <a:ea typeface="Calibri" panose="020F0502020204030204" pitchFamily="34" charset="0"/>
                          <a:cs typeface="Times New Roman" panose="02020603050405020304" pitchFamily="18" charset="0"/>
                        </a:rPr>
                        <a:t> ģimnāzija</a:t>
                      </a:r>
                      <a:endParaRPr lang="lv-LV" sz="1800" i="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rgbClr val="CCFF99"/>
                    </a:solidFill>
                  </a:tcPr>
                </a:tc>
                <a:tc>
                  <a:txBody>
                    <a:bodyPr/>
                    <a:lstStyle/>
                    <a:p>
                      <a:pPr algn="just">
                        <a:lnSpc>
                          <a:spcPct val="115000"/>
                        </a:lnSpc>
                        <a:spcAft>
                          <a:spcPts val="0"/>
                        </a:spcAft>
                      </a:pPr>
                      <a:r>
                        <a:rPr lang="lv-LV" sz="1800" i="1" dirty="0">
                          <a:effectLst/>
                          <a:latin typeface="Calibri" panose="020F0502020204030204" pitchFamily="34" charset="0"/>
                          <a:ea typeface="Calibri" panose="020F0502020204030204" pitchFamily="34" charset="0"/>
                          <a:cs typeface="Times New Roman" panose="02020603050405020304" pitchFamily="18" charset="0"/>
                        </a:rPr>
                        <a:t>Piedzīvojumu</a:t>
                      </a:r>
                      <a:r>
                        <a:rPr lang="lv-LV" sz="1800" i="1" baseline="0" dirty="0">
                          <a:effectLst/>
                          <a:latin typeface="Calibri" panose="020F0502020204030204" pitchFamily="34" charset="0"/>
                          <a:ea typeface="Calibri" panose="020F0502020204030204" pitchFamily="34" charset="0"/>
                          <a:cs typeface="Times New Roman" panose="02020603050405020304" pitchFamily="18" charset="0"/>
                        </a:rPr>
                        <a:t> un sporta n</a:t>
                      </a:r>
                      <a:r>
                        <a:rPr lang="lv-LV" sz="1800" i="1" dirty="0">
                          <a:effectLst/>
                          <a:latin typeface="Calibri" panose="020F0502020204030204" pitchFamily="34" charset="0"/>
                          <a:ea typeface="Calibri" panose="020F0502020204030204" pitchFamily="34" charset="0"/>
                          <a:cs typeface="Times New Roman" panose="02020603050405020304" pitchFamily="18" charset="0"/>
                        </a:rPr>
                        <a:t>ometņu vadītājs kopš 2009. gada,</a:t>
                      </a:r>
                      <a:r>
                        <a:rPr lang="lv-LV" sz="1800" i="1" baseline="0" dirty="0">
                          <a:effectLst/>
                          <a:latin typeface="Calibri" panose="020F0502020204030204" pitchFamily="34" charset="0"/>
                          <a:ea typeface="Calibri" panose="020F0502020204030204" pitchFamily="34" charset="0"/>
                          <a:cs typeface="Times New Roman" panose="02020603050405020304" pitchFamily="18" charset="0"/>
                        </a:rPr>
                        <a:t> ik vasaru 3 nometnes ar 200 </a:t>
                      </a:r>
                      <a:r>
                        <a:rPr lang="lv-LV" sz="1800" i="1" baseline="0" dirty="0" err="1">
                          <a:effectLst/>
                          <a:latin typeface="Calibri" panose="020F0502020204030204" pitchFamily="34" charset="0"/>
                          <a:ea typeface="Calibri" panose="020F0502020204030204" pitchFamily="34" charset="0"/>
                          <a:cs typeface="Times New Roman" panose="02020603050405020304" pitchFamily="18" charset="0"/>
                        </a:rPr>
                        <a:t>dal</a:t>
                      </a:r>
                      <a:r>
                        <a:rPr lang="lv-LV" sz="1800" i="1" baseline="0" dirty="0">
                          <a:effectLst/>
                          <a:latin typeface="Calibri" panose="020F0502020204030204" pitchFamily="34" charset="0"/>
                          <a:ea typeface="Calibri" panose="020F0502020204030204" pitchFamily="34" charset="0"/>
                          <a:cs typeface="Times New Roman" panose="02020603050405020304" pitchFamily="18" charset="0"/>
                        </a:rPr>
                        <a:t>. katrā</a:t>
                      </a:r>
                      <a:endParaRPr lang="lv-LV" sz="1800" i="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solidFill>
                      <a:srgbClr val="CCFF99"/>
                    </a:solidFill>
                  </a:tcPr>
                </a:tc>
                <a:extLst>
                  <a:ext uri="{0D108BD9-81ED-4DB2-BD59-A6C34878D82A}">
                    <a16:rowId xmlns:a16="http://schemas.microsoft.com/office/drawing/2014/main" val="10005"/>
                  </a:ext>
                </a:extLst>
              </a:tr>
            </a:tbl>
          </a:graphicData>
        </a:graphic>
      </p:graphicFrame>
    </p:spTree>
  </p:cSld>
  <p:clrMapOvr>
    <a:masterClrMapping/>
  </p:clrMapOvr>
  <p:transition spd="slow"/>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1">
            <a:extLst>
              <a:ext uri="{FF2B5EF4-FFF2-40B4-BE49-F238E27FC236}">
                <a16:creationId xmlns:a16="http://schemas.microsoft.com/office/drawing/2014/main" id="{B363569F-CE33-40B7-A89E-0018654B65AA}"/>
              </a:ext>
            </a:extLst>
          </p:cNvPr>
          <p:cNvSpPr>
            <a:spLocks noChangeArrowheads="1"/>
          </p:cNvSpPr>
          <p:nvPr/>
        </p:nvSpPr>
        <p:spPr bwMode="auto">
          <a:xfrm>
            <a:off x="347663" y="347663"/>
            <a:ext cx="8228012" cy="1373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nSpc>
                <a:spcPct val="120000"/>
              </a:lnSpc>
              <a:spcBef>
                <a:spcPct val="0"/>
              </a:spcBef>
              <a:buClrTx/>
              <a:buSzTx/>
              <a:buFontTx/>
              <a:buNone/>
            </a:pPr>
            <a:r>
              <a:rPr lang="lv-LV" altLang="lv-LV" sz="4000">
                <a:solidFill>
                  <a:srgbClr val="800000"/>
                </a:solidFill>
                <a:latin typeface="Arial" panose="020B0604020202020204" pitchFamily="34" charset="0"/>
                <a:cs typeface="Arial" panose="020B0604020202020204" pitchFamily="34" charset="0"/>
              </a:rPr>
              <a:t>PROJEKTA SADAĻAS </a:t>
            </a:r>
          </a:p>
          <a:p>
            <a:pPr>
              <a:lnSpc>
                <a:spcPct val="110000"/>
              </a:lnSpc>
              <a:spcBef>
                <a:spcPct val="0"/>
              </a:spcBef>
              <a:buClrTx/>
              <a:buSzTx/>
              <a:buFontTx/>
              <a:buNone/>
            </a:pPr>
            <a:endParaRPr lang="lv-LV" altLang="lv-LV" sz="3200">
              <a:solidFill>
                <a:srgbClr val="0A5378"/>
              </a:solidFill>
              <a:latin typeface="Arial" panose="020B0604020202020204" pitchFamily="34" charset="0"/>
              <a:cs typeface="Arial" panose="020B0604020202020204" pitchFamily="34" charset="0"/>
            </a:endParaRPr>
          </a:p>
        </p:txBody>
      </p:sp>
      <p:sp>
        <p:nvSpPr>
          <p:cNvPr id="17411" name="TextBox 8">
            <a:extLst>
              <a:ext uri="{FF2B5EF4-FFF2-40B4-BE49-F238E27FC236}">
                <a16:creationId xmlns:a16="http://schemas.microsoft.com/office/drawing/2014/main" id="{6F4973F0-43DB-4FEA-8EB6-BE96CFD68ADF}"/>
              </a:ext>
            </a:extLst>
          </p:cNvPr>
          <p:cNvSpPr txBox="1">
            <a:spLocks noChangeArrowheads="1"/>
          </p:cNvSpPr>
          <p:nvPr/>
        </p:nvSpPr>
        <p:spPr bwMode="auto">
          <a:xfrm>
            <a:off x="347663" y="2022475"/>
            <a:ext cx="7826375"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spcBef>
                <a:spcPct val="0"/>
              </a:spcBef>
              <a:buClrTx/>
              <a:buSzTx/>
              <a:buFontTx/>
              <a:buNone/>
            </a:pPr>
            <a:endParaRPr lang="lv-LV" altLang="lv-LV">
              <a:solidFill>
                <a:schemeClr val="tx1"/>
              </a:solidFill>
              <a:latin typeface="Arial" panose="020B0604020202020204" pitchFamily="34" charset="0"/>
            </a:endParaRPr>
          </a:p>
          <a:p>
            <a:pPr>
              <a:spcBef>
                <a:spcPct val="0"/>
              </a:spcBef>
              <a:buClrTx/>
              <a:buSzTx/>
              <a:buFontTx/>
              <a:buNone/>
            </a:pPr>
            <a:endParaRPr lang="lv-LV" altLang="lv-LV">
              <a:solidFill>
                <a:schemeClr val="tx1"/>
              </a:solidFill>
              <a:latin typeface="Arial" panose="020B0604020202020204" pitchFamily="34" charset="0"/>
            </a:endParaRPr>
          </a:p>
        </p:txBody>
      </p:sp>
      <p:graphicFrame>
        <p:nvGraphicFramePr>
          <p:cNvPr id="11" name="Table 10">
            <a:extLst>
              <a:ext uri="{FF2B5EF4-FFF2-40B4-BE49-F238E27FC236}">
                <a16:creationId xmlns:a16="http://schemas.microsoft.com/office/drawing/2014/main" id="{8C4BB8D2-8B7D-4D43-BAFB-91E722B5DFDE}"/>
              </a:ext>
            </a:extLst>
          </p:cNvPr>
          <p:cNvGraphicFramePr>
            <a:graphicFrameLocks noGrp="1"/>
          </p:cNvGraphicFramePr>
          <p:nvPr/>
        </p:nvGraphicFramePr>
        <p:xfrm>
          <a:off x="1025525" y="1174750"/>
          <a:ext cx="6096000" cy="3989388"/>
        </p:xfrm>
        <a:graphic>
          <a:graphicData uri="http://schemas.openxmlformats.org/drawingml/2006/table">
            <a:tbl>
              <a:tblPr firstRow="1" bandRow="1">
                <a:tableStyleId>{5C22544A-7EE6-4342-B048-85BDC9FD1C3A}</a:tableStyleId>
              </a:tblPr>
              <a:tblGrid>
                <a:gridCol w="6096000">
                  <a:extLst>
                    <a:ext uri="{9D8B030D-6E8A-4147-A177-3AD203B41FA5}">
                      <a16:colId xmlns:a16="http://schemas.microsoft.com/office/drawing/2014/main" val="20000"/>
                    </a:ext>
                  </a:extLst>
                </a:gridCol>
              </a:tblGrid>
              <a:tr h="1463437">
                <a:tc>
                  <a:txBody>
                    <a:bodyPr/>
                    <a:lstStyle/>
                    <a:p>
                      <a:r>
                        <a:rPr lang="lv-LV" sz="1800" dirty="0"/>
                        <a:t>5. Projekta īstenošanas sākuma un beigu datums</a:t>
                      </a:r>
                    </a:p>
                    <a:p>
                      <a:r>
                        <a:rPr lang="lv-LV" sz="1800" b="0" i="1" dirty="0"/>
                        <a:t>(Par projekta sākumu uzskatāma diena, kad sākas sagatavošanās, beigu datums – kad noslēgusies pēdējā projektā paredzētā aktivitāte, tajā skaitā publicitātes pasākumi.)</a:t>
                      </a:r>
                    </a:p>
                  </a:txBody>
                  <a:tcPr marT="45732" marB="45732"/>
                </a:tc>
                <a:extLst>
                  <a:ext uri="{0D108BD9-81ED-4DB2-BD59-A6C34878D82A}">
                    <a16:rowId xmlns:a16="http://schemas.microsoft.com/office/drawing/2014/main" val="10000"/>
                  </a:ext>
                </a:extLst>
              </a:tr>
              <a:tr h="370940">
                <a:tc>
                  <a:txBody>
                    <a:bodyPr/>
                    <a:lstStyle/>
                    <a:p>
                      <a:r>
                        <a:rPr lang="lv-LV" sz="1800" dirty="0"/>
                        <a:t>6. Projekta kopējās izmaksas  (EUR)</a:t>
                      </a:r>
                    </a:p>
                  </a:txBody>
                  <a:tcPr marT="45732" marB="45732"/>
                </a:tc>
                <a:extLst>
                  <a:ext uri="{0D108BD9-81ED-4DB2-BD59-A6C34878D82A}">
                    <a16:rowId xmlns:a16="http://schemas.microsoft.com/office/drawing/2014/main" val="10001"/>
                  </a:ext>
                </a:extLst>
              </a:tr>
              <a:tr h="370940">
                <a:tc>
                  <a:txBody>
                    <a:bodyPr/>
                    <a:lstStyle/>
                    <a:p>
                      <a:pPr marL="0" marR="0" lvl="0" indent="0" algn="just" defTabSz="457200" rtl="0" eaLnBrk="1" fontAlgn="auto" latinLnBrk="0" hangingPunct="1">
                        <a:lnSpc>
                          <a:spcPct val="115000"/>
                        </a:lnSpc>
                        <a:spcBef>
                          <a:spcPts val="0"/>
                        </a:spcBef>
                        <a:spcAft>
                          <a:spcPts val="0"/>
                        </a:spcAft>
                        <a:buClrTx/>
                        <a:buSzTx/>
                        <a:buFontTx/>
                        <a:buNone/>
                        <a:tabLst/>
                        <a:defRPr/>
                      </a:pPr>
                      <a:r>
                        <a:rPr lang="lv-LV" sz="1800" dirty="0"/>
                        <a:t>6a. No naudas</a:t>
                      </a:r>
                      <a:r>
                        <a:rPr lang="lv-LV" sz="1800" baseline="0" dirty="0"/>
                        <a:t> devēja </a:t>
                      </a:r>
                      <a:r>
                        <a:rPr lang="lv-LV" sz="1800" dirty="0"/>
                        <a:t>pieprasītais finansējums (EUR)</a:t>
                      </a:r>
                      <a:endParaRPr lang="lv-LV" sz="1800" b="0" dirty="0">
                        <a:effectLst/>
                        <a:latin typeface="+mn-lt"/>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2"/>
                  </a:ext>
                </a:extLst>
              </a:tr>
              <a:tr h="370940">
                <a:tc>
                  <a:txBody>
                    <a:bodyPr/>
                    <a:lstStyle/>
                    <a:p>
                      <a:pPr marL="0" marR="0" lvl="0" indent="0" algn="just" defTabSz="457200" rtl="0" eaLnBrk="1" fontAlgn="auto" latinLnBrk="0" hangingPunct="1">
                        <a:lnSpc>
                          <a:spcPct val="115000"/>
                        </a:lnSpc>
                        <a:spcBef>
                          <a:spcPts val="0"/>
                        </a:spcBef>
                        <a:spcAft>
                          <a:spcPts val="0"/>
                        </a:spcAft>
                        <a:buClrTx/>
                        <a:buSzTx/>
                        <a:buFontTx/>
                        <a:buNone/>
                        <a:tabLst/>
                        <a:defRPr/>
                      </a:pPr>
                      <a:r>
                        <a:rPr lang="lv-LV" sz="1800" b="0" dirty="0">
                          <a:solidFill>
                            <a:srgbClr val="000000"/>
                          </a:solidFill>
                          <a:effectLst/>
                          <a:latin typeface="+mn-lt"/>
                          <a:ea typeface="Calibri" panose="020F0502020204030204" pitchFamily="34" charset="0"/>
                          <a:cs typeface="Times New Roman" panose="02020603050405020304" pitchFamily="18" charset="0"/>
                        </a:rPr>
                        <a:t>7.  Galvenās prioritātes (1-2 svarīguma secībā)</a:t>
                      </a:r>
                      <a:endParaRPr lang="lv-LV" sz="1800" b="0" dirty="0">
                        <a:effectLst/>
                        <a:latin typeface="+mn-lt"/>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3"/>
                  </a:ext>
                </a:extLst>
              </a:tr>
              <a:tr h="315553">
                <a:tc>
                  <a:txBody>
                    <a:bodyPr/>
                    <a:lstStyle/>
                    <a:p>
                      <a:pPr algn="just">
                        <a:lnSpc>
                          <a:spcPct val="115000"/>
                        </a:lnSpc>
                        <a:spcAft>
                          <a:spcPts val="0"/>
                        </a:spcAft>
                      </a:pPr>
                      <a:endParaRPr lang="lv-LV"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4"/>
                  </a:ext>
                </a:extLst>
              </a:tr>
              <a:tr h="1097578">
                <a:tc>
                  <a:txBody>
                    <a:bodyPr/>
                    <a:lstStyle/>
                    <a:p>
                      <a:r>
                        <a:rPr lang="lv-LV" sz="1800" b="1" kern="1200" dirty="0">
                          <a:solidFill>
                            <a:schemeClr val="dk1"/>
                          </a:solidFill>
                          <a:effectLst/>
                          <a:latin typeface="+mn-lt"/>
                          <a:ea typeface="+mn-ea"/>
                          <a:cs typeface="+mn-cs"/>
                        </a:rPr>
                        <a:t>8. Projekta kopsavilkums</a:t>
                      </a:r>
                      <a:endParaRPr lang="lv-LV" sz="1800" kern="1200" dirty="0">
                        <a:solidFill>
                          <a:schemeClr val="dk1"/>
                        </a:solidFill>
                        <a:effectLst/>
                        <a:latin typeface="+mn-lt"/>
                        <a:ea typeface="+mn-ea"/>
                        <a:cs typeface="+mn-cs"/>
                      </a:endParaRPr>
                    </a:p>
                    <a:p>
                      <a:r>
                        <a:rPr lang="lv-LV" sz="1800" i="1" kern="1200" dirty="0">
                          <a:solidFill>
                            <a:schemeClr val="dk1"/>
                          </a:solidFill>
                          <a:effectLst/>
                          <a:latin typeface="+mn-lt"/>
                          <a:ea typeface="+mn-ea"/>
                          <a:cs typeface="+mn-cs"/>
                        </a:rPr>
                        <a:t>(Aprakstā jāiekļauj projekta mērķis, galvenās aktivitātes, mērķauditorija, paredzamie rezultāti, 5-10 rindas)</a:t>
                      </a:r>
                      <a:endParaRPr lang="lv-LV"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5"/>
                  </a:ext>
                </a:extLst>
              </a:tr>
            </a:tbl>
          </a:graphicData>
        </a:graphic>
      </p:graphicFrame>
    </p:spTree>
  </p:cSld>
  <p:clrMapOvr>
    <a:masterClrMapping/>
  </p:clrMapOvr>
  <p:transition spd="slow"/>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1">
            <a:extLst>
              <a:ext uri="{FF2B5EF4-FFF2-40B4-BE49-F238E27FC236}">
                <a16:creationId xmlns:a16="http://schemas.microsoft.com/office/drawing/2014/main" id="{C0152FBE-F123-493A-BAA4-23BA6AC2447D}"/>
              </a:ext>
            </a:extLst>
          </p:cNvPr>
          <p:cNvSpPr>
            <a:spLocks noChangeArrowheads="1"/>
          </p:cNvSpPr>
          <p:nvPr/>
        </p:nvSpPr>
        <p:spPr bwMode="auto">
          <a:xfrm>
            <a:off x="347663" y="347663"/>
            <a:ext cx="8228012" cy="1373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nSpc>
                <a:spcPct val="120000"/>
              </a:lnSpc>
              <a:spcBef>
                <a:spcPct val="0"/>
              </a:spcBef>
              <a:buClrTx/>
              <a:buSzTx/>
              <a:buFontTx/>
              <a:buNone/>
            </a:pPr>
            <a:r>
              <a:rPr lang="lv-LV" altLang="lv-LV" sz="4000">
                <a:solidFill>
                  <a:srgbClr val="800000"/>
                </a:solidFill>
                <a:latin typeface="Arial" panose="020B0604020202020204" pitchFamily="34" charset="0"/>
                <a:cs typeface="Arial" panose="020B0604020202020204" pitchFamily="34" charset="0"/>
              </a:rPr>
              <a:t>PROJEKTA SADAĻAS </a:t>
            </a:r>
          </a:p>
          <a:p>
            <a:pPr>
              <a:lnSpc>
                <a:spcPct val="110000"/>
              </a:lnSpc>
              <a:spcBef>
                <a:spcPct val="0"/>
              </a:spcBef>
              <a:buClrTx/>
              <a:buSzTx/>
              <a:buFontTx/>
              <a:buNone/>
            </a:pPr>
            <a:endParaRPr lang="lv-LV" altLang="lv-LV" sz="3200">
              <a:solidFill>
                <a:srgbClr val="0A5378"/>
              </a:solidFill>
              <a:latin typeface="Arial" panose="020B0604020202020204" pitchFamily="34" charset="0"/>
              <a:cs typeface="Arial" panose="020B0604020202020204" pitchFamily="34" charset="0"/>
            </a:endParaRPr>
          </a:p>
        </p:txBody>
      </p:sp>
      <p:sp>
        <p:nvSpPr>
          <p:cNvPr id="18435" name="TextBox 8">
            <a:extLst>
              <a:ext uri="{FF2B5EF4-FFF2-40B4-BE49-F238E27FC236}">
                <a16:creationId xmlns:a16="http://schemas.microsoft.com/office/drawing/2014/main" id="{7D8CAE8E-3AE7-43EF-B68D-103EDAF50EA1}"/>
              </a:ext>
            </a:extLst>
          </p:cNvPr>
          <p:cNvSpPr txBox="1">
            <a:spLocks noChangeArrowheads="1"/>
          </p:cNvSpPr>
          <p:nvPr/>
        </p:nvSpPr>
        <p:spPr bwMode="auto">
          <a:xfrm>
            <a:off x="347663" y="2022475"/>
            <a:ext cx="7826375"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spcBef>
                <a:spcPct val="0"/>
              </a:spcBef>
              <a:buClrTx/>
              <a:buSzTx/>
              <a:buFontTx/>
              <a:buNone/>
            </a:pPr>
            <a:endParaRPr lang="lv-LV" altLang="lv-LV">
              <a:solidFill>
                <a:schemeClr val="tx1"/>
              </a:solidFill>
              <a:latin typeface="Arial" panose="020B0604020202020204" pitchFamily="34" charset="0"/>
            </a:endParaRPr>
          </a:p>
          <a:p>
            <a:pPr>
              <a:spcBef>
                <a:spcPct val="0"/>
              </a:spcBef>
              <a:buClrTx/>
              <a:buSzTx/>
              <a:buFontTx/>
              <a:buNone/>
            </a:pPr>
            <a:endParaRPr lang="lv-LV" altLang="lv-LV">
              <a:solidFill>
                <a:schemeClr val="tx1"/>
              </a:solidFill>
              <a:latin typeface="Arial" panose="020B0604020202020204" pitchFamily="34" charset="0"/>
            </a:endParaRPr>
          </a:p>
        </p:txBody>
      </p:sp>
      <p:graphicFrame>
        <p:nvGraphicFramePr>
          <p:cNvPr id="11" name="Table 10">
            <a:extLst>
              <a:ext uri="{FF2B5EF4-FFF2-40B4-BE49-F238E27FC236}">
                <a16:creationId xmlns:a16="http://schemas.microsoft.com/office/drawing/2014/main" id="{7B5E15C1-3AC4-4EAB-9CDB-CE4373F44E2A}"/>
              </a:ext>
            </a:extLst>
          </p:cNvPr>
          <p:cNvGraphicFramePr>
            <a:graphicFrameLocks noGrp="1"/>
          </p:cNvGraphicFramePr>
          <p:nvPr>
            <p:extLst>
              <p:ext uri="{D42A27DB-BD31-4B8C-83A1-F6EECF244321}">
                <p14:modId xmlns:p14="http://schemas.microsoft.com/office/powerpoint/2010/main" val="529823793"/>
              </p:ext>
            </p:extLst>
          </p:nvPr>
        </p:nvGraphicFramePr>
        <p:xfrm>
          <a:off x="198438" y="1304925"/>
          <a:ext cx="8794750" cy="3017838"/>
        </p:xfrm>
        <a:graphic>
          <a:graphicData uri="http://schemas.openxmlformats.org/drawingml/2006/table">
            <a:tbl>
              <a:tblPr firstRow="1" bandRow="1">
                <a:tableStyleId>{5C22544A-7EE6-4342-B048-85BDC9FD1C3A}</a:tableStyleId>
              </a:tblPr>
              <a:tblGrid>
                <a:gridCol w="8794750">
                  <a:extLst>
                    <a:ext uri="{9D8B030D-6E8A-4147-A177-3AD203B41FA5}">
                      <a16:colId xmlns:a16="http://schemas.microsoft.com/office/drawing/2014/main" val="20000"/>
                    </a:ext>
                  </a:extLst>
                </a:gridCol>
              </a:tblGrid>
              <a:tr h="3017838">
                <a:tc>
                  <a:txBody>
                    <a:bodyPr/>
                    <a:lstStyle/>
                    <a:p>
                      <a:r>
                        <a:rPr lang="lv-LV" sz="3200" b="1" kern="1200" dirty="0">
                          <a:solidFill>
                            <a:schemeClr val="lt1"/>
                          </a:solidFill>
                          <a:effectLst/>
                          <a:latin typeface="+mn-lt"/>
                          <a:ea typeface="+mn-ea"/>
                          <a:cs typeface="+mn-cs"/>
                        </a:rPr>
                        <a:t>9. Projekta mērķis un uzdevumi</a:t>
                      </a:r>
                    </a:p>
                    <a:p>
                      <a:r>
                        <a:rPr lang="lv-LV" sz="3200" b="1" i="1" kern="1200" dirty="0">
                          <a:solidFill>
                            <a:schemeClr val="lt1"/>
                          </a:solidFill>
                          <a:effectLst/>
                          <a:latin typeface="+mn-lt"/>
                          <a:ea typeface="+mn-ea"/>
                          <a:cs typeface="+mn-cs"/>
                        </a:rPr>
                        <a:t>(Mērķim jāatspoguļo, ko vēlaties panākt ar šo projektu ilgtermiņā-</a:t>
                      </a:r>
                      <a:r>
                        <a:rPr lang="lv-LV" sz="3200" b="1" i="1" kern="1200" baseline="0" dirty="0">
                          <a:solidFill>
                            <a:schemeClr val="lt1"/>
                          </a:solidFill>
                          <a:effectLst/>
                          <a:latin typeface="+mn-lt"/>
                          <a:ea typeface="+mn-ea"/>
                          <a:cs typeface="+mn-cs"/>
                        </a:rPr>
                        <a:t> skatiet savu formulēto nometnes misiju, vīziju un virsmērķi</a:t>
                      </a:r>
                      <a:r>
                        <a:rPr lang="lv-LV" sz="3200" b="1" i="1" kern="1200" dirty="0">
                          <a:solidFill>
                            <a:schemeClr val="lt1"/>
                          </a:solidFill>
                          <a:effectLst/>
                          <a:latin typeface="+mn-lt"/>
                          <a:ea typeface="+mn-ea"/>
                          <a:cs typeface="+mn-cs"/>
                        </a:rPr>
                        <a:t>)</a:t>
                      </a:r>
                      <a:endParaRPr lang="lv-LV" sz="3200" b="0" i="1" dirty="0"/>
                    </a:p>
                    <a:p>
                      <a:r>
                        <a:rPr lang="lv-LV" sz="3200" b="1" kern="1200" dirty="0">
                          <a:solidFill>
                            <a:schemeClr val="lt1"/>
                          </a:solidFill>
                          <a:effectLst/>
                          <a:latin typeface="+mn-lt"/>
                          <a:ea typeface="+mn-ea"/>
                          <a:cs typeface="+mn-cs"/>
                        </a:rPr>
                        <a:t> </a:t>
                      </a:r>
                      <a:endParaRPr lang="lv-LV" sz="3200" b="0" i="1" dirty="0"/>
                    </a:p>
                  </a:txBody>
                  <a:tcPr marL="91426" marR="91426" marT="45706" marB="45706"/>
                </a:tc>
                <a:extLst>
                  <a:ext uri="{0D108BD9-81ED-4DB2-BD59-A6C34878D82A}">
                    <a16:rowId xmlns:a16="http://schemas.microsoft.com/office/drawing/2014/main" val="10000"/>
                  </a:ext>
                </a:extLst>
              </a:tr>
            </a:tbl>
          </a:graphicData>
        </a:graphic>
      </p:graphicFrame>
    </p:spTree>
  </p:cSld>
  <p:clrMapOvr>
    <a:masterClrMapping/>
  </p:clrMapOvr>
  <p:transition spd="slow"/>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1">
            <a:extLst>
              <a:ext uri="{FF2B5EF4-FFF2-40B4-BE49-F238E27FC236}">
                <a16:creationId xmlns:a16="http://schemas.microsoft.com/office/drawing/2014/main" id="{18D4BE72-8490-4DCA-85D5-F3E0163DDFCA}"/>
              </a:ext>
            </a:extLst>
          </p:cNvPr>
          <p:cNvSpPr>
            <a:spLocks noChangeArrowheads="1"/>
          </p:cNvSpPr>
          <p:nvPr/>
        </p:nvSpPr>
        <p:spPr bwMode="auto">
          <a:xfrm>
            <a:off x="347663" y="347663"/>
            <a:ext cx="8228012" cy="1373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nSpc>
                <a:spcPct val="120000"/>
              </a:lnSpc>
              <a:spcBef>
                <a:spcPct val="0"/>
              </a:spcBef>
              <a:buClrTx/>
              <a:buSzTx/>
              <a:buFontTx/>
              <a:buNone/>
            </a:pPr>
            <a:r>
              <a:rPr lang="lv-LV" altLang="lv-LV" sz="4000">
                <a:solidFill>
                  <a:srgbClr val="800000"/>
                </a:solidFill>
                <a:latin typeface="Arial" panose="020B0604020202020204" pitchFamily="34" charset="0"/>
                <a:cs typeface="Arial" panose="020B0604020202020204" pitchFamily="34" charset="0"/>
              </a:rPr>
              <a:t>PROJEKTA SADAĻAS </a:t>
            </a:r>
          </a:p>
          <a:p>
            <a:pPr>
              <a:lnSpc>
                <a:spcPct val="110000"/>
              </a:lnSpc>
              <a:spcBef>
                <a:spcPct val="0"/>
              </a:spcBef>
              <a:buClrTx/>
              <a:buSzTx/>
              <a:buFontTx/>
              <a:buNone/>
            </a:pPr>
            <a:endParaRPr lang="lv-LV" altLang="lv-LV" sz="3200">
              <a:solidFill>
                <a:srgbClr val="0A5378"/>
              </a:solidFill>
              <a:latin typeface="Arial" panose="020B0604020202020204" pitchFamily="34" charset="0"/>
              <a:cs typeface="Arial" panose="020B0604020202020204" pitchFamily="34" charset="0"/>
            </a:endParaRPr>
          </a:p>
        </p:txBody>
      </p:sp>
      <p:sp>
        <p:nvSpPr>
          <p:cNvPr id="19459" name="TextBox 8">
            <a:extLst>
              <a:ext uri="{FF2B5EF4-FFF2-40B4-BE49-F238E27FC236}">
                <a16:creationId xmlns:a16="http://schemas.microsoft.com/office/drawing/2014/main" id="{7CE426BA-FD87-4EB0-AF5C-863DD22BBA2C}"/>
              </a:ext>
            </a:extLst>
          </p:cNvPr>
          <p:cNvSpPr txBox="1">
            <a:spLocks noChangeArrowheads="1"/>
          </p:cNvSpPr>
          <p:nvPr/>
        </p:nvSpPr>
        <p:spPr bwMode="auto">
          <a:xfrm>
            <a:off x="347663" y="2022475"/>
            <a:ext cx="7826375"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spcBef>
                <a:spcPct val="0"/>
              </a:spcBef>
              <a:buClrTx/>
              <a:buSzTx/>
              <a:buFontTx/>
              <a:buNone/>
            </a:pPr>
            <a:endParaRPr lang="lv-LV" altLang="lv-LV">
              <a:solidFill>
                <a:schemeClr val="tx1"/>
              </a:solidFill>
              <a:latin typeface="Arial" panose="020B0604020202020204" pitchFamily="34" charset="0"/>
            </a:endParaRPr>
          </a:p>
          <a:p>
            <a:pPr>
              <a:spcBef>
                <a:spcPct val="0"/>
              </a:spcBef>
              <a:buClrTx/>
              <a:buSzTx/>
              <a:buFontTx/>
              <a:buNone/>
            </a:pPr>
            <a:endParaRPr lang="lv-LV" altLang="lv-LV">
              <a:solidFill>
                <a:schemeClr val="tx1"/>
              </a:solidFill>
              <a:latin typeface="Arial" panose="020B0604020202020204" pitchFamily="34" charset="0"/>
            </a:endParaRPr>
          </a:p>
        </p:txBody>
      </p:sp>
      <p:graphicFrame>
        <p:nvGraphicFramePr>
          <p:cNvPr id="11" name="Table 10">
            <a:extLst>
              <a:ext uri="{FF2B5EF4-FFF2-40B4-BE49-F238E27FC236}">
                <a16:creationId xmlns:a16="http://schemas.microsoft.com/office/drawing/2014/main" id="{9837EFF6-6ADC-496F-A784-AFD018476F76}"/>
              </a:ext>
            </a:extLst>
          </p:cNvPr>
          <p:cNvGraphicFramePr>
            <a:graphicFrameLocks noGrp="1"/>
          </p:cNvGraphicFramePr>
          <p:nvPr/>
        </p:nvGraphicFramePr>
        <p:xfrm>
          <a:off x="198438" y="1304925"/>
          <a:ext cx="8794750" cy="1554404"/>
        </p:xfrm>
        <a:graphic>
          <a:graphicData uri="http://schemas.openxmlformats.org/drawingml/2006/table">
            <a:tbl>
              <a:tblPr firstRow="1" bandRow="1">
                <a:tableStyleId>{5C22544A-7EE6-4342-B048-85BDC9FD1C3A}</a:tableStyleId>
              </a:tblPr>
              <a:tblGrid>
                <a:gridCol w="8794750">
                  <a:extLst>
                    <a:ext uri="{9D8B030D-6E8A-4147-A177-3AD203B41FA5}">
                      <a16:colId xmlns:a16="http://schemas.microsoft.com/office/drawing/2014/main" val="20000"/>
                    </a:ext>
                  </a:extLst>
                </a:gridCol>
              </a:tblGrid>
              <a:tr h="1554163">
                <a:tc>
                  <a:txBody>
                    <a:bodyPr/>
                    <a:lstStyle/>
                    <a:p>
                      <a:r>
                        <a:rPr lang="lv-LV" sz="3200" b="1" kern="1200" dirty="0">
                          <a:solidFill>
                            <a:schemeClr val="dk1"/>
                          </a:solidFill>
                          <a:effectLst/>
                          <a:latin typeface="+mn-lt"/>
                          <a:ea typeface="+mn-ea"/>
                          <a:cs typeface="+mn-cs"/>
                        </a:rPr>
                        <a:t>10. Mērķauditorija</a:t>
                      </a:r>
                      <a:endParaRPr lang="lv-LV" sz="3200" kern="1200" dirty="0">
                        <a:solidFill>
                          <a:schemeClr val="dk1"/>
                        </a:solidFill>
                        <a:effectLst/>
                        <a:latin typeface="+mn-lt"/>
                        <a:ea typeface="+mn-ea"/>
                        <a:cs typeface="+mn-cs"/>
                      </a:endParaRPr>
                    </a:p>
                    <a:p>
                      <a:r>
                        <a:rPr lang="lv-LV" sz="3200" i="1" kern="1200" dirty="0">
                          <a:solidFill>
                            <a:schemeClr val="dk1"/>
                          </a:solidFill>
                          <a:effectLst/>
                          <a:latin typeface="+mn-lt"/>
                          <a:ea typeface="+mn-ea"/>
                          <a:cs typeface="+mn-cs"/>
                        </a:rPr>
                        <a:t>(Precizējiet, kas projekta rezultātā būs tiešie ieguvēji un kas netiešie!)</a:t>
                      </a:r>
                      <a:endParaRPr lang="lv-LV" sz="3200" dirty="0"/>
                    </a:p>
                  </a:txBody>
                  <a:tcPr marL="91426" marR="91426" marT="45682" marB="45682"/>
                </a:tc>
                <a:extLst>
                  <a:ext uri="{0D108BD9-81ED-4DB2-BD59-A6C34878D82A}">
                    <a16:rowId xmlns:a16="http://schemas.microsoft.com/office/drawing/2014/main" val="10000"/>
                  </a:ext>
                </a:extLst>
              </a:tr>
            </a:tbl>
          </a:graphicData>
        </a:graphic>
      </p:graphicFrame>
    </p:spTree>
  </p:cSld>
  <p:clrMapOvr>
    <a:masterClrMapping/>
  </p:clrMapOvr>
  <p:transition spd="slow"/>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1">
            <a:extLst>
              <a:ext uri="{FF2B5EF4-FFF2-40B4-BE49-F238E27FC236}">
                <a16:creationId xmlns:a16="http://schemas.microsoft.com/office/drawing/2014/main" id="{E0B0EF6A-4046-4E5E-A5D6-597FF85AE345}"/>
              </a:ext>
            </a:extLst>
          </p:cNvPr>
          <p:cNvSpPr>
            <a:spLocks noChangeArrowheads="1"/>
          </p:cNvSpPr>
          <p:nvPr/>
        </p:nvSpPr>
        <p:spPr bwMode="auto">
          <a:xfrm>
            <a:off x="347663" y="347663"/>
            <a:ext cx="8228012" cy="1373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nSpc>
                <a:spcPct val="120000"/>
              </a:lnSpc>
              <a:spcBef>
                <a:spcPct val="0"/>
              </a:spcBef>
              <a:buClrTx/>
              <a:buSzTx/>
              <a:buFontTx/>
              <a:buNone/>
            </a:pPr>
            <a:r>
              <a:rPr lang="lv-LV" altLang="lv-LV" sz="4000">
                <a:solidFill>
                  <a:srgbClr val="800000"/>
                </a:solidFill>
                <a:latin typeface="Arial" panose="020B0604020202020204" pitchFamily="34" charset="0"/>
                <a:cs typeface="Arial" panose="020B0604020202020204" pitchFamily="34" charset="0"/>
              </a:rPr>
              <a:t>PROJEKTA SADAĻAS </a:t>
            </a:r>
          </a:p>
          <a:p>
            <a:pPr>
              <a:lnSpc>
                <a:spcPct val="110000"/>
              </a:lnSpc>
              <a:spcBef>
                <a:spcPct val="0"/>
              </a:spcBef>
              <a:buClrTx/>
              <a:buSzTx/>
              <a:buFontTx/>
              <a:buNone/>
            </a:pPr>
            <a:endParaRPr lang="lv-LV" altLang="lv-LV" sz="3200">
              <a:solidFill>
                <a:srgbClr val="0A5378"/>
              </a:solidFill>
              <a:latin typeface="Arial" panose="020B0604020202020204" pitchFamily="34" charset="0"/>
              <a:cs typeface="Arial" panose="020B0604020202020204" pitchFamily="34" charset="0"/>
            </a:endParaRPr>
          </a:p>
        </p:txBody>
      </p:sp>
      <p:sp>
        <p:nvSpPr>
          <p:cNvPr id="20483" name="TextBox 8">
            <a:extLst>
              <a:ext uri="{FF2B5EF4-FFF2-40B4-BE49-F238E27FC236}">
                <a16:creationId xmlns:a16="http://schemas.microsoft.com/office/drawing/2014/main" id="{91906D7A-136F-44AC-BBDC-3D338B087295}"/>
              </a:ext>
            </a:extLst>
          </p:cNvPr>
          <p:cNvSpPr txBox="1">
            <a:spLocks noChangeArrowheads="1"/>
          </p:cNvSpPr>
          <p:nvPr/>
        </p:nvSpPr>
        <p:spPr bwMode="auto">
          <a:xfrm>
            <a:off x="347663" y="2022475"/>
            <a:ext cx="7826375"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spcBef>
                <a:spcPct val="0"/>
              </a:spcBef>
              <a:buClrTx/>
              <a:buSzTx/>
              <a:buFontTx/>
              <a:buNone/>
            </a:pPr>
            <a:endParaRPr lang="lv-LV" altLang="lv-LV">
              <a:solidFill>
                <a:schemeClr val="tx1"/>
              </a:solidFill>
              <a:latin typeface="Arial" panose="020B0604020202020204" pitchFamily="34" charset="0"/>
            </a:endParaRPr>
          </a:p>
          <a:p>
            <a:pPr>
              <a:spcBef>
                <a:spcPct val="0"/>
              </a:spcBef>
              <a:buClrTx/>
              <a:buSzTx/>
              <a:buFontTx/>
              <a:buNone/>
            </a:pPr>
            <a:endParaRPr lang="lv-LV" altLang="lv-LV">
              <a:solidFill>
                <a:schemeClr val="tx1"/>
              </a:solidFill>
              <a:latin typeface="Arial" panose="020B0604020202020204" pitchFamily="34" charset="0"/>
            </a:endParaRPr>
          </a:p>
        </p:txBody>
      </p:sp>
      <p:graphicFrame>
        <p:nvGraphicFramePr>
          <p:cNvPr id="11" name="Table 10">
            <a:extLst>
              <a:ext uri="{FF2B5EF4-FFF2-40B4-BE49-F238E27FC236}">
                <a16:creationId xmlns:a16="http://schemas.microsoft.com/office/drawing/2014/main" id="{C4F0098F-5ED3-44D0-A6FC-99F25D0E3B83}"/>
              </a:ext>
            </a:extLst>
          </p:cNvPr>
          <p:cNvGraphicFramePr>
            <a:graphicFrameLocks noGrp="1"/>
          </p:cNvGraphicFramePr>
          <p:nvPr/>
        </p:nvGraphicFramePr>
        <p:xfrm>
          <a:off x="198438" y="1304925"/>
          <a:ext cx="8794750" cy="2926080"/>
        </p:xfrm>
        <a:graphic>
          <a:graphicData uri="http://schemas.openxmlformats.org/drawingml/2006/table">
            <a:tbl>
              <a:tblPr firstRow="1" bandRow="1">
                <a:tableStyleId>{5C22544A-7EE6-4342-B048-85BDC9FD1C3A}</a:tableStyleId>
              </a:tblPr>
              <a:tblGrid>
                <a:gridCol w="8794750">
                  <a:extLst>
                    <a:ext uri="{9D8B030D-6E8A-4147-A177-3AD203B41FA5}">
                      <a16:colId xmlns:a16="http://schemas.microsoft.com/office/drawing/2014/main" val="20000"/>
                    </a:ext>
                  </a:extLst>
                </a:gridCol>
              </a:tblGrid>
              <a:tr h="2925763">
                <a:tc>
                  <a:txBody>
                    <a:bodyPr/>
                    <a:lstStyle/>
                    <a:p>
                      <a:r>
                        <a:rPr lang="lv-LV" sz="3200" b="1" kern="1200" dirty="0">
                          <a:solidFill>
                            <a:schemeClr val="dk1"/>
                          </a:solidFill>
                          <a:effectLst/>
                          <a:latin typeface="+mn-lt"/>
                          <a:ea typeface="+mn-ea"/>
                          <a:cs typeface="+mn-cs"/>
                        </a:rPr>
                        <a:t>11. Projekta nepieciešamības pamatojums</a:t>
                      </a:r>
                      <a:endParaRPr lang="lv-LV" sz="3200" kern="1200" dirty="0">
                        <a:solidFill>
                          <a:schemeClr val="dk1"/>
                        </a:solidFill>
                        <a:effectLst/>
                        <a:latin typeface="+mn-lt"/>
                        <a:ea typeface="+mn-ea"/>
                        <a:cs typeface="+mn-cs"/>
                      </a:endParaRPr>
                    </a:p>
                    <a:p>
                      <a:r>
                        <a:rPr lang="lv-LV" sz="3200" i="1" kern="1200" dirty="0">
                          <a:solidFill>
                            <a:schemeClr val="dk1"/>
                          </a:solidFill>
                          <a:effectLst/>
                          <a:latin typeface="+mn-lt"/>
                          <a:ea typeface="+mn-ea"/>
                          <a:cs typeface="+mn-cs"/>
                        </a:rPr>
                        <a:t>(Īsi aprakstiet pašreizējo situāciju, problēmu, ko saredzat, un pamatojiet, kā konkrētais projekts palīdzēs šo problēmu risināt. </a:t>
                      </a:r>
                    </a:p>
                    <a:p>
                      <a:r>
                        <a:rPr lang="lv-LV" sz="3200" i="1" kern="1200" dirty="0">
                          <a:solidFill>
                            <a:schemeClr val="dk1"/>
                          </a:solidFill>
                          <a:effectLst/>
                          <a:latin typeface="+mn-lt"/>
                          <a:ea typeface="+mn-ea"/>
                          <a:cs typeface="+mn-cs"/>
                        </a:rPr>
                        <a:t>Skatiet savas nometnes vērtības un misiju!)</a:t>
                      </a:r>
                      <a:endParaRPr lang="lv-LV" sz="3200" b="0" dirty="0">
                        <a:effectLst/>
                        <a:latin typeface="+mn-lt"/>
                        <a:ea typeface="Calibri" panose="020F0502020204030204" pitchFamily="34" charset="0"/>
                        <a:cs typeface="Times New Roman" panose="02020603050405020304" pitchFamily="18" charset="0"/>
                      </a:endParaRPr>
                    </a:p>
                  </a:txBody>
                  <a:tcPr marL="68570" marR="68570" marT="0" marB="0">
                    <a:solidFill>
                      <a:schemeClr val="accent1"/>
                    </a:solidFill>
                  </a:tcPr>
                </a:tc>
                <a:extLst>
                  <a:ext uri="{0D108BD9-81ED-4DB2-BD59-A6C34878D82A}">
                    <a16:rowId xmlns:a16="http://schemas.microsoft.com/office/drawing/2014/main" val="10000"/>
                  </a:ext>
                </a:extLst>
              </a:tr>
            </a:tbl>
          </a:graphicData>
        </a:graphic>
      </p:graphicFrame>
    </p:spTree>
  </p:cSld>
  <p:clrMapOvr>
    <a:masterClrMapping/>
  </p:clrMapOvr>
  <p:transition spd="slow"/>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Virsraksts 1">
            <a:extLst>
              <a:ext uri="{FF2B5EF4-FFF2-40B4-BE49-F238E27FC236}">
                <a16:creationId xmlns:a16="http://schemas.microsoft.com/office/drawing/2014/main" id="{DD0E29B5-E655-40AA-8C56-F8248ADA9F47}"/>
              </a:ext>
            </a:extLst>
          </p:cNvPr>
          <p:cNvSpPr>
            <a:spLocks noGrp="1"/>
          </p:cNvSpPr>
          <p:nvPr>
            <p:ph type="title" idx="4294967295"/>
          </p:nvPr>
        </p:nvSpPr>
        <p:spPr/>
        <p:txBody>
          <a:bodyPr/>
          <a:lstStyle/>
          <a:p>
            <a:r>
              <a:rPr lang="lv-LV" altLang="lv-LV" sz="3200">
                <a:solidFill>
                  <a:srgbClr val="800000"/>
                </a:solidFill>
              </a:rPr>
              <a:t>Projekta nepieciešamības pamatojums</a:t>
            </a:r>
            <a:br>
              <a:rPr lang="lv-LV" altLang="lv-LV" sz="3200">
                <a:solidFill>
                  <a:srgbClr val="800000"/>
                </a:solidFill>
              </a:rPr>
            </a:br>
            <a:endParaRPr lang="ru-RU" altLang="lv-LV" sz="3200">
              <a:solidFill>
                <a:srgbClr val="800000"/>
              </a:solidFill>
            </a:endParaRPr>
          </a:p>
        </p:txBody>
      </p:sp>
      <p:sp>
        <p:nvSpPr>
          <p:cNvPr id="166915" name="Satura vietturis 2">
            <a:extLst>
              <a:ext uri="{FF2B5EF4-FFF2-40B4-BE49-F238E27FC236}">
                <a16:creationId xmlns:a16="http://schemas.microsoft.com/office/drawing/2014/main" id="{635AEB4A-423C-4430-BAE1-5BE29F8D1CC9}"/>
              </a:ext>
            </a:extLst>
          </p:cNvPr>
          <p:cNvSpPr>
            <a:spLocks noGrp="1"/>
          </p:cNvSpPr>
          <p:nvPr>
            <p:ph idx="4294967295"/>
          </p:nvPr>
        </p:nvSpPr>
        <p:spPr>
          <a:xfrm>
            <a:off x="323850" y="1773238"/>
            <a:ext cx="8229600" cy="4525962"/>
          </a:xfrm>
        </p:spPr>
        <p:txBody>
          <a:bodyPr/>
          <a:lstStyle/>
          <a:p>
            <a:pPr marL="0" indent="0">
              <a:buFont typeface="Wingdings 3" panose="05040102010807070707" pitchFamily="18" charset="2"/>
              <a:buNone/>
              <a:defRPr/>
            </a:pPr>
            <a:r>
              <a:rPr lang="lv-LV" sz="2000" dirty="0">
                <a:solidFill>
                  <a:srgbClr val="800000"/>
                </a:solidFill>
              </a:rPr>
              <a:t>Pamatā- problēmas raksturojums:</a:t>
            </a:r>
          </a:p>
          <a:p>
            <a:pPr>
              <a:buFontTx/>
              <a:buChar char="•"/>
              <a:defRPr/>
            </a:pPr>
            <a:r>
              <a:rPr lang="lv-LV" sz="2400" dirty="0">
                <a:solidFill>
                  <a:srgbClr val="006600"/>
                </a:solidFill>
              </a:rPr>
              <a:t>mērķa grupas vajadzību raksturojums, kādi eksistē ierobežojumi  to apmierināšanai,</a:t>
            </a:r>
          </a:p>
          <a:p>
            <a:pPr>
              <a:buFontTx/>
              <a:buChar char="•"/>
              <a:defRPr/>
            </a:pPr>
            <a:r>
              <a:rPr lang="lv-LV" sz="2400" dirty="0">
                <a:solidFill>
                  <a:srgbClr val="006600"/>
                </a:solidFill>
              </a:rPr>
              <a:t>mērķa, uzdevumu un darbības veidu izvēles pamatojums,</a:t>
            </a:r>
          </a:p>
          <a:p>
            <a:pPr>
              <a:buFontTx/>
              <a:buChar char="•"/>
              <a:defRPr/>
            </a:pPr>
            <a:r>
              <a:rPr lang="lv-LV" sz="2400" dirty="0">
                <a:solidFill>
                  <a:srgbClr val="006600"/>
                </a:solidFill>
              </a:rPr>
              <a:t>projekta nozīme nometnes audzēkņu attīstībā un klientu (vecāku, sabiedrības, valsts institūciju) vajadzību apmierināšanā,</a:t>
            </a:r>
          </a:p>
          <a:p>
            <a:pPr>
              <a:buFontTx/>
              <a:buChar char="•"/>
              <a:defRPr/>
            </a:pPr>
            <a:r>
              <a:rPr lang="lv-LV" sz="2400" dirty="0">
                <a:solidFill>
                  <a:srgbClr val="006600"/>
                </a:solidFill>
              </a:rPr>
              <a:t>projekta nozīme organizatoru (īpašnieku) mērķu sasniegšanā, tā prioritāšu īstenošanā </a:t>
            </a:r>
            <a:endParaRPr lang="ru-RU" sz="2400" dirty="0">
              <a:solidFill>
                <a:srgbClr val="006600"/>
              </a:solidFill>
            </a:endParaRPr>
          </a:p>
        </p:txBody>
      </p:sp>
    </p:spTree>
  </p:cSld>
  <p:clrMapOvr>
    <a:masterClrMapping/>
  </p:clrMapOvr>
  <p:transition spd="slow"/>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1">
            <a:extLst>
              <a:ext uri="{FF2B5EF4-FFF2-40B4-BE49-F238E27FC236}">
                <a16:creationId xmlns:a16="http://schemas.microsoft.com/office/drawing/2014/main" id="{7DFE52C1-32F1-4B69-A3E4-49C5288E0AB4}"/>
              </a:ext>
            </a:extLst>
          </p:cNvPr>
          <p:cNvSpPr>
            <a:spLocks noChangeArrowheads="1"/>
          </p:cNvSpPr>
          <p:nvPr/>
        </p:nvSpPr>
        <p:spPr bwMode="auto">
          <a:xfrm>
            <a:off x="347663" y="347663"/>
            <a:ext cx="8228012" cy="1373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nSpc>
                <a:spcPct val="120000"/>
              </a:lnSpc>
              <a:spcBef>
                <a:spcPct val="0"/>
              </a:spcBef>
              <a:buClrTx/>
              <a:buSzTx/>
              <a:buFontTx/>
              <a:buNone/>
            </a:pPr>
            <a:r>
              <a:rPr lang="lv-LV" altLang="lv-LV" sz="4000">
                <a:solidFill>
                  <a:srgbClr val="800000"/>
                </a:solidFill>
                <a:latin typeface="Arial" panose="020B0604020202020204" pitchFamily="34" charset="0"/>
                <a:cs typeface="Arial" panose="020B0604020202020204" pitchFamily="34" charset="0"/>
              </a:rPr>
              <a:t>PROJEKTA SADAĻAS </a:t>
            </a:r>
          </a:p>
          <a:p>
            <a:pPr>
              <a:lnSpc>
                <a:spcPct val="110000"/>
              </a:lnSpc>
              <a:spcBef>
                <a:spcPct val="0"/>
              </a:spcBef>
              <a:buClrTx/>
              <a:buSzTx/>
              <a:buFontTx/>
              <a:buNone/>
            </a:pPr>
            <a:endParaRPr lang="lv-LV" altLang="lv-LV" sz="3200">
              <a:solidFill>
                <a:srgbClr val="0A5378"/>
              </a:solidFill>
              <a:latin typeface="Arial" panose="020B0604020202020204" pitchFamily="34" charset="0"/>
              <a:cs typeface="Arial" panose="020B0604020202020204" pitchFamily="34" charset="0"/>
            </a:endParaRPr>
          </a:p>
        </p:txBody>
      </p:sp>
      <p:sp>
        <p:nvSpPr>
          <p:cNvPr id="22531" name="TextBox 8">
            <a:extLst>
              <a:ext uri="{FF2B5EF4-FFF2-40B4-BE49-F238E27FC236}">
                <a16:creationId xmlns:a16="http://schemas.microsoft.com/office/drawing/2014/main" id="{7485C360-118D-4446-A965-C6CCB10F5F0D}"/>
              </a:ext>
            </a:extLst>
          </p:cNvPr>
          <p:cNvSpPr txBox="1">
            <a:spLocks noChangeArrowheads="1"/>
          </p:cNvSpPr>
          <p:nvPr/>
        </p:nvSpPr>
        <p:spPr bwMode="auto">
          <a:xfrm>
            <a:off x="347663" y="2022475"/>
            <a:ext cx="7826375"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spcBef>
                <a:spcPct val="0"/>
              </a:spcBef>
              <a:buClrTx/>
              <a:buSzTx/>
              <a:buFontTx/>
              <a:buNone/>
            </a:pPr>
            <a:endParaRPr lang="lv-LV" altLang="lv-LV">
              <a:solidFill>
                <a:schemeClr val="tx1"/>
              </a:solidFill>
              <a:latin typeface="Arial" panose="020B0604020202020204" pitchFamily="34" charset="0"/>
            </a:endParaRPr>
          </a:p>
          <a:p>
            <a:pPr>
              <a:spcBef>
                <a:spcPct val="0"/>
              </a:spcBef>
              <a:buClrTx/>
              <a:buSzTx/>
              <a:buFontTx/>
              <a:buNone/>
            </a:pPr>
            <a:endParaRPr lang="lv-LV" altLang="lv-LV">
              <a:solidFill>
                <a:schemeClr val="tx1"/>
              </a:solidFill>
              <a:latin typeface="Arial" panose="020B0604020202020204" pitchFamily="34" charset="0"/>
            </a:endParaRPr>
          </a:p>
        </p:txBody>
      </p:sp>
      <p:graphicFrame>
        <p:nvGraphicFramePr>
          <p:cNvPr id="11" name="Table 10">
            <a:extLst>
              <a:ext uri="{FF2B5EF4-FFF2-40B4-BE49-F238E27FC236}">
                <a16:creationId xmlns:a16="http://schemas.microsoft.com/office/drawing/2014/main" id="{C68A9C30-D20D-4CEA-B4E3-0D30FD206500}"/>
              </a:ext>
            </a:extLst>
          </p:cNvPr>
          <p:cNvGraphicFramePr>
            <a:graphicFrameLocks noGrp="1"/>
          </p:cNvGraphicFramePr>
          <p:nvPr>
            <p:extLst>
              <p:ext uri="{D42A27DB-BD31-4B8C-83A1-F6EECF244321}">
                <p14:modId xmlns:p14="http://schemas.microsoft.com/office/powerpoint/2010/main" val="1104331435"/>
              </p:ext>
            </p:extLst>
          </p:nvPr>
        </p:nvGraphicFramePr>
        <p:xfrm>
          <a:off x="198438" y="1304925"/>
          <a:ext cx="8794750" cy="5121275"/>
        </p:xfrm>
        <a:graphic>
          <a:graphicData uri="http://schemas.openxmlformats.org/drawingml/2006/table">
            <a:tbl>
              <a:tblPr firstRow="1" bandRow="1">
                <a:tableStyleId>{5C22544A-7EE6-4342-B048-85BDC9FD1C3A}</a:tableStyleId>
              </a:tblPr>
              <a:tblGrid>
                <a:gridCol w="8794750">
                  <a:extLst>
                    <a:ext uri="{9D8B030D-6E8A-4147-A177-3AD203B41FA5}">
                      <a16:colId xmlns:a16="http://schemas.microsoft.com/office/drawing/2014/main" val="20000"/>
                    </a:ext>
                  </a:extLst>
                </a:gridCol>
              </a:tblGrid>
              <a:tr h="5121275">
                <a:tc>
                  <a:txBody>
                    <a:bodyPr/>
                    <a:lstStyle/>
                    <a:p>
                      <a:r>
                        <a:rPr lang="lv-LV" sz="2400" b="1" kern="1200" dirty="0">
                          <a:solidFill>
                            <a:schemeClr val="dk1"/>
                          </a:solidFill>
                          <a:effectLst/>
                          <a:latin typeface="+mn-lt"/>
                          <a:ea typeface="+mn-ea"/>
                          <a:cs typeface="+mn-cs"/>
                        </a:rPr>
                        <a:t>12.Projekta aktivitāšu apraksts</a:t>
                      </a:r>
                    </a:p>
                    <a:p>
                      <a:r>
                        <a:rPr lang="lv-LV" sz="2400" i="1" kern="1200" dirty="0">
                          <a:solidFill>
                            <a:schemeClr val="dk1"/>
                          </a:solidFill>
                          <a:effectLst/>
                          <a:latin typeface="+mn-lt"/>
                          <a:ea typeface="+mn-ea"/>
                          <a:cs typeface="+mn-cs"/>
                        </a:rPr>
                        <a:t>(Lūdzu, uzskaitiet visas paredzamās aktivitāte un sniedziet to detalizētu aprakstu, tajā skaitā aktivitātes norises laiku (datumu, laika posmu). Šai sadaļai jābūt atbilstošai 9. punktā norādītajam mērķim un uzdevumiem.</a:t>
                      </a:r>
                      <a:endParaRPr lang="lv-LV" sz="2400" kern="1200" dirty="0">
                        <a:solidFill>
                          <a:schemeClr val="dk1"/>
                        </a:solidFill>
                        <a:effectLst/>
                        <a:latin typeface="+mn-lt"/>
                        <a:ea typeface="+mn-ea"/>
                        <a:cs typeface="+mn-cs"/>
                      </a:endParaRPr>
                    </a:p>
                    <a:p>
                      <a:r>
                        <a:rPr lang="lv-LV" sz="2400" i="1" kern="1200" dirty="0">
                          <a:solidFill>
                            <a:schemeClr val="dk1"/>
                          </a:solidFill>
                          <a:effectLst/>
                          <a:latin typeface="+mn-lt"/>
                          <a:ea typeface="+mn-ea"/>
                          <a:cs typeface="+mn-cs"/>
                        </a:rPr>
                        <a:t>Piemērs:</a:t>
                      </a:r>
                    </a:p>
                    <a:p>
                      <a:r>
                        <a:rPr lang="lv-LV" sz="2400" i="1" kern="1200" dirty="0">
                          <a:solidFill>
                            <a:schemeClr val="dk1"/>
                          </a:solidFill>
                          <a:effectLst/>
                          <a:latin typeface="+mn-lt"/>
                          <a:ea typeface="+mn-ea"/>
                          <a:cs typeface="+mn-cs"/>
                        </a:rPr>
                        <a:t>1.Nometnes komandas komplektēšana – 01.04.-19.04., (Darbinieku atlase, vienošanās par vērtībām, nometnes filozofiju, mērķiem un uzdevumiem)</a:t>
                      </a:r>
                    </a:p>
                    <a:p>
                      <a:r>
                        <a:rPr lang="lv-LV" sz="2400" i="1" kern="1200" dirty="0">
                          <a:solidFill>
                            <a:schemeClr val="dk1"/>
                          </a:solidFill>
                          <a:effectLst/>
                          <a:latin typeface="+mn-lt"/>
                          <a:ea typeface="+mn-ea"/>
                          <a:cs typeface="+mn-cs"/>
                        </a:rPr>
                        <a:t>2. Nometnes satura izstrāde 19.04-20.05. – satura grupas darbs pie dienu plānojuma.</a:t>
                      </a:r>
                    </a:p>
                    <a:p>
                      <a:r>
                        <a:rPr lang="lv-LV" sz="2400" i="1" kern="1200" dirty="0">
                          <a:solidFill>
                            <a:schemeClr val="dk1"/>
                          </a:solidFill>
                          <a:effectLst/>
                          <a:latin typeface="+mn-lt"/>
                          <a:ea typeface="+mn-ea"/>
                          <a:cs typeface="+mn-cs"/>
                        </a:rPr>
                        <a:t>3. Reklāmas izvietošana pirms nometnes –01.05. -17.05., afišas sociālajos tīklos, skolā pie ziņojumu dēļa, zibens ziņas </a:t>
                      </a:r>
                      <a:r>
                        <a:rPr lang="lv-LV" sz="2400" i="1" kern="1200" dirty="0" err="1">
                          <a:solidFill>
                            <a:schemeClr val="dk1"/>
                          </a:solidFill>
                          <a:effectLst/>
                          <a:latin typeface="+mn-lt"/>
                          <a:ea typeface="+mn-ea"/>
                          <a:cs typeface="+mn-cs"/>
                        </a:rPr>
                        <a:t>Twitter</a:t>
                      </a:r>
                      <a:r>
                        <a:rPr lang="lv-LV" sz="2400" i="1" kern="1200" dirty="0">
                          <a:solidFill>
                            <a:schemeClr val="dk1"/>
                          </a:solidFill>
                          <a:effectLst/>
                          <a:latin typeface="+mn-lt"/>
                          <a:ea typeface="+mn-ea"/>
                          <a:cs typeface="+mn-cs"/>
                        </a:rPr>
                        <a:t>,</a:t>
                      </a:r>
                      <a:r>
                        <a:rPr lang="lv-LV" sz="2400" i="1" kern="1200" baseline="0" dirty="0">
                          <a:solidFill>
                            <a:schemeClr val="dk1"/>
                          </a:solidFill>
                          <a:effectLst/>
                          <a:latin typeface="+mn-lt"/>
                          <a:ea typeface="+mn-ea"/>
                          <a:cs typeface="+mn-cs"/>
                        </a:rPr>
                        <a:t> </a:t>
                      </a:r>
                      <a:r>
                        <a:rPr lang="lv-LV" sz="2400" i="1" kern="1200" baseline="0" dirty="0" err="1">
                          <a:solidFill>
                            <a:schemeClr val="dk1"/>
                          </a:solidFill>
                          <a:effectLst/>
                          <a:latin typeface="+mn-lt"/>
                          <a:ea typeface="+mn-ea"/>
                          <a:cs typeface="+mn-cs"/>
                        </a:rPr>
                        <a:t>Instagram</a:t>
                      </a:r>
                      <a:r>
                        <a:rPr lang="lv-LV" sz="2400" i="1" kern="1200" baseline="0" dirty="0">
                          <a:solidFill>
                            <a:schemeClr val="dk1"/>
                          </a:solidFill>
                          <a:effectLst/>
                          <a:latin typeface="+mn-lt"/>
                          <a:ea typeface="+mn-ea"/>
                          <a:cs typeface="+mn-cs"/>
                        </a:rPr>
                        <a:t>, </a:t>
                      </a:r>
                      <a:r>
                        <a:rPr lang="lv-LV" sz="2400" i="1" kern="1200" baseline="0">
                          <a:solidFill>
                            <a:schemeClr val="dk1"/>
                          </a:solidFill>
                          <a:effectLst/>
                          <a:latin typeface="+mn-lt"/>
                          <a:ea typeface="+mn-ea"/>
                          <a:cs typeface="+mn-cs"/>
                        </a:rPr>
                        <a:t>TikTok</a:t>
                      </a:r>
                      <a:r>
                        <a:rPr lang="lv-LV" sz="2400" i="1" kern="1200">
                          <a:solidFill>
                            <a:schemeClr val="dk1"/>
                          </a:solidFill>
                          <a:effectLst/>
                          <a:latin typeface="+mn-lt"/>
                          <a:ea typeface="+mn-ea"/>
                          <a:cs typeface="+mn-cs"/>
                        </a:rPr>
                        <a:t> </a:t>
                      </a:r>
                      <a:r>
                        <a:rPr lang="lv-LV" sz="2400" i="1" kern="1200" dirty="0">
                          <a:solidFill>
                            <a:schemeClr val="dk1"/>
                          </a:solidFill>
                          <a:effectLst/>
                          <a:latin typeface="+mn-lt"/>
                          <a:ea typeface="+mn-ea"/>
                          <a:cs typeface="+mn-cs"/>
                        </a:rPr>
                        <a:t>un tml.)</a:t>
                      </a:r>
                    </a:p>
                  </a:txBody>
                  <a:tcPr marL="68570" marR="68570" marT="0" marB="0">
                    <a:solidFill>
                      <a:srgbClr val="CCFF99"/>
                    </a:solidFill>
                  </a:tcPr>
                </a:tc>
                <a:extLst>
                  <a:ext uri="{0D108BD9-81ED-4DB2-BD59-A6C34878D82A}">
                    <a16:rowId xmlns:a16="http://schemas.microsoft.com/office/drawing/2014/main" val="10000"/>
                  </a:ext>
                </a:extLst>
              </a:tr>
            </a:tbl>
          </a:graphicData>
        </a:graphic>
      </p:graphicFrame>
    </p:spTree>
  </p:cSld>
  <p:clrMapOvr>
    <a:masterClrMapping/>
  </p:clrMapOvr>
  <p:transition spd="slow"/>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1">
            <a:extLst>
              <a:ext uri="{FF2B5EF4-FFF2-40B4-BE49-F238E27FC236}">
                <a16:creationId xmlns:a16="http://schemas.microsoft.com/office/drawing/2014/main" id="{0AA199C4-4050-4937-8003-C5A0A2AA7CFC}"/>
              </a:ext>
            </a:extLst>
          </p:cNvPr>
          <p:cNvSpPr>
            <a:spLocks noChangeArrowheads="1"/>
          </p:cNvSpPr>
          <p:nvPr/>
        </p:nvSpPr>
        <p:spPr bwMode="auto">
          <a:xfrm>
            <a:off x="347663" y="347663"/>
            <a:ext cx="8228012" cy="1373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nSpc>
                <a:spcPct val="120000"/>
              </a:lnSpc>
              <a:spcBef>
                <a:spcPct val="0"/>
              </a:spcBef>
              <a:buClrTx/>
              <a:buSzTx/>
              <a:buFontTx/>
              <a:buNone/>
            </a:pPr>
            <a:r>
              <a:rPr lang="lv-LV" altLang="lv-LV" sz="4000">
                <a:solidFill>
                  <a:srgbClr val="800000"/>
                </a:solidFill>
                <a:latin typeface="Arial" panose="020B0604020202020204" pitchFamily="34" charset="0"/>
                <a:cs typeface="Arial" panose="020B0604020202020204" pitchFamily="34" charset="0"/>
              </a:rPr>
              <a:t>PROJEKTA SADAĻAS </a:t>
            </a:r>
          </a:p>
          <a:p>
            <a:pPr>
              <a:lnSpc>
                <a:spcPct val="110000"/>
              </a:lnSpc>
              <a:spcBef>
                <a:spcPct val="0"/>
              </a:spcBef>
              <a:buClrTx/>
              <a:buSzTx/>
              <a:buFontTx/>
              <a:buNone/>
            </a:pPr>
            <a:endParaRPr lang="lv-LV" altLang="lv-LV" sz="3200">
              <a:solidFill>
                <a:srgbClr val="800000"/>
              </a:solidFill>
              <a:latin typeface="Arial" panose="020B0604020202020204" pitchFamily="34" charset="0"/>
              <a:cs typeface="Arial" panose="020B0604020202020204" pitchFamily="34" charset="0"/>
            </a:endParaRPr>
          </a:p>
        </p:txBody>
      </p:sp>
      <p:sp>
        <p:nvSpPr>
          <p:cNvPr id="23555" name="TextBox 8">
            <a:extLst>
              <a:ext uri="{FF2B5EF4-FFF2-40B4-BE49-F238E27FC236}">
                <a16:creationId xmlns:a16="http://schemas.microsoft.com/office/drawing/2014/main" id="{CDB46AAD-6A54-413B-B64C-E824AD5A438C}"/>
              </a:ext>
            </a:extLst>
          </p:cNvPr>
          <p:cNvSpPr txBox="1">
            <a:spLocks noChangeArrowheads="1"/>
          </p:cNvSpPr>
          <p:nvPr/>
        </p:nvSpPr>
        <p:spPr bwMode="auto">
          <a:xfrm>
            <a:off x="347663" y="2022475"/>
            <a:ext cx="7826375"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spcBef>
                <a:spcPct val="0"/>
              </a:spcBef>
              <a:buClrTx/>
              <a:buSzTx/>
              <a:buFontTx/>
              <a:buNone/>
            </a:pPr>
            <a:endParaRPr lang="lv-LV" altLang="lv-LV">
              <a:solidFill>
                <a:schemeClr val="tx1"/>
              </a:solidFill>
              <a:latin typeface="Arial" panose="020B0604020202020204" pitchFamily="34" charset="0"/>
            </a:endParaRPr>
          </a:p>
          <a:p>
            <a:pPr>
              <a:spcBef>
                <a:spcPct val="0"/>
              </a:spcBef>
              <a:buClrTx/>
              <a:buSzTx/>
              <a:buFontTx/>
              <a:buNone/>
            </a:pPr>
            <a:endParaRPr lang="lv-LV" altLang="lv-LV">
              <a:solidFill>
                <a:schemeClr val="tx1"/>
              </a:solidFill>
              <a:latin typeface="Arial" panose="020B0604020202020204" pitchFamily="34" charset="0"/>
            </a:endParaRPr>
          </a:p>
        </p:txBody>
      </p:sp>
      <p:graphicFrame>
        <p:nvGraphicFramePr>
          <p:cNvPr id="11" name="Table 10">
            <a:extLst>
              <a:ext uri="{FF2B5EF4-FFF2-40B4-BE49-F238E27FC236}">
                <a16:creationId xmlns:a16="http://schemas.microsoft.com/office/drawing/2014/main" id="{B7A263CE-9B82-4C7C-B4D7-6C66C46D49DE}"/>
              </a:ext>
            </a:extLst>
          </p:cNvPr>
          <p:cNvGraphicFramePr>
            <a:graphicFrameLocks noGrp="1"/>
          </p:cNvGraphicFramePr>
          <p:nvPr/>
        </p:nvGraphicFramePr>
        <p:xfrm>
          <a:off x="347663" y="1430338"/>
          <a:ext cx="7704137" cy="3017837"/>
        </p:xfrm>
        <a:graphic>
          <a:graphicData uri="http://schemas.openxmlformats.org/drawingml/2006/table">
            <a:tbl>
              <a:tblPr firstRow="1" bandRow="1">
                <a:tableStyleId>{5C22544A-7EE6-4342-B048-85BDC9FD1C3A}</a:tableStyleId>
              </a:tblPr>
              <a:tblGrid>
                <a:gridCol w="7704137">
                  <a:extLst>
                    <a:ext uri="{9D8B030D-6E8A-4147-A177-3AD203B41FA5}">
                      <a16:colId xmlns:a16="http://schemas.microsoft.com/office/drawing/2014/main" val="20000"/>
                    </a:ext>
                  </a:extLst>
                </a:gridCol>
              </a:tblGrid>
              <a:tr h="3017837">
                <a:tc>
                  <a:txBody>
                    <a:bodyPr/>
                    <a:lstStyle/>
                    <a:p>
                      <a:r>
                        <a:rPr lang="lv-LV" sz="3200" b="1" kern="1200" dirty="0">
                          <a:solidFill>
                            <a:schemeClr val="lt1"/>
                          </a:solidFill>
                          <a:effectLst/>
                          <a:latin typeface="+mn-lt"/>
                          <a:ea typeface="+mn-ea"/>
                          <a:cs typeface="+mn-cs"/>
                        </a:rPr>
                        <a:t>13. Paredzamie rezultāti un ietekme</a:t>
                      </a:r>
                    </a:p>
                    <a:p>
                      <a:r>
                        <a:rPr lang="lv-LV" sz="3200" b="0" i="1" kern="1200" dirty="0">
                          <a:solidFill>
                            <a:schemeClr val="lt1"/>
                          </a:solidFill>
                          <a:effectLst/>
                          <a:latin typeface="+mn-lt"/>
                          <a:ea typeface="+mn-ea"/>
                          <a:cs typeface="+mn-cs"/>
                        </a:rPr>
                        <a:t>(Lūdzu, aprakstiet projekta rezultātus, un pamatojiet to ietekmi uz mērķauditoriju.</a:t>
                      </a:r>
                    </a:p>
                    <a:p>
                      <a:r>
                        <a:rPr lang="lv-LV" sz="3200" b="0" i="1" kern="1200" dirty="0">
                          <a:solidFill>
                            <a:schemeClr val="lt1"/>
                          </a:solidFill>
                          <a:effectLst/>
                          <a:latin typeface="+mn-lt"/>
                          <a:ea typeface="+mn-ea"/>
                          <a:cs typeface="+mn-cs"/>
                        </a:rPr>
                        <a:t>Rezultātiem jābūt atbilstošiem 12. punktā aprakstītajām aktivitātēm. )</a:t>
                      </a:r>
                    </a:p>
                  </a:txBody>
                  <a:tcPr marL="91452" marR="91452" marT="45725" marB="45725"/>
                </a:tc>
                <a:extLst>
                  <a:ext uri="{0D108BD9-81ED-4DB2-BD59-A6C34878D82A}">
                    <a16:rowId xmlns:a16="http://schemas.microsoft.com/office/drawing/2014/main" val="10000"/>
                  </a:ext>
                </a:extLst>
              </a:tr>
            </a:tbl>
          </a:graphicData>
        </a:graphic>
      </p:graphicFrame>
    </p:spTree>
  </p:cSld>
  <p:clrMapOvr>
    <a:masterClrMapping/>
  </p:clrMapOvr>
  <p:transition spd="slow"/>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1">
            <a:extLst>
              <a:ext uri="{FF2B5EF4-FFF2-40B4-BE49-F238E27FC236}">
                <a16:creationId xmlns:a16="http://schemas.microsoft.com/office/drawing/2014/main" id="{B46A8443-81D1-45D1-9044-EFEA0857226F}"/>
              </a:ext>
            </a:extLst>
          </p:cNvPr>
          <p:cNvSpPr>
            <a:spLocks noChangeArrowheads="1"/>
          </p:cNvSpPr>
          <p:nvPr/>
        </p:nvSpPr>
        <p:spPr bwMode="auto">
          <a:xfrm>
            <a:off x="347663" y="347663"/>
            <a:ext cx="8228012" cy="1373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nSpc>
                <a:spcPct val="120000"/>
              </a:lnSpc>
              <a:spcBef>
                <a:spcPct val="0"/>
              </a:spcBef>
              <a:buClrTx/>
              <a:buSzTx/>
              <a:buFontTx/>
              <a:buNone/>
            </a:pPr>
            <a:r>
              <a:rPr lang="lv-LV" altLang="lv-LV" sz="4000">
                <a:solidFill>
                  <a:srgbClr val="800000"/>
                </a:solidFill>
                <a:latin typeface="Arial" panose="020B0604020202020204" pitchFamily="34" charset="0"/>
                <a:cs typeface="Arial" panose="020B0604020202020204" pitchFamily="34" charset="0"/>
              </a:rPr>
              <a:t>PROJEKTA SADAĻAS </a:t>
            </a:r>
          </a:p>
          <a:p>
            <a:pPr>
              <a:lnSpc>
                <a:spcPct val="110000"/>
              </a:lnSpc>
              <a:spcBef>
                <a:spcPct val="0"/>
              </a:spcBef>
              <a:buClrTx/>
              <a:buSzTx/>
              <a:buFontTx/>
              <a:buNone/>
            </a:pPr>
            <a:endParaRPr lang="lv-LV" altLang="lv-LV" sz="3200">
              <a:solidFill>
                <a:srgbClr val="0A5378"/>
              </a:solidFill>
              <a:latin typeface="Arial" panose="020B0604020202020204" pitchFamily="34" charset="0"/>
              <a:cs typeface="Arial" panose="020B0604020202020204" pitchFamily="34" charset="0"/>
            </a:endParaRPr>
          </a:p>
        </p:txBody>
      </p:sp>
      <p:sp>
        <p:nvSpPr>
          <p:cNvPr id="24579" name="TextBox 8">
            <a:extLst>
              <a:ext uri="{FF2B5EF4-FFF2-40B4-BE49-F238E27FC236}">
                <a16:creationId xmlns:a16="http://schemas.microsoft.com/office/drawing/2014/main" id="{A8EB3824-966B-4623-9E27-669347AA429B}"/>
              </a:ext>
            </a:extLst>
          </p:cNvPr>
          <p:cNvSpPr txBox="1">
            <a:spLocks noChangeArrowheads="1"/>
          </p:cNvSpPr>
          <p:nvPr/>
        </p:nvSpPr>
        <p:spPr bwMode="auto">
          <a:xfrm>
            <a:off x="347663" y="2022475"/>
            <a:ext cx="7826375"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spcBef>
                <a:spcPct val="0"/>
              </a:spcBef>
              <a:buClrTx/>
              <a:buSzTx/>
              <a:buFontTx/>
              <a:buNone/>
            </a:pPr>
            <a:endParaRPr lang="lv-LV" altLang="lv-LV">
              <a:solidFill>
                <a:schemeClr val="tx1"/>
              </a:solidFill>
              <a:latin typeface="Arial" panose="020B0604020202020204" pitchFamily="34" charset="0"/>
            </a:endParaRPr>
          </a:p>
          <a:p>
            <a:pPr>
              <a:spcBef>
                <a:spcPct val="0"/>
              </a:spcBef>
              <a:buClrTx/>
              <a:buSzTx/>
              <a:buFontTx/>
              <a:buNone/>
            </a:pPr>
            <a:endParaRPr lang="lv-LV" altLang="lv-LV">
              <a:solidFill>
                <a:schemeClr val="tx1"/>
              </a:solidFill>
              <a:latin typeface="Arial" panose="020B0604020202020204" pitchFamily="34" charset="0"/>
            </a:endParaRPr>
          </a:p>
        </p:txBody>
      </p:sp>
      <p:graphicFrame>
        <p:nvGraphicFramePr>
          <p:cNvPr id="11" name="Table 10">
            <a:extLst>
              <a:ext uri="{FF2B5EF4-FFF2-40B4-BE49-F238E27FC236}">
                <a16:creationId xmlns:a16="http://schemas.microsoft.com/office/drawing/2014/main" id="{599F4A77-B809-4931-B575-D2FE90C2555D}"/>
              </a:ext>
            </a:extLst>
          </p:cNvPr>
          <p:cNvGraphicFramePr>
            <a:graphicFrameLocks noGrp="1"/>
          </p:cNvGraphicFramePr>
          <p:nvPr/>
        </p:nvGraphicFramePr>
        <p:xfrm>
          <a:off x="409575" y="1047750"/>
          <a:ext cx="7702549" cy="5578475"/>
        </p:xfrm>
        <a:graphic>
          <a:graphicData uri="http://schemas.openxmlformats.org/drawingml/2006/table">
            <a:tbl>
              <a:tblPr firstRow="1" bandRow="1">
                <a:tableStyleId>{5C22544A-7EE6-4342-B048-85BDC9FD1C3A}</a:tableStyleId>
              </a:tblPr>
              <a:tblGrid>
                <a:gridCol w="746524">
                  <a:extLst>
                    <a:ext uri="{9D8B030D-6E8A-4147-A177-3AD203B41FA5}">
                      <a16:colId xmlns:a16="http://schemas.microsoft.com/office/drawing/2014/main" val="20000"/>
                    </a:ext>
                  </a:extLst>
                </a:gridCol>
                <a:gridCol w="1690128">
                  <a:extLst>
                    <a:ext uri="{9D8B030D-6E8A-4147-A177-3AD203B41FA5}">
                      <a16:colId xmlns:a16="http://schemas.microsoft.com/office/drawing/2014/main" val="20001"/>
                    </a:ext>
                  </a:extLst>
                </a:gridCol>
                <a:gridCol w="1828663">
                  <a:extLst>
                    <a:ext uri="{9D8B030D-6E8A-4147-A177-3AD203B41FA5}">
                      <a16:colId xmlns:a16="http://schemas.microsoft.com/office/drawing/2014/main" val="20002"/>
                    </a:ext>
                  </a:extLst>
                </a:gridCol>
                <a:gridCol w="1773248">
                  <a:extLst>
                    <a:ext uri="{9D8B030D-6E8A-4147-A177-3AD203B41FA5}">
                      <a16:colId xmlns:a16="http://schemas.microsoft.com/office/drawing/2014/main" val="20003"/>
                    </a:ext>
                  </a:extLst>
                </a:gridCol>
                <a:gridCol w="1663986">
                  <a:extLst>
                    <a:ext uri="{9D8B030D-6E8A-4147-A177-3AD203B41FA5}">
                      <a16:colId xmlns:a16="http://schemas.microsoft.com/office/drawing/2014/main" val="20004"/>
                    </a:ext>
                  </a:extLst>
                </a:gridCol>
              </a:tblGrid>
              <a:tr h="2286260">
                <a:tc gridSpan="5">
                  <a:txBody>
                    <a:bodyPr/>
                    <a:lstStyle/>
                    <a:p>
                      <a:r>
                        <a:rPr lang="lv-LV" sz="2400" b="1" kern="1200" dirty="0">
                          <a:solidFill>
                            <a:schemeClr val="dk1"/>
                          </a:solidFill>
                          <a:effectLst/>
                          <a:latin typeface="+mn-lt"/>
                          <a:ea typeface="+mn-ea"/>
                          <a:cs typeface="+mn-cs"/>
                        </a:rPr>
                        <a:t>14. Projekta publicitāte</a:t>
                      </a:r>
                      <a:endParaRPr lang="lv-LV" sz="2400" kern="1200" dirty="0">
                        <a:solidFill>
                          <a:schemeClr val="dk1"/>
                        </a:solidFill>
                        <a:effectLst/>
                        <a:latin typeface="+mn-lt"/>
                        <a:ea typeface="+mn-ea"/>
                        <a:cs typeface="+mn-cs"/>
                      </a:endParaRPr>
                    </a:p>
                    <a:p>
                      <a:r>
                        <a:rPr lang="lv-LV" sz="2400" i="1" kern="1200" dirty="0">
                          <a:solidFill>
                            <a:schemeClr val="dk1"/>
                          </a:solidFill>
                          <a:effectLst/>
                          <a:latin typeface="+mn-lt"/>
                          <a:ea typeface="+mn-ea"/>
                          <a:cs typeface="+mn-cs"/>
                        </a:rPr>
                        <a:t>(Lūdzu, aprakstiet veidus, kā popularizēsiet savu projektu, reklamēsiet pasākumus, aicināsiet cilvēkus iesaistīties. Publicitātes pasākumus vēlams izvērst visa projekta laikā. </a:t>
                      </a:r>
                      <a:r>
                        <a:rPr lang="lv-LV" sz="2400" b="1" i="1" kern="1200" dirty="0">
                          <a:solidFill>
                            <a:schemeClr val="dk1"/>
                          </a:solidFill>
                          <a:effectLst/>
                          <a:latin typeface="+mn-lt"/>
                          <a:ea typeface="+mn-ea"/>
                          <a:cs typeface="+mn-cs"/>
                        </a:rPr>
                        <a:t>Neaizmirstiet par sociālajiem tīkliem!</a:t>
                      </a:r>
                      <a:r>
                        <a:rPr lang="lv-LV" sz="2400" i="1" kern="1200" dirty="0">
                          <a:solidFill>
                            <a:schemeClr val="dk1"/>
                          </a:solidFill>
                          <a:effectLst/>
                          <a:latin typeface="+mn-lt"/>
                          <a:ea typeface="+mn-ea"/>
                          <a:cs typeface="+mn-cs"/>
                        </a:rPr>
                        <a:t>)</a:t>
                      </a:r>
                      <a:endParaRPr lang="lv-LV" sz="2400" dirty="0"/>
                    </a:p>
                  </a:txBody>
                  <a:tcPr marL="91433" marR="91433" marT="45725" marB="45725">
                    <a:solidFill>
                      <a:srgbClr val="CCFF99"/>
                    </a:solidFill>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extLst>
                  <a:ext uri="{0D108BD9-81ED-4DB2-BD59-A6C34878D82A}">
                    <a16:rowId xmlns:a16="http://schemas.microsoft.com/office/drawing/2014/main" val="10000"/>
                  </a:ext>
                </a:extLst>
              </a:tr>
              <a:tr h="1829008">
                <a:tc gridSpan="5">
                  <a:txBody>
                    <a:bodyPr/>
                    <a:lstStyle/>
                    <a:p>
                      <a:r>
                        <a:rPr lang="lv-LV" sz="2400" b="1" kern="1200" dirty="0">
                          <a:solidFill>
                            <a:schemeClr val="dk1"/>
                          </a:solidFill>
                          <a:effectLst/>
                          <a:latin typeface="+mn-lt"/>
                          <a:ea typeface="+mn-ea"/>
                          <a:cs typeface="+mn-cs"/>
                        </a:rPr>
                        <a:t>15. Budžets</a:t>
                      </a:r>
                      <a:endParaRPr lang="lv-LV" sz="2400" kern="1200" dirty="0">
                        <a:solidFill>
                          <a:schemeClr val="dk1"/>
                        </a:solidFill>
                        <a:effectLst/>
                        <a:latin typeface="+mn-lt"/>
                        <a:ea typeface="+mn-ea"/>
                        <a:cs typeface="+mn-cs"/>
                      </a:endParaRPr>
                    </a:p>
                    <a:p>
                      <a:r>
                        <a:rPr lang="lv-LV" sz="2400" i="1" kern="1200" dirty="0">
                          <a:solidFill>
                            <a:schemeClr val="dk1"/>
                          </a:solidFill>
                          <a:effectLst/>
                          <a:latin typeface="+mn-lt"/>
                          <a:ea typeface="+mn-ea"/>
                          <a:cs typeface="+mn-cs"/>
                        </a:rPr>
                        <a:t>(6. un 6a. punktā minēto summu sīkāks atšifrējums. Katrā izmaksu pozīcijā nav noteikti nepieciešams gan pieprasīt finansējumu, gan paredzēt papildus finansējumu. Rindu skaitu papildināt pēc vajadzības!)</a:t>
                      </a:r>
                      <a:endParaRPr lang="lv-LV" sz="2400" b="0" dirty="0">
                        <a:effectLst/>
                        <a:latin typeface="+mn-lt"/>
                        <a:ea typeface="Calibri" panose="020F0502020204030204" pitchFamily="34" charset="0"/>
                        <a:cs typeface="Times New Roman" panose="02020603050405020304" pitchFamily="18" charset="0"/>
                      </a:endParaRPr>
                    </a:p>
                  </a:txBody>
                  <a:tcPr marL="68575" marR="68575" marT="0" marB="0">
                    <a:solidFill>
                      <a:srgbClr val="CCFF99"/>
                    </a:solidFill>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extLst>
                  <a:ext uri="{0D108BD9-81ED-4DB2-BD59-A6C34878D82A}">
                    <a16:rowId xmlns:a16="http://schemas.microsoft.com/office/drawing/2014/main" val="10001"/>
                  </a:ext>
                </a:extLst>
              </a:tr>
              <a:tr h="1463207">
                <a:tc>
                  <a:txBody>
                    <a:bodyPr/>
                    <a:lstStyle/>
                    <a:p>
                      <a:r>
                        <a:rPr lang="lv-LV" sz="2400" b="0" dirty="0" err="1">
                          <a:effectLst/>
                          <a:latin typeface="+mn-lt"/>
                          <a:ea typeface="Calibri" panose="020F0502020204030204" pitchFamily="34" charset="0"/>
                          <a:cs typeface="Times New Roman" panose="02020603050405020304" pitchFamily="18" charset="0"/>
                        </a:rPr>
                        <a:t>Nr.p.k</a:t>
                      </a:r>
                      <a:r>
                        <a:rPr lang="lv-LV" sz="2400" b="0" dirty="0">
                          <a:effectLst/>
                          <a:latin typeface="+mn-lt"/>
                          <a:ea typeface="Calibri" panose="020F0502020204030204" pitchFamily="34" charset="0"/>
                          <a:cs typeface="Times New Roman" panose="02020603050405020304" pitchFamily="18" charset="0"/>
                        </a:rPr>
                        <a:t>.</a:t>
                      </a:r>
                    </a:p>
                  </a:txBody>
                  <a:tcPr marL="68575" marR="68575" marT="0" marB="0">
                    <a:lnR w="12700" cap="flat" cmpd="sng" algn="ctr">
                      <a:solidFill>
                        <a:schemeClr val="tx1"/>
                      </a:solidFill>
                      <a:prstDash val="solid"/>
                      <a:round/>
                      <a:headEnd type="none" w="med" len="med"/>
                      <a:tailEnd type="none" w="med" len="med"/>
                    </a:lnR>
                    <a:solidFill>
                      <a:srgbClr val="CCFF99"/>
                    </a:solidFill>
                  </a:tcPr>
                </a:tc>
                <a:tc>
                  <a:txBody>
                    <a:bodyPr/>
                    <a:lstStyle/>
                    <a:p>
                      <a:r>
                        <a:rPr lang="lv-LV" sz="2400" b="0" dirty="0">
                          <a:effectLst/>
                          <a:latin typeface="+mn-lt"/>
                          <a:ea typeface="Calibri" panose="020F0502020204030204" pitchFamily="34" charset="0"/>
                          <a:cs typeface="Times New Roman" panose="02020603050405020304" pitchFamily="18" charset="0"/>
                        </a:rPr>
                        <a:t>Izmaksu pozīcija</a:t>
                      </a:r>
                    </a:p>
                  </a:txBody>
                  <a:tcPr marL="68575" marR="6857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rgbClr val="CCFF99"/>
                    </a:solidFill>
                  </a:tcPr>
                </a:tc>
                <a:tc>
                  <a:txBody>
                    <a:bodyPr/>
                    <a:lstStyle/>
                    <a:p>
                      <a:r>
                        <a:rPr lang="lv-LV" sz="2400" b="0" dirty="0">
                          <a:effectLst/>
                          <a:latin typeface="+mn-lt"/>
                          <a:ea typeface="Calibri" panose="020F0502020204030204" pitchFamily="34" charset="0"/>
                          <a:cs typeface="Times New Roman" panose="02020603050405020304" pitchFamily="18" charset="0"/>
                        </a:rPr>
                        <a:t>Kopējās izmaksas</a:t>
                      </a:r>
                    </a:p>
                    <a:p>
                      <a:r>
                        <a:rPr lang="lv-LV" sz="2400" b="0" dirty="0">
                          <a:effectLst/>
                          <a:latin typeface="+mn-lt"/>
                          <a:ea typeface="Calibri" panose="020F0502020204030204" pitchFamily="34" charset="0"/>
                          <a:cs typeface="Times New Roman" panose="02020603050405020304" pitchFamily="18" charset="0"/>
                        </a:rPr>
                        <a:t>EUR</a:t>
                      </a:r>
                    </a:p>
                    <a:p>
                      <a:endParaRPr lang="lv-LV" sz="2400" b="0" dirty="0">
                        <a:effectLst/>
                        <a:latin typeface="+mn-lt"/>
                        <a:ea typeface="Calibri" panose="020F0502020204030204" pitchFamily="34" charset="0"/>
                        <a:cs typeface="Times New Roman" panose="02020603050405020304" pitchFamily="18" charset="0"/>
                      </a:endParaRPr>
                    </a:p>
                  </a:txBody>
                  <a:tcPr marL="68575" marR="6857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rgbClr val="CCFF99"/>
                    </a:solidFill>
                  </a:tcPr>
                </a:tc>
                <a:tc>
                  <a:txBody>
                    <a:bodyPr/>
                    <a:lstStyle/>
                    <a:p>
                      <a:r>
                        <a:rPr lang="lv-LV" sz="2400" b="0" dirty="0">
                          <a:effectLst/>
                          <a:latin typeface="+mn-lt"/>
                          <a:ea typeface="Calibri" panose="020F0502020204030204" pitchFamily="34" charset="0"/>
                          <a:cs typeface="Times New Roman" panose="02020603050405020304" pitchFamily="18" charset="0"/>
                        </a:rPr>
                        <a:t>No pašvaldības pieprasītais</a:t>
                      </a:r>
                    </a:p>
                    <a:p>
                      <a:r>
                        <a:rPr lang="lv-LV" sz="2400" b="0" dirty="0">
                          <a:effectLst/>
                          <a:latin typeface="+mn-lt"/>
                          <a:ea typeface="Calibri" panose="020F0502020204030204" pitchFamily="34" charset="0"/>
                          <a:cs typeface="Times New Roman" panose="02020603050405020304" pitchFamily="18" charset="0"/>
                        </a:rPr>
                        <a:t>EUR</a:t>
                      </a:r>
                    </a:p>
                  </a:txBody>
                  <a:tcPr marL="68575" marR="6857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rgbClr val="CCFF99"/>
                    </a:solidFill>
                  </a:tcPr>
                </a:tc>
                <a:tc>
                  <a:txBody>
                    <a:bodyPr/>
                    <a:lstStyle/>
                    <a:p>
                      <a:r>
                        <a:rPr lang="lv-LV" sz="2400" b="0" dirty="0">
                          <a:effectLst/>
                          <a:latin typeface="+mn-lt"/>
                          <a:ea typeface="Calibri" panose="020F0502020204030204" pitchFamily="34" charset="0"/>
                          <a:cs typeface="Times New Roman" panose="02020603050405020304" pitchFamily="18" charset="0"/>
                        </a:rPr>
                        <a:t>Papildus ieguldījums</a:t>
                      </a:r>
                    </a:p>
                    <a:p>
                      <a:r>
                        <a:rPr lang="lv-LV" sz="2400" b="0" dirty="0">
                          <a:effectLst/>
                          <a:latin typeface="+mn-lt"/>
                          <a:ea typeface="Calibri" panose="020F0502020204030204" pitchFamily="34" charset="0"/>
                          <a:cs typeface="Times New Roman" panose="02020603050405020304" pitchFamily="18" charset="0"/>
                        </a:rPr>
                        <a:t>EUR</a:t>
                      </a:r>
                    </a:p>
                  </a:txBody>
                  <a:tcPr marL="68575" marR="68575" marT="0" marB="0">
                    <a:lnL w="12700" cap="flat" cmpd="sng" algn="ctr">
                      <a:solidFill>
                        <a:schemeClr val="tx1"/>
                      </a:solidFill>
                      <a:prstDash val="solid"/>
                      <a:round/>
                      <a:headEnd type="none" w="med" len="med"/>
                      <a:tailEnd type="none" w="med" len="med"/>
                    </a:lnL>
                    <a:solidFill>
                      <a:srgbClr val="CCFF99"/>
                    </a:solidFill>
                  </a:tcPr>
                </a:tc>
                <a:extLst>
                  <a:ext uri="{0D108BD9-81ED-4DB2-BD59-A6C34878D82A}">
                    <a16:rowId xmlns:a16="http://schemas.microsoft.com/office/drawing/2014/main" val="10002"/>
                  </a:ext>
                </a:extLst>
              </a:tr>
            </a:tbl>
          </a:graphicData>
        </a:graphic>
      </p:graphicFrame>
    </p:spTree>
  </p:cSld>
  <p:clrMapOvr>
    <a:masterClrMapping/>
  </p:clrMapOvr>
  <p:transition spd="slow"/>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C7FA2D-5A3F-89FE-3F01-99111EA6C82A}"/>
            </a:ext>
          </a:extLst>
        </p:cNvPr>
        <p:cNvGrpSpPr/>
        <p:nvPr/>
      </p:nvGrpSpPr>
      <p:grpSpPr>
        <a:xfrm>
          <a:off x="0" y="0"/>
          <a:ext cx="0" cy="0"/>
          <a:chOff x="0" y="0"/>
          <a:chExt cx="0" cy="0"/>
        </a:xfrm>
      </p:grpSpPr>
      <p:sp>
        <p:nvSpPr>
          <p:cNvPr id="24578" name="Rectangle 1">
            <a:extLst>
              <a:ext uri="{FF2B5EF4-FFF2-40B4-BE49-F238E27FC236}">
                <a16:creationId xmlns:a16="http://schemas.microsoft.com/office/drawing/2014/main" id="{60888B28-94C4-0480-A88A-E34BED7F3551}"/>
              </a:ext>
            </a:extLst>
          </p:cNvPr>
          <p:cNvSpPr>
            <a:spLocks noChangeArrowheads="1"/>
          </p:cNvSpPr>
          <p:nvPr/>
        </p:nvSpPr>
        <p:spPr bwMode="auto">
          <a:xfrm>
            <a:off x="347662" y="347663"/>
            <a:ext cx="8616825" cy="13306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nSpc>
                <a:spcPct val="120000"/>
              </a:lnSpc>
              <a:spcBef>
                <a:spcPct val="0"/>
              </a:spcBef>
              <a:buClrTx/>
              <a:buSzTx/>
              <a:buFontTx/>
              <a:buNone/>
            </a:pPr>
            <a:r>
              <a:rPr lang="lv-LV" altLang="lv-LV" sz="4000" dirty="0">
                <a:solidFill>
                  <a:srgbClr val="800000"/>
                </a:solidFill>
                <a:latin typeface="Arial" panose="020B0604020202020204" pitchFamily="34" charset="0"/>
                <a:cs typeface="Arial" panose="020B0604020202020204" pitchFamily="34" charset="0"/>
              </a:rPr>
              <a:t>Projekta pieteikumu veidlapu varianti </a:t>
            </a:r>
          </a:p>
          <a:p>
            <a:pPr>
              <a:lnSpc>
                <a:spcPct val="110000"/>
              </a:lnSpc>
              <a:spcBef>
                <a:spcPct val="0"/>
              </a:spcBef>
              <a:buClrTx/>
              <a:buSzTx/>
              <a:buFontTx/>
              <a:buNone/>
            </a:pPr>
            <a:endParaRPr lang="lv-LV" altLang="lv-LV" sz="3200" dirty="0">
              <a:solidFill>
                <a:srgbClr val="0A5378"/>
              </a:solidFill>
              <a:latin typeface="Arial" panose="020B0604020202020204" pitchFamily="34" charset="0"/>
              <a:cs typeface="Arial" panose="020B0604020202020204" pitchFamily="34" charset="0"/>
            </a:endParaRPr>
          </a:p>
        </p:txBody>
      </p:sp>
      <p:sp>
        <p:nvSpPr>
          <p:cNvPr id="24579" name="TextBox 8">
            <a:extLst>
              <a:ext uri="{FF2B5EF4-FFF2-40B4-BE49-F238E27FC236}">
                <a16:creationId xmlns:a16="http://schemas.microsoft.com/office/drawing/2014/main" id="{AC021DA6-FF86-458D-2638-A43471FDB488}"/>
              </a:ext>
            </a:extLst>
          </p:cNvPr>
          <p:cNvSpPr txBox="1">
            <a:spLocks noChangeArrowheads="1"/>
          </p:cNvSpPr>
          <p:nvPr/>
        </p:nvSpPr>
        <p:spPr bwMode="auto">
          <a:xfrm>
            <a:off x="347662" y="1124744"/>
            <a:ext cx="7826375" cy="550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marL="285750" indent="-285750">
              <a:spcBef>
                <a:spcPct val="0"/>
              </a:spcBef>
              <a:buClrTx/>
              <a:buSzTx/>
            </a:pPr>
            <a:r>
              <a:rPr lang="lv-LV" altLang="lv-LV" sz="1600" dirty="0">
                <a:solidFill>
                  <a:schemeClr val="tx1"/>
                </a:solidFill>
                <a:latin typeface="Arial" panose="020B0604020202020204" pitchFamily="34" charset="0"/>
              </a:rPr>
              <a:t>Organizācija (pilns nosaukums)*</a:t>
            </a:r>
          </a:p>
          <a:p>
            <a:pPr marL="285750" indent="-285750">
              <a:spcBef>
                <a:spcPct val="0"/>
              </a:spcBef>
              <a:buClrTx/>
              <a:buSzTx/>
            </a:pPr>
            <a:r>
              <a:rPr lang="lv-LV" altLang="lv-LV" sz="1600" dirty="0">
                <a:solidFill>
                  <a:schemeClr val="tx1"/>
                </a:solidFill>
                <a:latin typeface="Arial" panose="020B0604020202020204" pitchFamily="34" charset="0"/>
              </a:rPr>
              <a:t>Reģistrācijas numurs*</a:t>
            </a:r>
          </a:p>
          <a:p>
            <a:pPr marL="285750" indent="-285750">
              <a:spcBef>
                <a:spcPct val="0"/>
              </a:spcBef>
              <a:buClrTx/>
              <a:buSzTx/>
            </a:pPr>
            <a:r>
              <a:rPr lang="lv-LV" altLang="lv-LV" sz="1600" dirty="0">
                <a:solidFill>
                  <a:schemeClr val="tx1"/>
                </a:solidFill>
                <a:latin typeface="Arial" panose="020B0604020202020204" pitchFamily="34" charset="0"/>
              </a:rPr>
              <a:t>Adrese*</a:t>
            </a:r>
          </a:p>
          <a:p>
            <a:pPr marL="285750" indent="-285750">
              <a:spcBef>
                <a:spcPct val="0"/>
              </a:spcBef>
              <a:buClrTx/>
              <a:buSzTx/>
            </a:pPr>
            <a:r>
              <a:rPr lang="lv-LV" altLang="lv-LV" sz="1600" dirty="0">
                <a:solidFill>
                  <a:schemeClr val="tx1"/>
                </a:solidFill>
                <a:latin typeface="Arial" panose="020B0604020202020204" pitchFamily="34" charset="0"/>
              </a:rPr>
              <a:t>Kontaktinformācija (kontaktpersonas vārds, uzvārds, tālrunis, </a:t>
            </a:r>
            <a:r>
              <a:rPr lang="lv-LV" altLang="lv-LV" sz="1600" dirty="0" err="1">
                <a:solidFill>
                  <a:schemeClr val="tx1"/>
                </a:solidFill>
                <a:latin typeface="Arial" panose="020B0604020202020204" pitchFamily="34" charset="0"/>
              </a:rPr>
              <a:t>epasta</a:t>
            </a:r>
            <a:r>
              <a:rPr lang="lv-LV" altLang="lv-LV" sz="1600" dirty="0">
                <a:solidFill>
                  <a:schemeClr val="tx1"/>
                </a:solidFill>
                <a:latin typeface="Arial" panose="020B0604020202020204" pitchFamily="34" charset="0"/>
              </a:rPr>
              <a:t> adrese)*</a:t>
            </a:r>
          </a:p>
          <a:p>
            <a:pPr marL="285750" indent="-285750">
              <a:spcBef>
                <a:spcPct val="0"/>
              </a:spcBef>
              <a:buClrTx/>
              <a:buSzTx/>
            </a:pPr>
            <a:r>
              <a:rPr lang="lv-LV" altLang="lv-LV" sz="1600" dirty="0">
                <a:solidFill>
                  <a:schemeClr val="tx1"/>
                </a:solidFill>
                <a:latin typeface="Arial" panose="020B0604020202020204" pitchFamily="34" charset="0"/>
              </a:rPr>
              <a:t>Vai ir sabiedriskā labuma statuss (no kura gada)</a:t>
            </a:r>
          </a:p>
          <a:p>
            <a:pPr marL="285750" indent="-285750">
              <a:spcBef>
                <a:spcPct val="0"/>
              </a:spcBef>
              <a:buClrTx/>
              <a:buSzTx/>
            </a:pPr>
            <a:r>
              <a:rPr lang="lv-LV" altLang="lv-LV" sz="1600" dirty="0">
                <a:solidFill>
                  <a:schemeClr val="tx1"/>
                </a:solidFill>
                <a:latin typeface="Arial" panose="020B0604020202020204" pitchFamily="34" charset="0"/>
              </a:rPr>
              <a:t>Misija, mērķi*</a:t>
            </a:r>
          </a:p>
          <a:p>
            <a:pPr marL="285750" indent="-285750">
              <a:spcBef>
                <a:spcPct val="0"/>
              </a:spcBef>
              <a:buClrTx/>
              <a:buSzTx/>
            </a:pPr>
            <a:r>
              <a:rPr lang="lv-LV" altLang="lv-LV" sz="1600" dirty="0">
                <a:solidFill>
                  <a:schemeClr val="tx1"/>
                </a:solidFill>
                <a:latin typeface="Arial" panose="020B0604020202020204" pitchFamily="34" charset="0"/>
              </a:rPr>
              <a:t>Organizācijas pieredze nometņu organizēšanā</a:t>
            </a:r>
          </a:p>
          <a:p>
            <a:pPr marL="285750" indent="-285750">
              <a:spcBef>
                <a:spcPct val="0"/>
              </a:spcBef>
              <a:buClrTx/>
              <a:buSzTx/>
            </a:pPr>
            <a:r>
              <a:rPr lang="lv-LV" altLang="lv-LV" sz="1600" dirty="0">
                <a:solidFill>
                  <a:schemeClr val="tx1"/>
                </a:solidFill>
                <a:latin typeface="Arial" panose="020B0604020202020204" pitchFamily="34" charset="0"/>
              </a:rPr>
              <a:t>Nometnes nosaukums (ne vairāk kā 4 vārdi)</a:t>
            </a:r>
          </a:p>
          <a:p>
            <a:pPr marL="285750" indent="-285750">
              <a:spcBef>
                <a:spcPct val="0"/>
              </a:spcBef>
              <a:buClrTx/>
              <a:buSzTx/>
            </a:pPr>
            <a:r>
              <a:rPr lang="lv-LV" altLang="lv-LV" sz="1600" dirty="0">
                <a:solidFill>
                  <a:schemeClr val="tx1"/>
                </a:solidFill>
                <a:latin typeface="Arial" panose="020B0604020202020204" pitchFamily="34" charset="0"/>
              </a:rPr>
              <a:t>Nometnes īss apraksts (nometnes mērķis, ievirze, vieta </a:t>
            </a:r>
            <a:r>
              <a:rPr lang="lv-LV" altLang="lv-LV" sz="1600" dirty="0" err="1">
                <a:solidFill>
                  <a:schemeClr val="tx1"/>
                </a:solidFill>
                <a:latin typeface="Arial" panose="020B0604020202020204" pitchFamily="34" charset="0"/>
              </a:rPr>
              <a:t>utml</a:t>
            </a:r>
            <a:r>
              <a:rPr lang="lv-LV" altLang="lv-LV" sz="1600" dirty="0">
                <a:solidFill>
                  <a:schemeClr val="tx1"/>
                </a:solidFill>
                <a:latin typeface="Arial" panose="020B0604020202020204" pitchFamily="34" charset="0"/>
              </a:rPr>
              <a:t>.)</a:t>
            </a:r>
          </a:p>
          <a:p>
            <a:pPr marL="285750" indent="-285750">
              <a:spcBef>
                <a:spcPct val="0"/>
              </a:spcBef>
              <a:buClrTx/>
              <a:buSzTx/>
            </a:pPr>
            <a:r>
              <a:rPr lang="lv-LV" altLang="lv-LV" sz="1600" dirty="0">
                <a:solidFill>
                  <a:schemeClr val="tx1"/>
                </a:solidFill>
                <a:latin typeface="Arial" panose="020B0604020202020204" pitchFamily="34" charset="0"/>
              </a:rPr>
              <a:t>Nometnes rīkošanas adrese</a:t>
            </a:r>
          </a:p>
          <a:p>
            <a:pPr marL="285750" indent="-285750">
              <a:spcBef>
                <a:spcPct val="0"/>
              </a:spcBef>
              <a:buClrTx/>
              <a:buSzTx/>
            </a:pPr>
            <a:r>
              <a:rPr lang="lv-LV" altLang="lv-LV" sz="1600" dirty="0">
                <a:solidFill>
                  <a:schemeClr val="tx1"/>
                </a:solidFill>
                <a:latin typeface="Arial" panose="020B0604020202020204" pitchFamily="34" charset="0"/>
              </a:rPr>
              <a:t>Nometnes sākuma datums ( sākot no 20.07.2024.)</a:t>
            </a:r>
          </a:p>
          <a:p>
            <a:pPr marL="285750" indent="-285750">
              <a:spcBef>
                <a:spcPct val="0"/>
              </a:spcBef>
              <a:buClrTx/>
              <a:buSzTx/>
            </a:pPr>
            <a:r>
              <a:rPr lang="lv-LV" altLang="lv-LV" sz="1600" dirty="0">
                <a:solidFill>
                  <a:schemeClr val="tx1"/>
                </a:solidFill>
                <a:latin typeface="Arial" panose="020B0604020202020204" pitchFamily="34" charset="0"/>
              </a:rPr>
              <a:t>Nometnes beigu datums (līdz 27.08.2024.)</a:t>
            </a:r>
          </a:p>
          <a:p>
            <a:pPr marL="285750" indent="-285750">
              <a:spcBef>
                <a:spcPct val="0"/>
              </a:spcBef>
              <a:buClrTx/>
              <a:buSzTx/>
            </a:pPr>
            <a:r>
              <a:rPr lang="lv-LV" altLang="lv-LV" sz="1600" dirty="0">
                <a:solidFill>
                  <a:schemeClr val="tx1"/>
                </a:solidFill>
                <a:latin typeface="Arial" panose="020B0604020202020204" pitchFamily="34" charset="0"/>
              </a:rPr>
              <a:t>Nometnes vietas un personāla apraksts (kur notiks nometne, kādi pedagogi piedalīsies, Bērnu nometņu vadītāja apliecība, nometnes atbilstība MK noteikumiem Nr. 981 Bērnu nometņu organizēšanas un darbības kārtība) līdz 1000 zīmēm</a:t>
            </a:r>
          </a:p>
          <a:p>
            <a:pPr marL="285750" indent="-285750">
              <a:spcBef>
                <a:spcPct val="0"/>
              </a:spcBef>
              <a:buClrTx/>
              <a:buSzTx/>
            </a:pPr>
            <a:r>
              <a:rPr lang="lv-LV" altLang="lv-LV" sz="1600" dirty="0">
                <a:solidFill>
                  <a:schemeClr val="tx1"/>
                </a:solidFill>
                <a:latin typeface="Arial" panose="020B0604020202020204" pitchFamily="34" charset="0"/>
              </a:rPr>
              <a:t>Nometnes programma (katras dienas apraksts)</a:t>
            </a:r>
          </a:p>
          <a:p>
            <a:pPr marL="285750" indent="-285750">
              <a:spcBef>
                <a:spcPct val="0"/>
              </a:spcBef>
              <a:buClrTx/>
              <a:buSzTx/>
            </a:pPr>
            <a:r>
              <a:rPr lang="lv-LV" altLang="lv-LV" sz="1600" dirty="0">
                <a:solidFill>
                  <a:schemeClr val="tx1"/>
                </a:solidFill>
                <a:latin typeface="Arial" panose="020B0604020202020204" pitchFamily="34" charset="0"/>
              </a:rPr>
              <a:t>Nepieciešamā kopsumma nometnes organizēšanai</a:t>
            </a:r>
          </a:p>
          <a:p>
            <a:pPr marL="285750" indent="-285750">
              <a:spcBef>
                <a:spcPct val="0"/>
              </a:spcBef>
              <a:buClrTx/>
              <a:buSzTx/>
            </a:pPr>
            <a:r>
              <a:rPr lang="lv-LV" altLang="lv-LV" sz="1600" dirty="0">
                <a:solidFill>
                  <a:schemeClr val="tx1"/>
                </a:solidFill>
                <a:latin typeface="Arial" panose="020B0604020202020204" pitchFamily="34" charset="0"/>
              </a:rPr>
              <a:t>Budžeta detalizēts atšifrējums (ar PVN)  (iekļaujot aprēķinus par naktsmītni, ēdināšanu personālu. Jāiesniedz arī kalkulācija un summa)</a:t>
            </a:r>
          </a:p>
          <a:p>
            <a:pPr>
              <a:spcBef>
                <a:spcPct val="0"/>
              </a:spcBef>
              <a:buClrTx/>
              <a:buSzTx/>
              <a:buFontTx/>
              <a:buNone/>
            </a:pPr>
            <a:endParaRPr lang="lv-LV" altLang="lv-LV" sz="1600" dirty="0">
              <a:solidFill>
                <a:schemeClr val="tx1"/>
              </a:solidFill>
              <a:latin typeface="Arial" panose="020B0604020202020204" pitchFamily="34" charset="0"/>
            </a:endParaRPr>
          </a:p>
          <a:p>
            <a:pPr>
              <a:spcBef>
                <a:spcPct val="0"/>
              </a:spcBef>
              <a:buClrTx/>
              <a:buSzTx/>
              <a:buFontTx/>
              <a:buNone/>
            </a:pPr>
            <a:r>
              <a:rPr lang="lv-LV" altLang="lv-LV" sz="1600" dirty="0">
                <a:solidFill>
                  <a:schemeClr val="tx1"/>
                </a:solidFill>
                <a:latin typeface="Arial" panose="020B0604020202020204" pitchFamily="34" charset="0"/>
              </a:rPr>
              <a:t>Iesniedzot veidlapu, apliecinu, ka iesniegtais projekts atbilst konkursa nolikumam</a:t>
            </a:r>
          </a:p>
        </p:txBody>
      </p:sp>
    </p:spTree>
    <p:extLst>
      <p:ext uri="{BB962C8B-B14F-4D97-AF65-F5344CB8AC3E}">
        <p14:creationId xmlns:p14="http://schemas.microsoft.com/office/powerpoint/2010/main" val="2254643698"/>
      </p:ext>
    </p:extLst>
  </p:cSld>
  <p:clrMapOvr>
    <a:masterClrMapping/>
  </p:clrMapOvr>
  <p:transition spd="slow"/>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5">
            <a:extLst>
              <a:ext uri="{FF2B5EF4-FFF2-40B4-BE49-F238E27FC236}">
                <a16:creationId xmlns:a16="http://schemas.microsoft.com/office/drawing/2014/main" id="{1C1CF1AD-358C-4CF1-997F-2E7595DA6D92}"/>
              </a:ext>
            </a:extLst>
          </p:cNvPr>
          <p:cNvSpPr>
            <a:spLocks noGrp="1" noChangeArrowheads="1"/>
          </p:cNvSpPr>
          <p:nvPr>
            <p:ph type="sldNum" sz="quarter" idx="12"/>
          </p:nvPr>
        </p:nvSpPr>
        <p:spPr bwMode="auto">
          <a:xfrm>
            <a:off x="179388" y="6165850"/>
            <a:ext cx="2133600" cy="47625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spcBef>
                <a:spcPct val="0"/>
              </a:spcBef>
              <a:buClrTx/>
              <a:buSzTx/>
              <a:buFontTx/>
              <a:buNone/>
            </a:pPr>
            <a:fld id="{0B4B6BFF-63DA-430D-AE35-CAE35B062B6A}" type="slidenum">
              <a:rPr lang="lv-LV" altLang="lv-LV">
                <a:solidFill>
                  <a:schemeClr val="accent1"/>
                </a:solidFill>
                <a:latin typeface="Arial" panose="020B0604020202020204" pitchFamily="34" charset="0"/>
              </a:rPr>
              <a:pPr>
                <a:spcBef>
                  <a:spcPct val="0"/>
                </a:spcBef>
                <a:buClrTx/>
                <a:buSzTx/>
                <a:buFontTx/>
                <a:buNone/>
              </a:pPr>
              <a:t>2</a:t>
            </a:fld>
            <a:endParaRPr lang="lv-LV" altLang="lv-LV">
              <a:solidFill>
                <a:schemeClr val="accent1"/>
              </a:solidFill>
              <a:latin typeface="Arial" panose="020B0604020202020204" pitchFamily="34" charset="0"/>
            </a:endParaRPr>
          </a:p>
          <a:p>
            <a:pPr>
              <a:spcBef>
                <a:spcPct val="0"/>
              </a:spcBef>
              <a:buClrTx/>
              <a:buSzTx/>
              <a:buFontTx/>
              <a:buNone/>
            </a:pPr>
            <a:endParaRPr lang="lv-LV" altLang="lv-LV">
              <a:solidFill>
                <a:schemeClr val="accent1"/>
              </a:solidFill>
              <a:latin typeface="Arial" panose="020B0604020202020204" pitchFamily="34" charset="0"/>
            </a:endParaRPr>
          </a:p>
        </p:txBody>
      </p:sp>
      <p:sp>
        <p:nvSpPr>
          <p:cNvPr id="8195" name="Virsraksts 1">
            <a:extLst>
              <a:ext uri="{FF2B5EF4-FFF2-40B4-BE49-F238E27FC236}">
                <a16:creationId xmlns:a16="http://schemas.microsoft.com/office/drawing/2014/main" id="{4D838876-D180-4A47-AC86-44BE54B73C5D}"/>
              </a:ext>
            </a:extLst>
          </p:cNvPr>
          <p:cNvSpPr>
            <a:spLocks noGrp="1"/>
          </p:cNvSpPr>
          <p:nvPr>
            <p:ph type="title"/>
          </p:nvPr>
        </p:nvSpPr>
        <p:spPr>
          <a:xfrm>
            <a:off x="642938" y="274638"/>
            <a:ext cx="8043862" cy="1143000"/>
          </a:xfrm>
        </p:spPr>
        <p:txBody>
          <a:bodyPr/>
          <a:lstStyle/>
          <a:p>
            <a:r>
              <a:rPr lang="lv-LV" altLang="lv-LV">
                <a:solidFill>
                  <a:srgbClr val="800000"/>
                </a:solidFill>
              </a:rPr>
              <a:t>Trīs organizatoriskās un vadības spējas attīstības nodrošināšanai</a:t>
            </a:r>
            <a:endParaRPr lang="ru-RU" altLang="lv-LV">
              <a:solidFill>
                <a:srgbClr val="800000"/>
              </a:solidFill>
            </a:endParaRPr>
          </a:p>
        </p:txBody>
      </p:sp>
      <p:sp>
        <p:nvSpPr>
          <p:cNvPr id="8196" name="Satura vietturis 2">
            <a:extLst>
              <a:ext uri="{FF2B5EF4-FFF2-40B4-BE49-F238E27FC236}">
                <a16:creationId xmlns:a16="http://schemas.microsoft.com/office/drawing/2014/main" id="{3027AF15-F5A3-4EFE-90F0-83B4A51384B4}"/>
              </a:ext>
            </a:extLst>
          </p:cNvPr>
          <p:cNvSpPr>
            <a:spLocks noGrp="1"/>
          </p:cNvSpPr>
          <p:nvPr>
            <p:ph idx="1"/>
          </p:nvPr>
        </p:nvSpPr>
        <p:spPr>
          <a:xfrm>
            <a:off x="642938" y="1600200"/>
            <a:ext cx="8043862" cy="4525963"/>
          </a:xfrm>
        </p:spPr>
        <p:txBody>
          <a:bodyPr/>
          <a:lstStyle/>
          <a:p>
            <a:pPr>
              <a:buFontTx/>
              <a:buChar char="•"/>
            </a:pPr>
            <a:r>
              <a:rPr lang="lv-LV" altLang="lv-LV" sz="3200" dirty="0">
                <a:solidFill>
                  <a:srgbClr val="006600"/>
                </a:solidFill>
              </a:rPr>
              <a:t>Spēja redzēt vīziju - jēga darbībai</a:t>
            </a:r>
          </a:p>
          <a:p>
            <a:pPr>
              <a:buFontTx/>
              <a:buChar char="•"/>
            </a:pPr>
            <a:r>
              <a:rPr lang="lv-LV" altLang="lv-LV" sz="3200" dirty="0">
                <a:solidFill>
                  <a:srgbClr val="006600"/>
                </a:solidFill>
              </a:rPr>
              <a:t>Spēja raudzīties nākotnē - izprast būtiskās tendences</a:t>
            </a:r>
          </a:p>
          <a:p>
            <a:pPr>
              <a:buFontTx/>
              <a:buChar char="•"/>
            </a:pPr>
            <a:r>
              <a:rPr lang="lv-LV" altLang="lv-LV" sz="3200" dirty="0">
                <a:solidFill>
                  <a:srgbClr val="006600"/>
                </a:solidFill>
              </a:rPr>
              <a:t>Spēja veidot stratēģiju - uz cilvēkiem centrētas stratēģijas izstrādāšanas process</a:t>
            </a:r>
            <a:endParaRPr lang="ru-RU" altLang="lv-LV" sz="3200" dirty="0">
              <a:solidFill>
                <a:srgbClr val="006600"/>
              </a:solidFill>
            </a:endParaRPr>
          </a:p>
        </p:txBody>
      </p:sp>
    </p:spTree>
  </p:cSld>
  <p:clrMapOvr>
    <a:masterClrMapping/>
  </p:clrMapOvr>
  <p:transition spd="slow"/>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1" name="Group 10">
            <a:extLst>
              <a:ext uri="{FF2B5EF4-FFF2-40B4-BE49-F238E27FC236}">
                <a16:creationId xmlns:a16="http://schemas.microsoft.com/office/drawing/2014/main" id="{609316A9-990D-4EC3-A671-70EE5C1493A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9144001" cy="6866467"/>
            <a:chOff x="0" y="-8467"/>
            <a:chExt cx="12192000" cy="6866467"/>
          </a:xfrm>
        </p:grpSpPr>
        <p:cxnSp>
          <p:nvCxnSpPr>
            <p:cNvPr id="12" name="Straight Connector 11">
              <a:extLst>
                <a:ext uri="{FF2B5EF4-FFF2-40B4-BE49-F238E27FC236}">
                  <a16:creationId xmlns:a16="http://schemas.microsoft.com/office/drawing/2014/main" id="{9B0C6109-9159-49CA-AD7A-F9035539DB7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13" name="Straight Connector 12">
              <a:extLst>
                <a:ext uri="{FF2B5EF4-FFF2-40B4-BE49-F238E27FC236}">
                  <a16:creationId xmlns:a16="http://schemas.microsoft.com/office/drawing/2014/main" id="{686F14F5-308C-4EB6-87AB-05DE9501B1AA}"/>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14" name="Rectangle 23">
              <a:extLst>
                <a:ext uri="{FF2B5EF4-FFF2-40B4-BE49-F238E27FC236}">
                  <a16:creationId xmlns:a16="http://schemas.microsoft.com/office/drawing/2014/main" id="{BA032363-A188-47C5-9D59-9B788809DCD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v-LV"/>
            </a:p>
          </p:txBody>
        </p:sp>
        <p:sp>
          <p:nvSpPr>
            <p:cNvPr id="15" name="Rectangle 25">
              <a:extLst>
                <a:ext uri="{FF2B5EF4-FFF2-40B4-BE49-F238E27FC236}">
                  <a16:creationId xmlns:a16="http://schemas.microsoft.com/office/drawing/2014/main" id="{2C4077DF-6BB9-4069-AD28-6B1664EBB06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v-LV"/>
            </a:p>
          </p:txBody>
        </p:sp>
        <p:sp>
          <p:nvSpPr>
            <p:cNvPr id="16" name="Isosceles Triangle 15">
              <a:extLst>
                <a:ext uri="{FF2B5EF4-FFF2-40B4-BE49-F238E27FC236}">
                  <a16:creationId xmlns:a16="http://schemas.microsoft.com/office/drawing/2014/main" id="{1D2B8B50-3419-41ED-9A9F-3CF9EEBBD3F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v-LV"/>
            </a:p>
          </p:txBody>
        </p:sp>
        <p:sp>
          <p:nvSpPr>
            <p:cNvPr id="17" name="Rectangle 27">
              <a:extLst>
                <a:ext uri="{FF2B5EF4-FFF2-40B4-BE49-F238E27FC236}">
                  <a16:creationId xmlns:a16="http://schemas.microsoft.com/office/drawing/2014/main" id="{5C640498-2E73-4FA2-BEB6-C3596A458C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v-LV"/>
            </a:p>
          </p:txBody>
        </p:sp>
        <p:sp>
          <p:nvSpPr>
            <p:cNvPr id="18" name="Rectangle 28">
              <a:extLst>
                <a:ext uri="{FF2B5EF4-FFF2-40B4-BE49-F238E27FC236}">
                  <a16:creationId xmlns:a16="http://schemas.microsoft.com/office/drawing/2014/main" id="{3240EEFC-4112-4C39-A816-C815774F6D6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v-LV"/>
            </a:p>
          </p:txBody>
        </p:sp>
        <p:sp>
          <p:nvSpPr>
            <p:cNvPr id="19" name="Rectangle 29">
              <a:extLst>
                <a:ext uri="{FF2B5EF4-FFF2-40B4-BE49-F238E27FC236}">
                  <a16:creationId xmlns:a16="http://schemas.microsoft.com/office/drawing/2014/main" id="{ADF362B0-03EA-4800-9FAA-9F128587E42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v-LV"/>
            </a:p>
          </p:txBody>
        </p:sp>
        <p:sp>
          <p:nvSpPr>
            <p:cNvPr id="20" name="Isosceles Triangle 19">
              <a:extLst>
                <a:ext uri="{FF2B5EF4-FFF2-40B4-BE49-F238E27FC236}">
                  <a16:creationId xmlns:a16="http://schemas.microsoft.com/office/drawing/2014/main" id="{0BA84559-2F4C-4795-9246-4C563F942DB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v-LV"/>
            </a:p>
          </p:txBody>
        </p:sp>
        <p:sp>
          <p:nvSpPr>
            <p:cNvPr id="21" name="Isosceles Triangle 20">
              <a:extLst>
                <a:ext uri="{FF2B5EF4-FFF2-40B4-BE49-F238E27FC236}">
                  <a16:creationId xmlns:a16="http://schemas.microsoft.com/office/drawing/2014/main" id="{FA77A1AA-CA47-4A91-A0A1-0A8CE31A985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v-LV"/>
            </a:p>
          </p:txBody>
        </p:sp>
      </p:grpSp>
      <p:sp>
        <p:nvSpPr>
          <p:cNvPr id="23" name="Rectangle 22">
            <a:extLst>
              <a:ext uri="{FF2B5EF4-FFF2-40B4-BE49-F238E27FC236}">
                <a16:creationId xmlns:a16="http://schemas.microsoft.com/office/drawing/2014/main" id="{03E8462A-FEBA-4848-81CC-3F8DA3E47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5" name="Group 24">
            <a:extLst>
              <a:ext uri="{FF2B5EF4-FFF2-40B4-BE49-F238E27FC236}">
                <a16:creationId xmlns:a16="http://schemas.microsoft.com/office/drawing/2014/main" id="{2109F83F-40FE-4DB3-84CC-09FB3340D06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9144001" cy="6866467"/>
            <a:chOff x="0" y="-8467"/>
            <a:chExt cx="12192000" cy="6866467"/>
          </a:xfrm>
        </p:grpSpPr>
        <p:cxnSp>
          <p:nvCxnSpPr>
            <p:cNvPr id="26" name="Straight Connector 25">
              <a:extLst>
                <a:ext uri="{FF2B5EF4-FFF2-40B4-BE49-F238E27FC236}">
                  <a16:creationId xmlns:a16="http://schemas.microsoft.com/office/drawing/2014/main" id="{1DE492D7-C3C3-48FF-80C8-37021EA0262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7" name="Rectangle 23">
              <a:extLst>
                <a:ext uri="{FF2B5EF4-FFF2-40B4-BE49-F238E27FC236}">
                  <a16:creationId xmlns:a16="http://schemas.microsoft.com/office/drawing/2014/main" id="{0B30FF97-2E9A-490A-AED2-90BA2E0EC1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v-LV"/>
            </a:p>
          </p:txBody>
        </p:sp>
        <p:sp>
          <p:nvSpPr>
            <p:cNvPr id="28" name="Rectangle 25">
              <a:extLst>
                <a:ext uri="{FF2B5EF4-FFF2-40B4-BE49-F238E27FC236}">
                  <a16:creationId xmlns:a16="http://schemas.microsoft.com/office/drawing/2014/main" id="{B6D53C7D-A312-47B6-A66A-230A19CFAC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v-LV"/>
            </a:p>
          </p:txBody>
        </p:sp>
        <p:sp>
          <p:nvSpPr>
            <p:cNvPr id="29" name="Isosceles Triangle 28">
              <a:extLst>
                <a:ext uri="{FF2B5EF4-FFF2-40B4-BE49-F238E27FC236}">
                  <a16:creationId xmlns:a16="http://schemas.microsoft.com/office/drawing/2014/main" id="{9329D58C-0D2E-4A2B-AD6A-9CEE506784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v-LV"/>
            </a:p>
          </p:txBody>
        </p:sp>
        <p:sp>
          <p:nvSpPr>
            <p:cNvPr id="30" name="Rectangle 27">
              <a:extLst>
                <a:ext uri="{FF2B5EF4-FFF2-40B4-BE49-F238E27FC236}">
                  <a16:creationId xmlns:a16="http://schemas.microsoft.com/office/drawing/2014/main" id="{9D446EDE-C690-4461-8BF2-7634808FC8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v-LV"/>
            </a:p>
          </p:txBody>
        </p:sp>
        <p:sp>
          <p:nvSpPr>
            <p:cNvPr id="31" name="Rectangle 28">
              <a:extLst>
                <a:ext uri="{FF2B5EF4-FFF2-40B4-BE49-F238E27FC236}">
                  <a16:creationId xmlns:a16="http://schemas.microsoft.com/office/drawing/2014/main" id="{323F3D34-6531-4AD7-A8C6-195A090281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v-LV"/>
            </a:p>
          </p:txBody>
        </p:sp>
        <p:sp>
          <p:nvSpPr>
            <p:cNvPr id="32" name="Rectangle 29">
              <a:extLst>
                <a:ext uri="{FF2B5EF4-FFF2-40B4-BE49-F238E27FC236}">
                  <a16:creationId xmlns:a16="http://schemas.microsoft.com/office/drawing/2014/main" id="{B9B0AE3F-2350-435F-A9B0-C310BF8763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v-LV"/>
            </a:p>
          </p:txBody>
        </p:sp>
        <p:sp>
          <p:nvSpPr>
            <p:cNvPr id="33" name="Isosceles Triangle 32">
              <a:extLst>
                <a:ext uri="{FF2B5EF4-FFF2-40B4-BE49-F238E27FC236}">
                  <a16:creationId xmlns:a16="http://schemas.microsoft.com/office/drawing/2014/main" id="{4EFA655C-9E50-4C14-A89E-AD7B648E4E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v-LV"/>
            </a:p>
          </p:txBody>
        </p:sp>
        <p:sp>
          <p:nvSpPr>
            <p:cNvPr id="34" name="Isosceles Triangle 33">
              <a:extLst>
                <a:ext uri="{FF2B5EF4-FFF2-40B4-BE49-F238E27FC236}">
                  <a16:creationId xmlns:a16="http://schemas.microsoft.com/office/drawing/2014/main" id="{3E843863-7D25-4C01-9A17-E817CB6D99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lv-LV"/>
            </a:p>
          </p:txBody>
        </p:sp>
      </p:grpSp>
      <p:sp>
        <p:nvSpPr>
          <p:cNvPr id="36" name="Rectangle 35">
            <a:extLst>
              <a:ext uri="{FF2B5EF4-FFF2-40B4-BE49-F238E27FC236}">
                <a16:creationId xmlns:a16="http://schemas.microsoft.com/office/drawing/2014/main" id="{7941F9B1-B01B-4A84-89D9-B169AEB4E4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7759" y="480060"/>
            <a:ext cx="8428482"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6" name="Satura vietturis 5">
            <a:extLst>
              <a:ext uri="{FF2B5EF4-FFF2-40B4-BE49-F238E27FC236}">
                <a16:creationId xmlns:a16="http://schemas.microsoft.com/office/drawing/2014/main" id="{1F6C5E72-3C8F-E831-4D5B-E18F46DB3147}"/>
              </a:ext>
            </a:extLst>
          </p:cNvPr>
          <p:cNvGraphicFramePr>
            <a:graphicFrameLocks noGrp="1"/>
          </p:cNvGraphicFramePr>
          <p:nvPr>
            <p:ph idx="1"/>
            <p:extLst>
              <p:ext uri="{D42A27DB-BD31-4B8C-83A1-F6EECF244321}">
                <p14:modId xmlns:p14="http://schemas.microsoft.com/office/powerpoint/2010/main" val="3747870119"/>
              </p:ext>
            </p:extLst>
          </p:nvPr>
        </p:nvGraphicFramePr>
        <p:xfrm>
          <a:off x="251520" y="45382"/>
          <a:ext cx="8651504" cy="6657488"/>
        </p:xfrm>
        <a:graphic>
          <a:graphicData uri="http://schemas.openxmlformats.org/drawingml/2006/table">
            <a:tbl>
              <a:tblPr firstRow="1" bandRow="1">
                <a:tableStyleId>{5C22544A-7EE6-4342-B048-85BDC9FD1C3A}</a:tableStyleId>
              </a:tblPr>
              <a:tblGrid>
                <a:gridCol w="1661992">
                  <a:extLst>
                    <a:ext uri="{9D8B030D-6E8A-4147-A177-3AD203B41FA5}">
                      <a16:colId xmlns:a16="http://schemas.microsoft.com/office/drawing/2014/main" val="3789900848"/>
                    </a:ext>
                  </a:extLst>
                </a:gridCol>
                <a:gridCol w="450346">
                  <a:extLst>
                    <a:ext uri="{9D8B030D-6E8A-4147-A177-3AD203B41FA5}">
                      <a16:colId xmlns:a16="http://schemas.microsoft.com/office/drawing/2014/main" val="3672121129"/>
                    </a:ext>
                  </a:extLst>
                </a:gridCol>
                <a:gridCol w="450346">
                  <a:extLst>
                    <a:ext uri="{9D8B030D-6E8A-4147-A177-3AD203B41FA5}">
                      <a16:colId xmlns:a16="http://schemas.microsoft.com/office/drawing/2014/main" val="2001068621"/>
                    </a:ext>
                  </a:extLst>
                </a:gridCol>
                <a:gridCol w="1478675">
                  <a:extLst>
                    <a:ext uri="{9D8B030D-6E8A-4147-A177-3AD203B41FA5}">
                      <a16:colId xmlns:a16="http://schemas.microsoft.com/office/drawing/2014/main" val="2105343980"/>
                    </a:ext>
                  </a:extLst>
                </a:gridCol>
                <a:gridCol w="523726">
                  <a:extLst>
                    <a:ext uri="{9D8B030D-6E8A-4147-A177-3AD203B41FA5}">
                      <a16:colId xmlns:a16="http://schemas.microsoft.com/office/drawing/2014/main" val="4088025852"/>
                    </a:ext>
                  </a:extLst>
                </a:gridCol>
                <a:gridCol w="536886">
                  <a:extLst>
                    <a:ext uri="{9D8B030D-6E8A-4147-A177-3AD203B41FA5}">
                      <a16:colId xmlns:a16="http://schemas.microsoft.com/office/drawing/2014/main" val="3025887957"/>
                    </a:ext>
                  </a:extLst>
                </a:gridCol>
                <a:gridCol w="555308">
                  <a:extLst>
                    <a:ext uri="{9D8B030D-6E8A-4147-A177-3AD203B41FA5}">
                      <a16:colId xmlns:a16="http://schemas.microsoft.com/office/drawing/2014/main" val="1078070343"/>
                    </a:ext>
                  </a:extLst>
                </a:gridCol>
                <a:gridCol w="582946">
                  <a:extLst>
                    <a:ext uri="{9D8B030D-6E8A-4147-A177-3AD203B41FA5}">
                      <a16:colId xmlns:a16="http://schemas.microsoft.com/office/drawing/2014/main" val="3301896883"/>
                    </a:ext>
                  </a:extLst>
                </a:gridCol>
                <a:gridCol w="319641">
                  <a:extLst>
                    <a:ext uri="{9D8B030D-6E8A-4147-A177-3AD203B41FA5}">
                      <a16:colId xmlns:a16="http://schemas.microsoft.com/office/drawing/2014/main" val="1580951805"/>
                    </a:ext>
                  </a:extLst>
                </a:gridCol>
                <a:gridCol w="319641">
                  <a:extLst>
                    <a:ext uri="{9D8B030D-6E8A-4147-A177-3AD203B41FA5}">
                      <a16:colId xmlns:a16="http://schemas.microsoft.com/office/drawing/2014/main" val="297951249"/>
                    </a:ext>
                  </a:extLst>
                </a:gridCol>
                <a:gridCol w="1771997">
                  <a:extLst>
                    <a:ext uri="{9D8B030D-6E8A-4147-A177-3AD203B41FA5}">
                      <a16:colId xmlns:a16="http://schemas.microsoft.com/office/drawing/2014/main" val="1273414011"/>
                    </a:ext>
                  </a:extLst>
                </a:gridCol>
              </a:tblGrid>
              <a:tr h="482382">
                <a:tc gridSpan="7">
                  <a:txBody>
                    <a:bodyPr/>
                    <a:lstStyle/>
                    <a:p>
                      <a:pPr algn="ctr">
                        <a:lnSpc>
                          <a:spcPct val="107000"/>
                        </a:lnSpc>
                      </a:pPr>
                      <a:r>
                        <a:rPr lang="lv-LV" sz="1400" dirty="0">
                          <a:effectLst/>
                        </a:rPr>
                        <a:t>BĒRNU UN JAUNIEŠU NOMETNES</a:t>
                      </a:r>
                    </a:p>
                    <a:p>
                      <a:pPr algn="ctr">
                        <a:lnSpc>
                          <a:spcPct val="107000"/>
                        </a:lnSpc>
                      </a:pPr>
                      <a:r>
                        <a:rPr lang="lv-LV" sz="1400" dirty="0">
                          <a:effectLst/>
                        </a:rPr>
                        <a:t>PROJEKTA PIETEIKUMS</a:t>
                      </a:r>
                      <a:endParaRPr lang="lv-LV"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8600" marR="28600" marT="0" marB="0" anchor="ct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a:txBody>
                    <a:bodyPr/>
                    <a:lstStyle/>
                    <a:p>
                      <a:endParaRPr lang="lv-LV" sz="1400" dirty="0"/>
                    </a:p>
                  </a:txBody>
                  <a:tcPr/>
                </a:tc>
                <a:tc gridSpan="3">
                  <a:txBody>
                    <a:bodyPr/>
                    <a:lstStyle/>
                    <a:p>
                      <a:pPr algn="r">
                        <a:lnSpc>
                          <a:spcPct val="107000"/>
                        </a:lnSpc>
                      </a:pPr>
                      <a:r>
                        <a:rPr lang="lv-LV" sz="1600" b="1" dirty="0">
                          <a:solidFill>
                            <a:srgbClr val="FF0000"/>
                          </a:solidFill>
                          <a:effectLst/>
                        </a:rPr>
                        <a:t>PIEMĒRS NO NOVADA MĀJAS LAPAS</a:t>
                      </a:r>
                      <a:endParaRPr lang="lv-LV" sz="1600" b="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8600" marR="28600" marT="0" marB="0"/>
                </a:tc>
                <a:tc hMerge="1">
                  <a:txBody>
                    <a:bodyPr/>
                    <a:lstStyle/>
                    <a:p>
                      <a:endParaRPr lang="lv-LV"/>
                    </a:p>
                  </a:txBody>
                  <a:tcPr/>
                </a:tc>
                <a:tc hMerge="1">
                  <a:txBody>
                    <a:bodyPr/>
                    <a:lstStyle/>
                    <a:p>
                      <a:endParaRPr lang="lv-LV"/>
                    </a:p>
                  </a:txBody>
                  <a:tcPr/>
                </a:tc>
                <a:extLst>
                  <a:ext uri="{0D108BD9-81ED-4DB2-BD59-A6C34878D82A}">
                    <a16:rowId xmlns:a16="http://schemas.microsoft.com/office/drawing/2014/main" val="2490096453"/>
                  </a:ext>
                </a:extLst>
              </a:tr>
              <a:tr h="213069">
                <a:tc gridSpan="7">
                  <a:txBody>
                    <a:bodyPr/>
                    <a:lstStyle/>
                    <a:p>
                      <a:pPr>
                        <a:lnSpc>
                          <a:spcPct val="107000"/>
                        </a:lnSpc>
                      </a:pPr>
                      <a:r>
                        <a:rPr lang="lv-LV" sz="1400" dirty="0">
                          <a:effectLst/>
                        </a:rPr>
                        <a:t>Iesniegšanas datums:</a:t>
                      </a:r>
                    </a:p>
                  </a:txBody>
                  <a:tcPr marL="28600" marR="28600" marT="0" marB="0"/>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gridSpan="4">
                  <a:txBody>
                    <a:bodyPr/>
                    <a:lstStyle/>
                    <a:p>
                      <a:pPr>
                        <a:lnSpc>
                          <a:spcPct val="107000"/>
                        </a:lnSpc>
                      </a:pPr>
                      <a:r>
                        <a:rPr lang="lv-LV" sz="1400" dirty="0">
                          <a:effectLst/>
                        </a:rPr>
                        <a:t>Reģistrācijas numurs:  </a:t>
                      </a:r>
                      <a:endParaRPr lang="lv-LV" sz="1400" b="1"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28600" marR="28600" marT="0" marB="0"/>
                </a:tc>
                <a:tc hMerge="1">
                  <a:txBody>
                    <a:bodyPr/>
                    <a:lstStyle/>
                    <a:p>
                      <a:endParaRPr lang="lv-LV"/>
                    </a:p>
                  </a:txBody>
                  <a:tcPr/>
                </a:tc>
                <a:tc hMerge="1">
                  <a:txBody>
                    <a:bodyPr/>
                    <a:lstStyle/>
                    <a:p>
                      <a:endParaRPr lang="lv-LV"/>
                    </a:p>
                  </a:txBody>
                  <a:tcPr/>
                </a:tc>
                <a:tc hMerge="1">
                  <a:txBody>
                    <a:bodyPr/>
                    <a:lstStyle/>
                    <a:p>
                      <a:endParaRPr lang="lv-LV"/>
                    </a:p>
                  </a:txBody>
                  <a:tcPr/>
                </a:tc>
                <a:extLst>
                  <a:ext uri="{0D108BD9-81ED-4DB2-BD59-A6C34878D82A}">
                    <a16:rowId xmlns:a16="http://schemas.microsoft.com/office/drawing/2014/main" val="1825420288"/>
                  </a:ext>
                </a:extLst>
              </a:tr>
              <a:tr h="285545">
                <a:tc gridSpan="7">
                  <a:txBody>
                    <a:bodyPr/>
                    <a:lstStyle/>
                    <a:p>
                      <a:pPr>
                        <a:lnSpc>
                          <a:spcPct val="107000"/>
                        </a:lnSpc>
                      </a:pPr>
                      <a:r>
                        <a:rPr lang="lv-LV" sz="1400" dirty="0">
                          <a:effectLst/>
                        </a:rPr>
                        <a:t>Pieteikuma veidlapa jāaizpilda </a:t>
                      </a:r>
                      <a:r>
                        <a:rPr lang="lv-LV" sz="1400" dirty="0" err="1">
                          <a:effectLst/>
                        </a:rPr>
                        <a:t>datordrukā</a:t>
                      </a:r>
                      <a:r>
                        <a:rPr lang="lv-LV" sz="1400" dirty="0">
                          <a:effectLst/>
                        </a:rPr>
                        <a:t>. </a:t>
                      </a:r>
                    </a:p>
                  </a:txBody>
                  <a:tcPr marL="28600" marR="28600" marT="0" marB="0"/>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gridSpan="4">
                  <a:txBody>
                    <a:bodyPr/>
                    <a:lstStyle/>
                    <a:p>
                      <a:endParaRPr lang="lv-LV" sz="1400" dirty="0"/>
                    </a:p>
                  </a:txBody>
                  <a:tcPr/>
                </a:tc>
                <a:tc hMerge="1">
                  <a:txBody>
                    <a:bodyPr/>
                    <a:lstStyle/>
                    <a:p>
                      <a:endParaRPr lang="lv-LV"/>
                    </a:p>
                  </a:txBody>
                  <a:tcPr/>
                </a:tc>
                <a:tc hMerge="1">
                  <a:txBody>
                    <a:bodyPr/>
                    <a:lstStyle/>
                    <a:p>
                      <a:endParaRPr lang="lv-LV"/>
                    </a:p>
                  </a:txBody>
                  <a:tcPr/>
                </a:tc>
                <a:tc hMerge="1">
                  <a:txBody>
                    <a:bodyPr/>
                    <a:lstStyle/>
                    <a:p>
                      <a:endParaRPr lang="lv-LV"/>
                    </a:p>
                  </a:txBody>
                  <a:tcPr/>
                </a:tc>
                <a:extLst>
                  <a:ext uri="{0D108BD9-81ED-4DB2-BD59-A6C34878D82A}">
                    <a16:rowId xmlns:a16="http://schemas.microsoft.com/office/drawing/2014/main" val="2291381485"/>
                  </a:ext>
                </a:extLst>
              </a:tr>
              <a:tr h="285545">
                <a:tc gridSpan="7">
                  <a:txBody>
                    <a:bodyPr/>
                    <a:lstStyle/>
                    <a:p>
                      <a:pPr>
                        <a:lnSpc>
                          <a:spcPts val="2000"/>
                        </a:lnSpc>
                      </a:pPr>
                      <a:r>
                        <a:rPr lang="lv-LV" sz="1400" dirty="0">
                          <a:effectLst/>
                        </a:rPr>
                        <a:t>Nometnes organizators:</a:t>
                      </a:r>
                      <a:endParaRPr lang="lv-LV"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8600" marR="28600" marT="0" marB="0"/>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gridSpan="4">
                  <a:txBody>
                    <a:bodyPr/>
                    <a:lstStyle/>
                    <a:p>
                      <a:endParaRPr lang="lv-LV" sz="1400" dirty="0"/>
                    </a:p>
                  </a:txBody>
                  <a:tcPr/>
                </a:tc>
                <a:tc hMerge="1">
                  <a:txBody>
                    <a:bodyPr/>
                    <a:lstStyle/>
                    <a:p>
                      <a:endParaRPr lang="lv-LV"/>
                    </a:p>
                  </a:txBody>
                  <a:tcPr/>
                </a:tc>
                <a:tc hMerge="1">
                  <a:txBody>
                    <a:bodyPr/>
                    <a:lstStyle/>
                    <a:p>
                      <a:endParaRPr lang="lv-LV"/>
                    </a:p>
                  </a:txBody>
                  <a:tcPr/>
                </a:tc>
                <a:tc hMerge="1">
                  <a:txBody>
                    <a:bodyPr/>
                    <a:lstStyle/>
                    <a:p>
                      <a:endParaRPr lang="lv-LV"/>
                    </a:p>
                  </a:txBody>
                  <a:tcPr/>
                </a:tc>
                <a:extLst>
                  <a:ext uri="{0D108BD9-81ED-4DB2-BD59-A6C34878D82A}">
                    <a16:rowId xmlns:a16="http://schemas.microsoft.com/office/drawing/2014/main" val="4096177705"/>
                  </a:ext>
                </a:extLst>
              </a:tr>
              <a:tr h="273431">
                <a:tc gridSpan="11">
                  <a:txBody>
                    <a:bodyPr/>
                    <a:lstStyle/>
                    <a:p>
                      <a:pPr>
                        <a:lnSpc>
                          <a:spcPts val="2000"/>
                        </a:lnSpc>
                      </a:pPr>
                      <a:r>
                        <a:rPr lang="lv-LV" sz="1400" dirty="0">
                          <a:effectLst/>
                        </a:rPr>
                        <a:t>Reģistrācijas numurs: </a:t>
                      </a:r>
                      <a:endParaRPr lang="lv-LV"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8600" marR="28600" marT="0" marB="0"/>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extLst>
                  <a:ext uri="{0D108BD9-81ED-4DB2-BD59-A6C34878D82A}">
                    <a16:rowId xmlns:a16="http://schemas.microsoft.com/office/drawing/2014/main" val="3189263516"/>
                  </a:ext>
                </a:extLst>
              </a:tr>
              <a:tr h="229590">
                <a:tc gridSpan="11">
                  <a:txBody>
                    <a:bodyPr/>
                    <a:lstStyle/>
                    <a:p>
                      <a:pPr>
                        <a:lnSpc>
                          <a:spcPts val="2000"/>
                        </a:lnSpc>
                      </a:pPr>
                      <a:r>
                        <a:rPr lang="lv-LV" sz="1400" dirty="0">
                          <a:effectLst/>
                        </a:rPr>
                        <a:t>Adrese: </a:t>
                      </a:r>
                      <a:endParaRPr lang="lv-LV"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8600" marR="28600" marT="0" marB="0"/>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extLst>
                  <a:ext uri="{0D108BD9-81ED-4DB2-BD59-A6C34878D82A}">
                    <a16:rowId xmlns:a16="http://schemas.microsoft.com/office/drawing/2014/main" val="1379017986"/>
                  </a:ext>
                </a:extLst>
              </a:tr>
              <a:tr h="217371">
                <a:tc gridSpan="11">
                  <a:txBody>
                    <a:bodyPr/>
                    <a:lstStyle/>
                    <a:p>
                      <a:pPr>
                        <a:lnSpc>
                          <a:spcPts val="2000"/>
                        </a:lnSpc>
                      </a:pPr>
                      <a:r>
                        <a:rPr lang="lv-LV" sz="1400" dirty="0">
                          <a:effectLst/>
                        </a:rPr>
                        <a:t>Līgumslēdzējas personas vārds, uzvārds, amata nosaukums:</a:t>
                      </a:r>
                      <a:endParaRPr lang="lv-LV"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8600" marR="28600" marT="0" marB="0"/>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extLst>
                  <a:ext uri="{0D108BD9-81ED-4DB2-BD59-A6C34878D82A}">
                    <a16:rowId xmlns:a16="http://schemas.microsoft.com/office/drawing/2014/main" val="2689210422"/>
                  </a:ext>
                </a:extLst>
              </a:tr>
              <a:tr h="217371">
                <a:tc gridSpan="11">
                  <a:txBody>
                    <a:bodyPr/>
                    <a:lstStyle/>
                    <a:p>
                      <a:pPr>
                        <a:lnSpc>
                          <a:spcPts val="2000"/>
                        </a:lnSpc>
                      </a:pPr>
                      <a:r>
                        <a:rPr lang="lv-LV" sz="1400" dirty="0">
                          <a:effectLst/>
                        </a:rPr>
                        <a:t>Nometnes vadītājs:</a:t>
                      </a:r>
                      <a:endParaRPr lang="lv-LV"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8600" marR="28600" marT="0" marB="0"/>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extLst>
                  <a:ext uri="{0D108BD9-81ED-4DB2-BD59-A6C34878D82A}">
                    <a16:rowId xmlns:a16="http://schemas.microsoft.com/office/drawing/2014/main" val="4097475528"/>
                  </a:ext>
                </a:extLst>
              </a:tr>
              <a:tr h="217371">
                <a:tc gridSpan="6">
                  <a:txBody>
                    <a:bodyPr/>
                    <a:lstStyle/>
                    <a:p>
                      <a:pPr>
                        <a:lnSpc>
                          <a:spcPts val="2000"/>
                        </a:lnSpc>
                      </a:pPr>
                      <a:r>
                        <a:rPr lang="lv-LV" sz="1400" dirty="0">
                          <a:effectLst/>
                        </a:rPr>
                        <a:t>tālr.: </a:t>
                      </a:r>
                      <a:endParaRPr lang="lv-LV"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8600" marR="28600" marT="0" marB="0"/>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gridSpan="5">
                  <a:txBody>
                    <a:bodyPr/>
                    <a:lstStyle/>
                    <a:p>
                      <a:pPr>
                        <a:lnSpc>
                          <a:spcPts val="2000"/>
                        </a:lnSpc>
                      </a:pPr>
                      <a:r>
                        <a:rPr lang="lv-LV" sz="1400" dirty="0">
                          <a:effectLst/>
                        </a:rPr>
                        <a:t>e-pasts: </a:t>
                      </a:r>
                      <a:endParaRPr lang="lv-LV"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8600" marR="28600" marT="0" marB="0"/>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extLst>
                  <a:ext uri="{0D108BD9-81ED-4DB2-BD59-A6C34878D82A}">
                    <a16:rowId xmlns:a16="http://schemas.microsoft.com/office/drawing/2014/main" val="111946599"/>
                  </a:ext>
                </a:extLst>
              </a:tr>
              <a:tr h="379083">
                <a:tc gridSpan="11">
                  <a:txBody>
                    <a:bodyPr/>
                    <a:lstStyle/>
                    <a:p>
                      <a:pPr>
                        <a:lnSpc>
                          <a:spcPts val="2000"/>
                        </a:lnSpc>
                      </a:pPr>
                      <a:r>
                        <a:rPr lang="lv-LV" sz="1400" dirty="0">
                          <a:effectLst/>
                        </a:rPr>
                        <a:t>NOMETNES NOSAUKUMS  </a:t>
                      </a:r>
                    </a:p>
                  </a:txBody>
                  <a:tcPr marL="28600" marR="28600" marT="0" marB="0"/>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extLst>
                  <a:ext uri="{0D108BD9-81ED-4DB2-BD59-A6C34878D82A}">
                    <a16:rowId xmlns:a16="http://schemas.microsoft.com/office/drawing/2014/main" val="719593559"/>
                  </a:ext>
                </a:extLst>
              </a:tr>
              <a:tr h="627070">
                <a:tc gridSpan="3">
                  <a:txBody>
                    <a:bodyPr/>
                    <a:lstStyle/>
                    <a:p>
                      <a:pPr>
                        <a:lnSpc>
                          <a:spcPct val="107000"/>
                        </a:lnSpc>
                      </a:pPr>
                      <a:r>
                        <a:rPr lang="lv-LV" sz="1400" dirty="0">
                          <a:effectLst/>
                        </a:rPr>
                        <a:t>Nometnes veids (vajadzīgo pasvītrot): </a:t>
                      </a:r>
                      <a:endParaRPr lang="lv-LV"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8600" marR="28600" marT="0" marB="0"/>
                </a:tc>
                <a:tc hMerge="1">
                  <a:txBody>
                    <a:bodyPr/>
                    <a:lstStyle/>
                    <a:p>
                      <a:endParaRPr lang="lv-LV"/>
                    </a:p>
                  </a:txBody>
                  <a:tcPr/>
                </a:tc>
                <a:tc hMerge="1">
                  <a:txBody>
                    <a:bodyPr/>
                    <a:lstStyle/>
                    <a:p>
                      <a:endParaRPr lang="lv-LV"/>
                    </a:p>
                  </a:txBody>
                  <a:tcPr/>
                </a:tc>
                <a:tc>
                  <a:txBody>
                    <a:bodyPr/>
                    <a:lstStyle/>
                    <a:p>
                      <a:pPr>
                        <a:lnSpc>
                          <a:spcPct val="107000"/>
                        </a:lnSpc>
                      </a:pPr>
                      <a:r>
                        <a:rPr lang="lv-LV" sz="1400" dirty="0">
                          <a:effectLst/>
                        </a:rPr>
                        <a:t>dienas </a:t>
                      </a:r>
                    </a:p>
                    <a:p>
                      <a:pPr>
                        <a:lnSpc>
                          <a:spcPct val="107000"/>
                        </a:lnSpc>
                      </a:pPr>
                      <a:r>
                        <a:rPr lang="lv-LV" sz="1400" dirty="0">
                          <a:effectLst/>
                        </a:rPr>
                        <a:t>diennakts</a:t>
                      </a:r>
                      <a:endParaRPr lang="lv-LV"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8600" marR="28600" marT="0" marB="0"/>
                </a:tc>
                <a:tc gridSpan="7">
                  <a:txBody>
                    <a:bodyPr/>
                    <a:lstStyle/>
                    <a:p>
                      <a:pPr algn="just">
                        <a:lnSpc>
                          <a:spcPct val="107000"/>
                        </a:lnSpc>
                      </a:pPr>
                      <a:r>
                        <a:rPr lang="lv-LV" sz="1400" dirty="0">
                          <a:effectLst/>
                        </a:rPr>
                        <a:t>atpūtas un piedzīvojumu, sporta un tūrisma, radošā, atveseļošanās, darba un atpūtas, izglītojošā, cita veida nometne (kāda)</a:t>
                      </a:r>
                      <a:endParaRPr lang="lv-LV"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8600" marR="28600" marT="0" marB="0"/>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extLst>
                  <a:ext uri="{0D108BD9-81ED-4DB2-BD59-A6C34878D82A}">
                    <a16:rowId xmlns:a16="http://schemas.microsoft.com/office/drawing/2014/main" val="2158516766"/>
                  </a:ext>
                </a:extLst>
              </a:tr>
              <a:tr h="217371">
                <a:tc gridSpan="11">
                  <a:txBody>
                    <a:bodyPr/>
                    <a:lstStyle/>
                    <a:p>
                      <a:pPr>
                        <a:lnSpc>
                          <a:spcPts val="2000"/>
                        </a:lnSpc>
                      </a:pPr>
                      <a:r>
                        <a:rPr lang="lv-LV" sz="1400" dirty="0">
                          <a:effectLst/>
                        </a:rPr>
                        <a:t>Nometnes norises laiks: </a:t>
                      </a:r>
                      <a:endParaRPr lang="lv-LV"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8600" marR="28600" marT="0" marB="0"/>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extLst>
                  <a:ext uri="{0D108BD9-81ED-4DB2-BD59-A6C34878D82A}">
                    <a16:rowId xmlns:a16="http://schemas.microsoft.com/office/drawing/2014/main" val="4214308889"/>
                  </a:ext>
                </a:extLst>
              </a:tr>
              <a:tr h="217371">
                <a:tc gridSpan="11">
                  <a:txBody>
                    <a:bodyPr/>
                    <a:lstStyle/>
                    <a:p>
                      <a:pPr>
                        <a:lnSpc>
                          <a:spcPts val="2000"/>
                        </a:lnSpc>
                      </a:pPr>
                      <a:r>
                        <a:rPr lang="lv-LV" sz="1400" dirty="0">
                          <a:effectLst/>
                        </a:rPr>
                        <a:t>Nometnes norises vieta: </a:t>
                      </a:r>
                      <a:endParaRPr lang="lv-LV"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8600" marR="28600" marT="0" marB="0"/>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extLst>
                  <a:ext uri="{0D108BD9-81ED-4DB2-BD59-A6C34878D82A}">
                    <a16:rowId xmlns:a16="http://schemas.microsoft.com/office/drawing/2014/main" val="4237012532"/>
                  </a:ext>
                </a:extLst>
              </a:tr>
              <a:tr h="217371">
                <a:tc gridSpan="11">
                  <a:txBody>
                    <a:bodyPr/>
                    <a:lstStyle/>
                    <a:p>
                      <a:pPr>
                        <a:lnSpc>
                          <a:spcPts val="2000"/>
                        </a:lnSpc>
                      </a:pPr>
                      <a:r>
                        <a:rPr lang="lv-LV" sz="1400" dirty="0">
                          <a:effectLst/>
                        </a:rPr>
                        <a:t>Projekta kopējās izmaksas: </a:t>
                      </a:r>
                      <a:endParaRPr lang="lv-LV"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8600" marR="28600" marT="0" marB="0"/>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extLst>
                  <a:ext uri="{0D108BD9-81ED-4DB2-BD59-A6C34878D82A}">
                    <a16:rowId xmlns:a16="http://schemas.microsoft.com/office/drawing/2014/main" val="1762857814"/>
                  </a:ext>
                </a:extLst>
              </a:tr>
              <a:tr h="413208">
                <a:tc gridSpan="2">
                  <a:txBody>
                    <a:bodyPr/>
                    <a:lstStyle/>
                    <a:p>
                      <a:pPr>
                        <a:lnSpc>
                          <a:spcPct val="107000"/>
                        </a:lnSpc>
                        <a:spcBef>
                          <a:spcPts val="600"/>
                        </a:spcBef>
                        <a:spcAft>
                          <a:spcPts val="600"/>
                        </a:spcAft>
                      </a:pPr>
                      <a:r>
                        <a:rPr lang="lv-LV" sz="1400" dirty="0">
                          <a:effectLst/>
                        </a:rPr>
                        <a:t>Pieprasītā summa (EUR):</a:t>
                      </a:r>
                      <a:endParaRPr lang="lv-LV"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8600" marR="28600" marT="0" marB="0"/>
                </a:tc>
                <a:tc hMerge="1">
                  <a:txBody>
                    <a:bodyPr/>
                    <a:lstStyle/>
                    <a:p>
                      <a:endParaRPr lang="lv-LV"/>
                    </a:p>
                  </a:txBody>
                  <a:tcPr/>
                </a:tc>
                <a:tc gridSpan="7">
                  <a:txBody>
                    <a:bodyPr/>
                    <a:lstStyle/>
                    <a:p>
                      <a:pPr>
                        <a:lnSpc>
                          <a:spcPct val="107000"/>
                        </a:lnSpc>
                        <a:spcBef>
                          <a:spcPts val="600"/>
                        </a:spcBef>
                        <a:spcAft>
                          <a:spcPts val="600"/>
                        </a:spcAft>
                      </a:pPr>
                      <a:r>
                        <a:rPr lang="lv-LV" sz="1400" dirty="0">
                          <a:effectLst/>
                        </a:rPr>
                        <a:t>Līdzfinansējuma summa (EUR) un avoti:</a:t>
                      </a:r>
                    </a:p>
                  </a:txBody>
                  <a:tcPr marL="28600" marR="28600" marT="0" marB="0"/>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gridSpan="2">
                  <a:txBody>
                    <a:bodyPr/>
                    <a:lstStyle/>
                    <a:p>
                      <a:pPr>
                        <a:lnSpc>
                          <a:spcPct val="107000"/>
                        </a:lnSpc>
                        <a:spcBef>
                          <a:spcPts val="600"/>
                        </a:spcBef>
                        <a:spcAft>
                          <a:spcPts val="600"/>
                        </a:spcAft>
                      </a:pPr>
                      <a:r>
                        <a:rPr lang="lv-LV" sz="1400" dirty="0" err="1">
                          <a:effectLst/>
                        </a:rPr>
                        <a:t>Pašfinansējuma</a:t>
                      </a:r>
                      <a:r>
                        <a:rPr lang="lv-LV" sz="1400" dirty="0">
                          <a:effectLst/>
                        </a:rPr>
                        <a:t> summa (EUR):</a:t>
                      </a:r>
                      <a:endParaRPr lang="lv-LV"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8600" marR="28600" marT="0" marB="0"/>
                </a:tc>
                <a:tc hMerge="1">
                  <a:txBody>
                    <a:bodyPr/>
                    <a:lstStyle/>
                    <a:p>
                      <a:endParaRPr lang="lv-LV"/>
                    </a:p>
                  </a:txBody>
                  <a:tcPr/>
                </a:tc>
                <a:extLst>
                  <a:ext uri="{0D108BD9-81ED-4DB2-BD59-A6C34878D82A}">
                    <a16:rowId xmlns:a16="http://schemas.microsoft.com/office/drawing/2014/main" val="3518562307"/>
                  </a:ext>
                </a:extLst>
              </a:tr>
              <a:tr h="199347">
                <a:tc gridSpan="5">
                  <a:txBody>
                    <a:bodyPr/>
                    <a:lstStyle/>
                    <a:p>
                      <a:pPr>
                        <a:lnSpc>
                          <a:spcPct val="107000"/>
                        </a:lnSpc>
                        <a:spcBef>
                          <a:spcPts val="600"/>
                        </a:spcBef>
                        <a:spcAft>
                          <a:spcPts val="600"/>
                        </a:spcAft>
                      </a:pPr>
                      <a:r>
                        <a:rPr lang="lv-LV" sz="1400" dirty="0">
                          <a:effectLst/>
                        </a:rPr>
                        <a:t>Bankas nosaukums, adrese:</a:t>
                      </a:r>
                      <a:endParaRPr lang="lv-LV"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8600" marR="28600" marT="0" marB="0"/>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gridSpan="6">
                  <a:txBody>
                    <a:bodyPr/>
                    <a:lstStyle/>
                    <a:p>
                      <a:pPr>
                        <a:lnSpc>
                          <a:spcPct val="107000"/>
                        </a:lnSpc>
                        <a:spcBef>
                          <a:spcPts val="600"/>
                        </a:spcBef>
                        <a:spcAft>
                          <a:spcPts val="600"/>
                        </a:spcAft>
                      </a:pPr>
                      <a:r>
                        <a:rPr lang="lv-LV" sz="1400" dirty="0">
                          <a:effectLst/>
                        </a:rPr>
                        <a:t> </a:t>
                      </a:r>
                      <a:endParaRPr lang="lv-LV"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8600" marR="28600" marT="0" marB="0"/>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extLst>
                  <a:ext uri="{0D108BD9-81ED-4DB2-BD59-A6C34878D82A}">
                    <a16:rowId xmlns:a16="http://schemas.microsoft.com/office/drawing/2014/main" val="3379430135"/>
                  </a:ext>
                </a:extLst>
              </a:tr>
              <a:tr h="199347">
                <a:tc gridSpan="5">
                  <a:txBody>
                    <a:bodyPr/>
                    <a:lstStyle/>
                    <a:p>
                      <a:pPr>
                        <a:lnSpc>
                          <a:spcPct val="107000"/>
                        </a:lnSpc>
                        <a:spcBef>
                          <a:spcPts val="600"/>
                        </a:spcBef>
                        <a:spcAft>
                          <a:spcPts val="600"/>
                        </a:spcAft>
                      </a:pPr>
                      <a:r>
                        <a:rPr lang="lv-LV" sz="1400" dirty="0">
                          <a:effectLst/>
                        </a:rPr>
                        <a:t>Bankas konta Nr.:</a:t>
                      </a:r>
                      <a:endParaRPr lang="lv-LV"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8600" marR="28600" marT="0" marB="0"/>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gridSpan="6">
                  <a:txBody>
                    <a:bodyPr/>
                    <a:lstStyle/>
                    <a:p>
                      <a:pPr>
                        <a:lnSpc>
                          <a:spcPct val="107000"/>
                        </a:lnSpc>
                        <a:spcBef>
                          <a:spcPts val="600"/>
                        </a:spcBef>
                        <a:spcAft>
                          <a:spcPts val="600"/>
                        </a:spcAft>
                      </a:pPr>
                      <a:r>
                        <a:rPr lang="lv-LV" sz="1400" dirty="0">
                          <a:effectLst/>
                        </a:rPr>
                        <a:t> </a:t>
                      </a:r>
                      <a:endParaRPr lang="lv-LV"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8600" marR="28600" marT="0" marB="0"/>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extLst>
                  <a:ext uri="{0D108BD9-81ED-4DB2-BD59-A6C34878D82A}">
                    <a16:rowId xmlns:a16="http://schemas.microsoft.com/office/drawing/2014/main" val="3633409820"/>
                  </a:ext>
                </a:extLst>
              </a:tr>
              <a:tr h="199347">
                <a:tc gridSpan="5">
                  <a:txBody>
                    <a:bodyPr/>
                    <a:lstStyle/>
                    <a:p>
                      <a:pPr>
                        <a:lnSpc>
                          <a:spcPct val="107000"/>
                        </a:lnSpc>
                        <a:spcBef>
                          <a:spcPts val="600"/>
                        </a:spcBef>
                        <a:spcAft>
                          <a:spcPts val="600"/>
                        </a:spcAft>
                      </a:pPr>
                      <a:r>
                        <a:rPr lang="lv-LV" sz="1400" dirty="0">
                          <a:effectLst/>
                        </a:rPr>
                        <a:t>Bankas kods:</a:t>
                      </a:r>
                      <a:endParaRPr lang="lv-LV"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8600" marR="28600" marT="0" marB="0"/>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gridSpan="6">
                  <a:txBody>
                    <a:bodyPr/>
                    <a:lstStyle/>
                    <a:p>
                      <a:pPr>
                        <a:lnSpc>
                          <a:spcPct val="107000"/>
                        </a:lnSpc>
                        <a:spcBef>
                          <a:spcPts val="600"/>
                        </a:spcBef>
                        <a:spcAft>
                          <a:spcPts val="600"/>
                        </a:spcAft>
                      </a:pPr>
                      <a:r>
                        <a:rPr lang="lv-LV" sz="1400" dirty="0">
                          <a:effectLst/>
                        </a:rPr>
                        <a:t> </a:t>
                      </a:r>
                      <a:endParaRPr lang="lv-LV"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8600" marR="28600" marT="0" marB="0"/>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extLst>
                  <a:ext uri="{0D108BD9-81ED-4DB2-BD59-A6C34878D82A}">
                    <a16:rowId xmlns:a16="http://schemas.microsoft.com/office/drawing/2014/main" val="2595157321"/>
                  </a:ext>
                </a:extLst>
              </a:tr>
              <a:tr h="218190">
                <a:tc gridSpan="11">
                  <a:txBody>
                    <a:bodyPr/>
                    <a:lstStyle/>
                    <a:p>
                      <a:pPr>
                        <a:lnSpc>
                          <a:spcPct val="107000"/>
                        </a:lnSpc>
                        <a:spcBef>
                          <a:spcPts val="600"/>
                        </a:spcBef>
                        <a:spcAft>
                          <a:spcPts val="600"/>
                        </a:spcAft>
                      </a:pPr>
                      <a:r>
                        <a:rPr lang="lv-LV" sz="1400" dirty="0">
                          <a:effectLst/>
                        </a:rPr>
                        <a:t>Apliecinu, ka visa iesniegtā informācija ir patiesa un nav sagrozīta</a:t>
                      </a:r>
                      <a:endParaRPr lang="lv-LV"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8600" marR="28600" marT="0" marB="0"/>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extLst>
                  <a:ext uri="{0D108BD9-81ED-4DB2-BD59-A6C34878D82A}">
                    <a16:rowId xmlns:a16="http://schemas.microsoft.com/office/drawing/2014/main" val="2740624199"/>
                  </a:ext>
                </a:extLst>
              </a:tr>
              <a:tr h="1083273">
                <a:tc>
                  <a:txBody>
                    <a:bodyPr/>
                    <a:lstStyle/>
                    <a:p>
                      <a:pPr>
                        <a:lnSpc>
                          <a:spcPct val="107000"/>
                        </a:lnSpc>
                        <a:spcBef>
                          <a:spcPts val="600"/>
                        </a:spcBef>
                        <a:spcAft>
                          <a:spcPts val="600"/>
                        </a:spcAft>
                      </a:pPr>
                      <a:r>
                        <a:rPr lang="lv-LV" sz="1400" dirty="0">
                          <a:effectLst/>
                        </a:rPr>
                        <a:t>Datums: </a:t>
                      </a:r>
                      <a:endParaRPr lang="lv-LV"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8600" marR="28600" marT="0" marB="0"/>
                </a:tc>
                <a:tc gridSpan="9">
                  <a:txBody>
                    <a:bodyPr/>
                    <a:lstStyle/>
                    <a:p>
                      <a:pPr>
                        <a:lnSpc>
                          <a:spcPct val="107000"/>
                        </a:lnSpc>
                        <a:spcBef>
                          <a:spcPts val="600"/>
                        </a:spcBef>
                        <a:spcAft>
                          <a:spcPts val="600"/>
                        </a:spcAft>
                      </a:pPr>
                      <a:r>
                        <a:rPr lang="lv-LV" sz="1400" dirty="0">
                          <a:effectLst/>
                        </a:rPr>
                        <a:t>Nometnes organizatora vārdā – </a:t>
                      </a:r>
                    </a:p>
                    <a:p>
                      <a:pPr>
                        <a:lnSpc>
                          <a:spcPct val="107000"/>
                        </a:lnSpc>
                        <a:spcBef>
                          <a:spcPts val="600"/>
                        </a:spcBef>
                        <a:spcAft>
                          <a:spcPts val="600"/>
                        </a:spcAft>
                      </a:pPr>
                      <a:r>
                        <a:rPr lang="lv-LV" sz="1400" dirty="0">
                          <a:effectLst/>
                        </a:rPr>
                        <a:t>Vārds, uzvārds, amats:                       </a:t>
                      </a:r>
                      <a:r>
                        <a:rPr lang="lv-LV" sz="1400" u="none" strike="noStrike" kern="0" dirty="0">
                          <a:effectLst/>
                        </a:rPr>
                        <a:t>Paraksts:</a:t>
                      </a:r>
                      <a:endParaRPr lang="lv-LV" sz="1400" b="1" u="sng" kern="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28600" marR="28600" marT="0" marB="0"/>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a:txBody>
                    <a:bodyPr/>
                    <a:lstStyle/>
                    <a:p>
                      <a:pPr>
                        <a:lnSpc>
                          <a:spcPct val="107000"/>
                        </a:lnSpc>
                        <a:spcBef>
                          <a:spcPts val="600"/>
                        </a:spcBef>
                        <a:spcAft>
                          <a:spcPts val="600"/>
                        </a:spcAft>
                      </a:pPr>
                      <a:r>
                        <a:rPr lang="lv-LV" sz="1200" u="none" strike="noStrike" kern="0" dirty="0">
                          <a:effectLst/>
                        </a:rPr>
                        <a:t>Zīmogs:</a:t>
                      </a:r>
                      <a:endParaRPr lang="lv-LV" sz="1200" b="1" u="sng" kern="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28600" marR="28600" marT="0" marB="0"/>
                </a:tc>
                <a:extLst>
                  <a:ext uri="{0D108BD9-81ED-4DB2-BD59-A6C34878D82A}">
                    <a16:rowId xmlns:a16="http://schemas.microsoft.com/office/drawing/2014/main" val="1991554028"/>
                  </a:ext>
                </a:extLst>
              </a:tr>
            </a:tbl>
          </a:graphicData>
        </a:graphic>
      </p:graphicFrame>
    </p:spTree>
    <p:extLst>
      <p:ext uri="{BB962C8B-B14F-4D97-AF65-F5344CB8AC3E}">
        <p14:creationId xmlns:p14="http://schemas.microsoft.com/office/powerpoint/2010/main" val="103778267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atura vietturis 2">
            <a:extLst>
              <a:ext uri="{FF2B5EF4-FFF2-40B4-BE49-F238E27FC236}">
                <a16:creationId xmlns:a16="http://schemas.microsoft.com/office/drawing/2014/main" id="{2A6118C0-94B7-C597-B9F0-2C5CC2548691}"/>
              </a:ext>
            </a:extLst>
          </p:cNvPr>
          <p:cNvSpPr>
            <a:spLocks noGrp="1"/>
          </p:cNvSpPr>
          <p:nvPr>
            <p:ph idx="1"/>
          </p:nvPr>
        </p:nvSpPr>
        <p:spPr>
          <a:xfrm>
            <a:off x="683568" y="116632"/>
            <a:ext cx="6348413" cy="6120680"/>
          </a:xfrm>
        </p:spPr>
        <p:txBody>
          <a:bodyPr/>
          <a:lstStyle/>
          <a:p>
            <a:pPr marL="0" indent="0">
              <a:spcBef>
                <a:spcPts val="600"/>
              </a:spcBef>
              <a:buNone/>
            </a:pPr>
            <a:r>
              <a:rPr lang="lv-LV" sz="2200" dirty="0"/>
              <a:t>NOMETNES APRAKSTS</a:t>
            </a:r>
          </a:p>
          <a:p>
            <a:pPr>
              <a:spcBef>
                <a:spcPts val="600"/>
              </a:spcBef>
            </a:pPr>
            <a:r>
              <a:rPr lang="lv-LV" sz="2200" dirty="0"/>
              <a:t>Kopsavilkums (norādīt nometnes mērķi, leģendu/ filozofiju, galvenos nometnes pasākumus un nometnes veidu-radoša, sporta, izglītojoša u. c.) - ne vairāk kā 1/3 lapas</a:t>
            </a:r>
          </a:p>
          <a:p>
            <a:pPr>
              <a:spcBef>
                <a:spcPts val="600"/>
              </a:spcBef>
            </a:pPr>
            <a:r>
              <a:rPr lang="lv-LV" sz="2200" dirty="0"/>
              <a:t>Īss iesniedzēja darbības apraksts un iepriekšējā pieredze nometnes organizēšanā</a:t>
            </a:r>
          </a:p>
          <a:p>
            <a:pPr>
              <a:spcBef>
                <a:spcPts val="600"/>
              </a:spcBef>
            </a:pPr>
            <a:r>
              <a:rPr lang="lv-LV" sz="2200" dirty="0"/>
              <a:t>Nometnes mērķis un uzdevumi</a:t>
            </a:r>
          </a:p>
          <a:p>
            <a:pPr>
              <a:spcBef>
                <a:spcPts val="600"/>
              </a:spcBef>
            </a:pPr>
            <a:r>
              <a:rPr lang="lv-LV" sz="2200" dirty="0"/>
              <a:t>Nometnes mērķauditorijas apraksts un dalībnieku skaits</a:t>
            </a:r>
          </a:p>
          <a:p>
            <a:pPr>
              <a:spcBef>
                <a:spcPts val="600"/>
              </a:spcBef>
            </a:pPr>
            <a:r>
              <a:rPr lang="lv-LV" sz="2200" dirty="0"/>
              <a:t>Nometnes darbinieki un to pienākumi </a:t>
            </a:r>
          </a:p>
          <a:p>
            <a:pPr>
              <a:spcBef>
                <a:spcPts val="600"/>
              </a:spcBef>
            </a:pPr>
            <a:r>
              <a:rPr lang="lv-LV" sz="2200" dirty="0"/>
              <a:t>Sagaidāmie rezultāti un mērķauditorijas ieguvumi</a:t>
            </a:r>
          </a:p>
          <a:p>
            <a:pPr>
              <a:spcBef>
                <a:spcPts val="600"/>
              </a:spcBef>
            </a:pPr>
            <a:r>
              <a:rPr lang="lv-LV" sz="2200" dirty="0"/>
              <a:t>Nometnes plāns, </a:t>
            </a:r>
          </a:p>
          <a:p>
            <a:pPr>
              <a:spcBef>
                <a:spcPts val="600"/>
              </a:spcBef>
            </a:pPr>
            <a:r>
              <a:rPr lang="lv-LV" sz="2200" dirty="0"/>
              <a:t>pasākumu/aktivitāšu apraksts</a:t>
            </a:r>
          </a:p>
          <a:p>
            <a:pPr marL="0" indent="0">
              <a:buNone/>
            </a:pPr>
            <a:endParaRPr lang="lv-LV" sz="2200" dirty="0"/>
          </a:p>
          <a:p>
            <a:pPr marL="0" indent="0">
              <a:buNone/>
            </a:pPr>
            <a:endParaRPr lang="lv-LV" dirty="0"/>
          </a:p>
          <a:p>
            <a:pPr marL="0" indent="0">
              <a:buNone/>
            </a:pPr>
            <a:endParaRPr lang="lv-LV" dirty="0"/>
          </a:p>
        </p:txBody>
      </p:sp>
    </p:spTree>
    <p:extLst>
      <p:ext uri="{BB962C8B-B14F-4D97-AF65-F5344CB8AC3E}">
        <p14:creationId xmlns:p14="http://schemas.microsoft.com/office/powerpoint/2010/main" val="120875081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rgbClr val="F4F9F8"/>
        </a:solidFill>
        <a:effectLst/>
      </p:bgPr>
    </p:bg>
    <p:spTree>
      <p:nvGrpSpPr>
        <p:cNvPr id="1" name=""/>
        <p:cNvGrpSpPr/>
        <p:nvPr/>
      </p:nvGrpSpPr>
      <p:grpSpPr>
        <a:xfrm>
          <a:off x="0" y="0"/>
          <a:ext cx="0" cy="0"/>
          <a:chOff x="0" y="0"/>
          <a:chExt cx="0" cy="0"/>
        </a:xfrm>
      </p:grpSpPr>
      <p:sp>
        <p:nvSpPr>
          <p:cNvPr id="2" name="Shape 0"/>
          <p:cNvSpPr/>
          <p:nvPr/>
        </p:nvSpPr>
        <p:spPr>
          <a:xfrm>
            <a:off x="0" y="857250"/>
            <a:ext cx="9144000" cy="777240"/>
          </a:xfrm>
          <a:prstGeom prst="rect">
            <a:avLst/>
          </a:prstGeom>
          <a:solidFill>
            <a:srgbClr val="0B3D40"/>
          </a:solidFill>
          <a:ln w="12700">
            <a:solidFill>
              <a:srgbClr val="0B3D40"/>
            </a:solidFill>
            <a:prstDash val="solid"/>
          </a:ln>
        </p:spPr>
        <p:txBody>
          <a:bodyPr/>
          <a:lstStyle/>
          <a:p>
            <a:pPr eaLnBrk="1" fontAlgn="auto" hangingPunct="1">
              <a:spcBef>
                <a:spcPts val="0"/>
              </a:spcBef>
              <a:spcAft>
                <a:spcPts val="0"/>
              </a:spcAft>
            </a:pPr>
            <a:endParaRPr lang="lv-LV" sz="1800">
              <a:solidFill>
                <a:prstClr val="black"/>
              </a:solidFill>
              <a:latin typeface="Calibri" panose="020F0502020204030204"/>
            </a:endParaRPr>
          </a:p>
        </p:txBody>
      </p:sp>
      <p:sp>
        <p:nvSpPr>
          <p:cNvPr id="3" name="Shape 1"/>
          <p:cNvSpPr/>
          <p:nvPr/>
        </p:nvSpPr>
        <p:spPr>
          <a:xfrm>
            <a:off x="0" y="857250"/>
            <a:ext cx="91440" cy="5143500"/>
          </a:xfrm>
          <a:prstGeom prst="rect">
            <a:avLst/>
          </a:prstGeom>
          <a:solidFill>
            <a:srgbClr val="01C5A4"/>
          </a:solidFill>
          <a:ln w="12700">
            <a:solidFill>
              <a:srgbClr val="01C5A4"/>
            </a:solidFill>
            <a:prstDash val="solid"/>
          </a:ln>
        </p:spPr>
        <p:txBody>
          <a:bodyPr/>
          <a:lstStyle/>
          <a:p>
            <a:pPr eaLnBrk="1" fontAlgn="auto" hangingPunct="1">
              <a:spcBef>
                <a:spcPts val="0"/>
              </a:spcBef>
              <a:spcAft>
                <a:spcPts val="0"/>
              </a:spcAft>
            </a:pPr>
            <a:endParaRPr lang="lv-LV" sz="1800">
              <a:solidFill>
                <a:prstClr val="black"/>
              </a:solidFill>
              <a:latin typeface="Calibri" panose="020F0502020204030204"/>
            </a:endParaRPr>
          </a:p>
        </p:txBody>
      </p:sp>
      <p:sp>
        <p:nvSpPr>
          <p:cNvPr id="4" name="Text 2"/>
          <p:cNvSpPr/>
          <p:nvPr/>
        </p:nvSpPr>
        <p:spPr>
          <a:xfrm>
            <a:off x="201168" y="857250"/>
            <a:ext cx="8778240" cy="475488"/>
          </a:xfrm>
          <a:prstGeom prst="rect">
            <a:avLst/>
          </a:prstGeom>
          <a:noFill/>
          <a:ln/>
        </p:spPr>
        <p:txBody>
          <a:bodyPr wrap="square" lIns="0" tIns="0" rIns="0" bIns="0" rtlCol="0" anchor="ctr"/>
          <a:lstStyle/>
          <a:p>
            <a:pPr eaLnBrk="1" fontAlgn="auto" hangingPunct="1">
              <a:spcBef>
                <a:spcPts val="0"/>
              </a:spcBef>
              <a:spcAft>
                <a:spcPts val="0"/>
              </a:spcAft>
            </a:pPr>
            <a:r>
              <a:rPr lang="en-US" sz="2400" b="1" dirty="0">
                <a:solidFill>
                  <a:srgbClr val="FFFFFF"/>
                </a:solidFill>
                <a:latin typeface="Calibri" pitchFamily="34" charset="0"/>
                <a:ea typeface="Calibri" pitchFamily="34" charset="-122"/>
                <a:cs typeface="Calibri" pitchFamily="34" charset="-120"/>
              </a:rPr>
              <a:t>Nometnes projekta realizēšanas stratēģiskie aspekti</a:t>
            </a:r>
            <a:endParaRPr lang="en-US" sz="2400" dirty="0">
              <a:solidFill>
                <a:prstClr val="black"/>
              </a:solidFill>
              <a:latin typeface="Calibri" panose="020F0502020204030204"/>
            </a:endParaRPr>
          </a:p>
        </p:txBody>
      </p:sp>
      <p:sp>
        <p:nvSpPr>
          <p:cNvPr id="5" name="Text 3"/>
          <p:cNvSpPr/>
          <p:nvPr/>
        </p:nvSpPr>
        <p:spPr>
          <a:xfrm>
            <a:off x="201168" y="1332738"/>
            <a:ext cx="8778240" cy="301752"/>
          </a:xfrm>
          <a:prstGeom prst="rect">
            <a:avLst/>
          </a:prstGeom>
          <a:noFill/>
          <a:ln/>
        </p:spPr>
        <p:txBody>
          <a:bodyPr wrap="square" lIns="0" tIns="0" rIns="0" bIns="0" rtlCol="0" anchor="ctr"/>
          <a:lstStyle/>
          <a:p>
            <a:pPr eaLnBrk="1" fontAlgn="auto" hangingPunct="1">
              <a:spcBef>
                <a:spcPts val="0"/>
              </a:spcBef>
              <a:spcAft>
                <a:spcPts val="0"/>
              </a:spcAft>
            </a:pPr>
            <a:r>
              <a:rPr lang="en-US" sz="1000" i="1" dirty="0">
                <a:solidFill>
                  <a:srgbClr val="01C5A4"/>
                </a:solidFill>
                <a:latin typeface="Calibri" pitchFamily="34" charset="0"/>
                <a:ea typeface="Calibri" pitchFamily="34" charset="-122"/>
                <a:cs typeface="Calibri" pitchFamily="34" charset="-120"/>
              </a:rPr>
              <a:t>Stratēģiskais kodols  •  Aspekti 1–3</a:t>
            </a:r>
            <a:endParaRPr lang="en-US" sz="1000" dirty="0">
              <a:solidFill>
                <a:prstClr val="black"/>
              </a:solidFill>
              <a:latin typeface="Calibri" panose="020F0502020204030204"/>
            </a:endParaRPr>
          </a:p>
        </p:txBody>
      </p:sp>
      <p:sp>
        <p:nvSpPr>
          <p:cNvPr id="6" name="Shape 4"/>
          <p:cNvSpPr/>
          <p:nvPr/>
        </p:nvSpPr>
        <p:spPr>
          <a:xfrm>
            <a:off x="0" y="5612130"/>
            <a:ext cx="9144000" cy="388620"/>
          </a:xfrm>
          <a:prstGeom prst="rect">
            <a:avLst/>
          </a:prstGeom>
          <a:solidFill>
            <a:srgbClr val="093335"/>
          </a:solidFill>
          <a:ln w="12700">
            <a:solidFill>
              <a:srgbClr val="093335"/>
            </a:solidFill>
            <a:prstDash val="solid"/>
          </a:ln>
        </p:spPr>
        <p:txBody>
          <a:bodyPr/>
          <a:lstStyle/>
          <a:p>
            <a:pPr eaLnBrk="1" fontAlgn="auto" hangingPunct="1">
              <a:spcBef>
                <a:spcPts val="0"/>
              </a:spcBef>
              <a:spcAft>
                <a:spcPts val="0"/>
              </a:spcAft>
            </a:pPr>
            <a:endParaRPr lang="lv-LV" sz="1800">
              <a:solidFill>
                <a:prstClr val="black"/>
              </a:solidFill>
              <a:latin typeface="Calibri" panose="020F0502020204030204"/>
            </a:endParaRPr>
          </a:p>
        </p:txBody>
      </p:sp>
      <p:sp>
        <p:nvSpPr>
          <p:cNvPr id="7" name="Text 5"/>
          <p:cNvSpPr/>
          <p:nvPr/>
        </p:nvSpPr>
        <p:spPr>
          <a:xfrm>
            <a:off x="201168" y="5630418"/>
            <a:ext cx="8595360" cy="347472"/>
          </a:xfrm>
          <a:prstGeom prst="rect">
            <a:avLst/>
          </a:prstGeom>
          <a:noFill/>
          <a:ln/>
        </p:spPr>
        <p:txBody>
          <a:bodyPr wrap="square" lIns="0" tIns="0" rIns="0" bIns="0" rtlCol="0" anchor="ctr"/>
          <a:lstStyle/>
          <a:p>
            <a:pPr eaLnBrk="1" fontAlgn="auto" hangingPunct="1">
              <a:spcBef>
                <a:spcPts val="0"/>
              </a:spcBef>
              <a:spcAft>
                <a:spcPts val="0"/>
              </a:spcAft>
            </a:pPr>
            <a:r>
              <a:rPr lang="en-US" sz="950" dirty="0">
                <a:solidFill>
                  <a:srgbClr val="7DBFBB"/>
                </a:solidFill>
                <a:latin typeface="Calibri" pitchFamily="34" charset="0"/>
                <a:ea typeface="Calibri" pitchFamily="34" charset="-122"/>
                <a:cs typeface="Calibri" pitchFamily="34" charset="-120"/>
              </a:rPr>
              <a:t>Profesionāla bērnu un jauniešu nometņu vadīšana  •  </a:t>
            </a:r>
            <a:endParaRPr lang="en-US" sz="950" dirty="0">
              <a:solidFill>
                <a:prstClr val="black"/>
              </a:solidFill>
              <a:latin typeface="Calibri" panose="020F0502020204030204"/>
            </a:endParaRPr>
          </a:p>
        </p:txBody>
      </p:sp>
      <p:sp>
        <p:nvSpPr>
          <p:cNvPr id="8" name="Shape 6"/>
          <p:cNvSpPr/>
          <p:nvPr/>
        </p:nvSpPr>
        <p:spPr>
          <a:xfrm>
            <a:off x="201168" y="1844802"/>
            <a:ext cx="1874520" cy="292608"/>
          </a:xfrm>
          <a:prstGeom prst="rect">
            <a:avLst/>
          </a:prstGeom>
          <a:solidFill>
            <a:srgbClr val="3D2E6E"/>
          </a:solidFill>
          <a:ln w="12700">
            <a:solidFill>
              <a:srgbClr val="3D2E6E"/>
            </a:solidFill>
            <a:prstDash val="solid"/>
          </a:ln>
        </p:spPr>
        <p:txBody>
          <a:bodyPr/>
          <a:lstStyle/>
          <a:p>
            <a:pPr eaLnBrk="1" fontAlgn="auto" hangingPunct="1">
              <a:spcBef>
                <a:spcPts val="0"/>
              </a:spcBef>
              <a:spcAft>
                <a:spcPts val="0"/>
              </a:spcAft>
            </a:pPr>
            <a:endParaRPr lang="lv-LV" sz="1800">
              <a:solidFill>
                <a:prstClr val="black"/>
              </a:solidFill>
              <a:latin typeface="Calibri" panose="020F0502020204030204"/>
            </a:endParaRPr>
          </a:p>
        </p:txBody>
      </p:sp>
      <p:sp>
        <p:nvSpPr>
          <p:cNvPr id="9" name="Text 7"/>
          <p:cNvSpPr/>
          <p:nvPr/>
        </p:nvSpPr>
        <p:spPr>
          <a:xfrm>
            <a:off x="201168" y="1844802"/>
            <a:ext cx="1874520" cy="292608"/>
          </a:xfrm>
          <a:prstGeom prst="rect">
            <a:avLst/>
          </a:prstGeom>
          <a:noFill/>
          <a:ln/>
        </p:spPr>
        <p:txBody>
          <a:bodyPr wrap="square" lIns="0" tIns="0" rIns="0" bIns="0" rtlCol="0" anchor="ctr"/>
          <a:lstStyle/>
          <a:p>
            <a:pPr algn="ctr" eaLnBrk="1" fontAlgn="auto" hangingPunct="1">
              <a:spcBef>
                <a:spcPts val="0"/>
              </a:spcBef>
              <a:spcAft>
                <a:spcPts val="0"/>
              </a:spcAft>
            </a:pPr>
            <a:r>
              <a:rPr lang="en-US" sz="1050" b="1" kern="0" spc="100" dirty="0">
                <a:solidFill>
                  <a:srgbClr val="FFFFFF"/>
                </a:solidFill>
                <a:latin typeface="Calibri" pitchFamily="34" charset="0"/>
                <a:ea typeface="Calibri" pitchFamily="34" charset="-122"/>
                <a:cs typeface="Calibri" pitchFamily="34" charset="-120"/>
              </a:rPr>
              <a:t>STRATĒĢISKAIS KODOLS</a:t>
            </a:r>
            <a:endParaRPr lang="en-US" sz="1050" dirty="0">
              <a:solidFill>
                <a:prstClr val="black"/>
              </a:solidFill>
              <a:latin typeface="Calibri" panose="020F0502020204030204"/>
            </a:endParaRPr>
          </a:p>
        </p:txBody>
      </p:sp>
      <p:sp>
        <p:nvSpPr>
          <p:cNvPr id="10" name="Shape 8"/>
          <p:cNvSpPr/>
          <p:nvPr/>
        </p:nvSpPr>
        <p:spPr>
          <a:xfrm>
            <a:off x="201168" y="2210562"/>
            <a:ext cx="2816352" cy="3246120"/>
          </a:xfrm>
          <a:prstGeom prst="rect">
            <a:avLst/>
          </a:prstGeom>
          <a:solidFill>
            <a:srgbClr val="EEEDF8"/>
          </a:solidFill>
          <a:ln w="7620">
            <a:solidFill>
              <a:srgbClr val="C0BAE8"/>
            </a:solidFill>
            <a:prstDash val="solid"/>
          </a:ln>
        </p:spPr>
        <p:txBody>
          <a:bodyPr/>
          <a:lstStyle/>
          <a:p>
            <a:pPr eaLnBrk="1" fontAlgn="auto" hangingPunct="1">
              <a:spcBef>
                <a:spcPts val="0"/>
              </a:spcBef>
              <a:spcAft>
                <a:spcPts val="0"/>
              </a:spcAft>
            </a:pPr>
            <a:endParaRPr lang="lv-LV" sz="1800">
              <a:solidFill>
                <a:prstClr val="black"/>
              </a:solidFill>
              <a:latin typeface="Calibri" panose="020F0502020204030204"/>
            </a:endParaRPr>
          </a:p>
        </p:txBody>
      </p:sp>
      <p:sp>
        <p:nvSpPr>
          <p:cNvPr id="11" name="Shape 9"/>
          <p:cNvSpPr/>
          <p:nvPr/>
        </p:nvSpPr>
        <p:spPr>
          <a:xfrm>
            <a:off x="201168" y="2210562"/>
            <a:ext cx="2816352" cy="91440"/>
          </a:xfrm>
          <a:prstGeom prst="rect">
            <a:avLst/>
          </a:prstGeom>
          <a:solidFill>
            <a:srgbClr val="3D2E6E"/>
          </a:solidFill>
          <a:ln w="12700">
            <a:solidFill>
              <a:srgbClr val="3D2E6E"/>
            </a:solidFill>
            <a:prstDash val="solid"/>
          </a:ln>
        </p:spPr>
        <p:txBody>
          <a:bodyPr/>
          <a:lstStyle/>
          <a:p>
            <a:pPr eaLnBrk="1" fontAlgn="auto" hangingPunct="1">
              <a:spcBef>
                <a:spcPts val="0"/>
              </a:spcBef>
              <a:spcAft>
                <a:spcPts val="0"/>
              </a:spcAft>
            </a:pPr>
            <a:endParaRPr lang="lv-LV" sz="1800">
              <a:solidFill>
                <a:prstClr val="black"/>
              </a:solidFill>
              <a:latin typeface="Calibri" panose="020F0502020204030204"/>
            </a:endParaRPr>
          </a:p>
        </p:txBody>
      </p:sp>
      <p:sp>
        <p:nvSpPr>
          <p:cNvPr id="12" name="Shape 10"/>
          <p:cNvSpPr/>
          <p:nvPr/>
        </p:nvSpPr>
        <p:spPr>
          <a:xfrm>
            <a:off x="329184" y="2366010"/>
            <a:ext cx="457200" cy="457200"/>
          </a:xfrm>
          <a:prstGeom prst="rect">
            <a:avLst/>
          </a:prstGeom>
          <a:solidFill>
            <a:srgbClr val="3D2E6E"/>
          </a:solidFill>
          <a:ln w="12700">
            <a:solidFill>
              <a:srgbClr val="3D2E6E"/>
            </a:solidFill>
            <a:prstDash val="solid"/>
          </a:ln>
        </p:spPr>
        <p:txBody>
          <a:bodyPr/>
          <a:lstStyle/>
          <a:p>
            <a:pPr eaLnBrk="1" fontAlgn="auto" hangingPunct="1">
              <a:spcBef>
                <a:spcPts val="0"/>
              </a:spcBef>
              <a:spcAft>
                <a:spcPts val="0"/>
              </a:spcAft>
            </a:pPr>
            <a:endParaRPr lang="lv-LV" sz="1800">
              <a:solidFill>
                <a:prstClr val="black"/>
              </a:solidFill>
              <a:latin typeface="Calibri" panose="020F0502020204030204"/>
            </a:endParaRPr>
          </a:p>
        </p:txBody>
      </p:sp>
      <p:sp>
        <p:nvSpPr>
          <p:cNvPr id="13" name="Text 11"/>
          <p:cNvSpPr/>
          <p:nvPr/>
        </p:nvSpPr>
        <p:spPr>
          <a:xfrm>
            <a:off x="329184" y="2366010"/>
            <a:ext cx="457200" cy="457200"/>
          </a:xfrm>
          <a:prstGeom prst="rect">
            <a:avLst/>
          </a:prstGeom>
          <a:noFill/>
          <a:ln/>
        </p:spPr>
        <p:txBody>
          <a:bodyPr wrap="square" lIns="0" tIns="0" rIns="0" bIns="0" rtlCol="0" anchor="ctr"/>
          <a:lstStyle/>
          <a:p>
            <a:pPr algn="ctr" eaLnBrk="1" fontAlgn="auto" hangingPunct="1">
              <a:spcBef>
                <a:spcPts val="0"/>
              </a:spcBef>
              <a:spcAft>
                <a:spcPts val="0"/>
              </a:spcAft>
            </a:pPr>
            <a:r>
              <a:rPr lang="en-US" sz="1800" b="1" dirty="0">
                <a:solidFill>
                  <a:srgbClr val="FFFFFF"/>
                </a:solidFill>
                <a:latin typeface="Calibri" pitchFamily="34" charset="0"/>
                <a:ea typeface="Calibri" pitchFamily="34" charset="-122"/>
                <a:cs typeface="Calibri" pitchFamily="34" charset="-120"/>
              </a:rPr>
              <a:t>1</a:t>
            </a:r>
            <a:endParaRPr lang="en-US" sz="1800" dirty="0">
              <a:solidFill>
                <a:prstClr val="black"/>
              </a:solidFill>
              <a:latin typeface="Calibri" panose="020F0502020204030204"/>
            </a:endParaRPr>
          </a:p>
        </p:txBody>
      </p:sp>
      <p:sp>
        <p:nvSpPr>
          <p:cNvPr id="14" name="Text 12"/>
          <p:cNvSpPr/>
          <p:nvPr/>
        </p:nvSpPr>
        <p:spPr>
          <a:xfrm>
            <a:off x="877824" y="2347722"/>
            <a:ext cx="2048256" cy="512064"/>
          </a:xfrm>
          <a:prstGeom prst="rect">
            <a:avLst/>
          </a:prstGeom>
          <a:noFill/>
          <a:ln/>
        </p:spPr>
        <p:txBody>
          <a:bodyPr wrap="square" rtlCol="0" anchor="ctr"/>
          <a:lstStyle/>
          <a:p>
            <a:pPr eaLnBrk="1" fontAlgn="auto" hangingPunct="1">
              <a:spcBef>
                <a:spcPts val="0"/>
              </a:spcBef>
              <a:spcAft>
                <a:spcPts val="0"/>
              </a:spcAft>
            </a:pPr>
            <a:r>
              <a:rPr lang="en-US" sz="1250" b="1" dirty="0">
                <a:solidFill>
                  <a:srgbClr val="3D2E6E"/>
                </a:solidFill>
                <a:latin typeface="Calibri" pitchFamily="34" charset="0"/>
                <a:ea typeface="Calibri" pitchFamily="34" charset="-122"/>
                <a:cs typeface="Calibri" pitchFamily="34" charset="-120"/>
              </a:rPr>
              <a:t>Mērķis un koncepcija</a:t>
            </a:r>
            <a:endParaRPr lang="en-US" sz="1250" dirty="0">
              <a:solidFill>
                <a:prstClr val="black"/>
              </a:solidFill>
              <a:latin typeface="Calibri" panose="020F0502020204030204"/>
            </a:endParaRPr>
          </a:p>
        </p:txBody>
      </p:sp>
      <p:sp>
        <p:nvSpPr>
          <p:cNvPr id="15" name="Shape 13"/>
          <p:cNvSpPr/>
          <p:nvPr/>
        </p:nvSpPr>
        <p:spPr>
          <a:xfrm>
            <a:off x="329184" y="2942082"/>
            <a:ext cx="2560320" cy="0"/>
          </a:xfrm>
          <a:prstGeom prst="line">
            <a:avLst/>
          </a:prstGeom>
          <a:noFill/>
          <a:ln w="6350">
            <a:solidFill>
              <a:srgbClr val="C0BAE8"/>
            </a:solidFill>
            <a:prstDash val="solid"/>
          </a:ln>
        </p:spPr>
        <p:txBody>
          <a:bodyPr/>
          <a:lstStyle/>
          <a:p>
            <a:pPr eaLnBrk="1" fontAlgn="auto" hangingPunct="1">
              <a:spcBef>
                <a:spcPts val="0"/>
              </a:spcBef>
              <a:spcAft>
                <a:spcPts val="0"/>
              </a:spcAft>
            </a:pPr>
            <a:endParaRPr lang="lv-LV" sz="1800">
              <a:solidFill>
                <a:prstClr val="black"/>
              </a:solidFill>
              <a:latin typeface="Calibri" panose="020F0502020204030204"/>
            </a:endParaRPr>
          </a:p>
        </p:txBody>
      </p:sp>
      <p:sp>
        <p:nvSpPr>
          <p:cNvPr id="16" name="Text 14"/>
          <p:cNvSpPr/>
          <p:nvPr/>
        </p:nvSpPr>
        <p:spPr>
          <a:xfrm>
            <a:off x="329184" y="3033522"/>
            <a:ext cx="2578608" cy="2286000"/>
          </a:xfrm>
          <a:prstGeom prst="rect">
            <a:avLst/>
          </a:prstGeom>
          <a:noFill/>
          <a:ln/>
        </p:spPr>
        <p:txBody>
          <a:bodyPr wrap="square" rtlCol="0" anchor="t"/>
          <a:lstStyle/>
          <a:p>
            <a:pPr eaLnBrk="1" fontAlgn="auto" hangingPunct="1">
              <a:lnSpc>
                <a:spcPct val="130000"/>
              </a:lnSpc>
              <a:spcBef>
                <a:spcPts val="0"/>
              </a:spcBef>
              <a:spcAft>
                <a:spcPts val="0"/>
              </a:spcAft>
            </a:pPr>
            <a:r>
              <a:rPr lang="en-US" dirty="0">
                <a:solidFill>
                  <a:srgbClr val="3A2D60"/>
                </a:solidFill>
                <a:latin typeface="Calibri" pitchFamily="34" charset="0"/>
                <a:ea typeface="Calibri" pitchFamily="34" charset="-122"/>
                <a:cs typeface="Calibri" pitchFamily="34" charset="-120"/>
              </a:rPr>
              <a:t>Visu pārējo nosaka skaidri formulēts mērķis: kam nometne ir paredzēta, ko tā mainīs dalībniekos un kāpēc tā vispār notiek. Koncepcija ietver tematiku, izglītojošo bāzi, estētiku un noskaņu — tā ir nometnes "</a:t>
            </a:r>
            <a:r>
              <a:rPr lang="en-US" dirty="0" err="1">
                <a:solidFill>
                  <a:srgbClr val="3A2D60"/>
                </a:solidFill>
                <a:latin typeface="Calibri" pitchFamily="34" charset="0"/>
                <a:ea typeface="Calibri" pitchFamily="34" charset="-122"/>
                <a:cs typeface="Calibri" pitchFamily="34" charset="-120"/>
              </a:rPr>
              <a:t>dvēsele</a:t>
            </a:r>
            <a:r>
              <a:rPr lang="en-US" dirty="0">
                <a:solidFill>
                  <a:srgbClr val="3A2D60"/>
                </a:solidFill>
                <a:latin typeface="Calibri" pitchFamily="34" charset="0"/>
                <a:ea typeface="Calibri" pitchFamily="34" charset="-122"/>
                <a:cs typeface="Calibri" pitchFamily="34" charset="-120"/>
              </a:rPr>
              <a:t>".</a:t>
            </a:r>
            <a:r>
              <a:rPr lang="lv-LV" dirty="0">
                <a:solidFill>
                  <a:srgbClr val="3A2D60"/>
                </a:solidFill>
                <a:latin typeface="Calibri" pitchFamily="34" charset="0"/>
                <a:ea typeface="Calibri" pitchFamily="34" charset="-122"/>
                <a:cs typeface="Calibri" pitchFamily="34" charset="-120"/>
              </a:rPr>
              <a:t> Citiem vārdiem- nometnes misija, filozofiskais moto, vīzija, mērķi.</a:t>
            </a:r>
            <a:endParaRPr lang="en-US" dirty="0">
              <a:solidFill>
                <a:prstClr val="black"/>
              </a:solidFill>
              <a:latin typeface="Calibri" panose="020F0502020204030204"/>
            </a:endParaRPr>
          </a:p>
        </p:txBody>
      </p:sp>
      <p:sp>
        <p:nvSpPr>
          <p:cNvPr id="17" name="Shape 15"/>
          <p:cNvSpPr/>
          <p:nvPr/>
        </p:nvSpPr>
        <p:spPr>
          <a:xfrm>
            <a:off x="3145536" y="2210562"/>
            <a:ext cx="2816352" cy="3246120"/>
          </a:xfrm>
          <a:prstGeom prst="rect">
            <a:avLst/>
          </a:prstGeom>
          <a:solidFill>
            <a:srgbClr val="EEEDF8"/>
          </a:solidFill>
          <a:ln w="7620">
            <a:solidFill>
              <a:srgbClr val="C0BAE8"/>
            </a:solidFill>
            <a:prstDash val="solid"/>
          </a:ln>
        </p:spPr>
        <p:txBody>
          <a:bodyPr/>
          <a:lstStyle/>
          <a:p>
            <a:pPr eaLnBrk="1" fontAlgn="auto" hangingPunct="1">
              <a:spcBef>
                <a:spcPts val="0"/>
              </a:spcBef>
              <a:spcAft>
                <a:spcPts val="0"/>
              </a:spcAft>
            </a:pPr>
            <a:endParaRPr lang="lv-LV" sz="1800">
              <a:solidFill>
                <a:prstClr val="black"/>
              </a:solidFill>
              <a:latin typeface="Calibri" panose="020F0502020204030204"/>
            </a:endParaRPr>
          </a:p>
        </p:txBody>
      </p:sp>
      <p:sp>
        <p:nvSpPr>
          <p:cNvPr id="18" name="Shape 16"/>
          <p:cNvSpPr/>
          <p:nvPr/>
        </p:nvSpPr>
        <p:spPr>
          <a:xfrm>
            <a:off x="3145536" y="2210562"/>
            <a:ext cx="2816352" cy="91440"/>
          </a:xfrm>
          <a:prstGeom prst="rect">
            <a:avLst/>
          </a:prstGeom>
          <a:solidFill>
            <a:srgbClr val="3D2E6E"/>
          </a:solidFill>
          <a:ln w="12700">
            <a:solidFill>
              <a:srgbClr val="3D2E6E"/>
            </a:solidFill>
            <a:prstDash val="solid"/>
          </a:ln>
        </p:spPr>
        <p:txBody>
          <a:bodyPr/>
          <a:lstStyle/>
          <a:p>
            <a:pPr eaLnBrk="1" fontAlgn="auto" hangingPunct="1">
              <a:spcBef>
                <a:spcPts val="0"/>
              </a:spcBef>
              <a:spcAft>
                <a:spcPts val="0"/>
              </a:spcAft>
            </a:pPr>
            <a:endParaRPr lang="lv-LV" sz="1800">
              <a:solidFill>
                <a:prstClr val="black"/>
              </a:solidFill>
              <a:latin typeface="Calibri" panose="020F0502020204030204"/>
            </a:endParaRPr>
          </a:p>
        </p:txBody>
      </p:sp>
      <p:sp>
        <p:nvSpPr>
          <p:cNvPr id="19" name="Shape 17"/>
          <p:cNvSpPr/>
          <p:nvPr/>
        </p:nvSpPr>
        <p:spPr>
          <a:xfrm>
            <a:off x="3273552" y="2366010"/>
            <a:ext cx="457200" cy="457200"/>
          </a:xfrm>
          <a:prstGeom prst="rect">
            <a:avLst/>
          </a:prstGeom>
          <a:solidFill>
            <a:srgbClr val="3D2E6E"/>
          </a:solidFill>
          <a:ln w="12700">
            <a:solidFill>
              <a:srgbClr val="3D2E6E"/>
            </a:solidFill>
            <a:prstDash val="solid"/>
          </a:ln>
        </p:spPr>
        <p:txBody>
          <a:bodyPr/>
          <a:lstStyle/>
          <a:p>
            <a:pPr eaLnBrk="1" fontAlgn="auto" hangingPunct="1">
              <a:spcBef>
                <a:spcPts val="0"/>
              </a:spcBef>
              <a:spcAft>
                <a:spcPts val="0"/>
              </a:spcAft>
            </a:pPr>
            <a:endParaRPr lang="lv-LV" sz="1800">
              <a:solidFill>
                <a:prstClr val="black"/>
              </a:solidFill>
              <a:latin typeface="Calibri" panose="020F0502020204030204"/>
            </a:endParaRPr>
          </a:p>
        </p:txBody>
      </p:sp>
      <p:sp>
        <p:nvSpPr>
          <p:cNvPr id="20" name="Text 18"/>
          <p:cNvSpPr/>
          <p:nvPr/>
        </p:nvSpPr>
        <p:spPr>
          <a:xfrm>
            <a:off x="3273552" y="2366010"/>
            <a:ext cx="457200" cy="457200"/>
          </a:xfrm>
          <a:prstGeom prst="rect">
            <a:avLst/>
          </a:prstGeom>
          <a:noFill/>
          <a:ln/>
        </p:spPr>
        <p:txBody>
          <a:bodyPr wrap="square" lIns="0" tIns="0" rIns="0" bIns="0" rtlCol="0" anchor="ctr"/>
          <a:lstStyle/>
          <a:p>
            <a:pPr algn="ctr" eaLnBrk="1" fontAlgn="auto" hangingPunct="1">
              <a:spcBef>
                <a:spcPts val="0"/>
              </a:spcBef>
              <a:spcAft>
                <a:spcPts val="0"/>
              </a:spcAft>
            </a:pPr>
            <a:r>
              <a:rPr lang="en-US" sz="1800" b="1" dirty="0">
                <a:solidFill>
                  <a:srgbClr val="FFFFFF"/>
                </a:solidFill>
                <a:latin typeface="Calibri" pitchFamily="34" charset="0"/>
                <a:ea typeface="Calibri" pitchFamily="34" charset="-122"/>
                <a:cs typeface="Calibri" pitchFamily="34" charset="-120"/>
              </a:rPr>
              <a:t>2</a:t>
            </a:r>
            <a:endParaRPr lang="en-US" sz="1800" dirty="0">
              <a:solidFill>
                <a:prstClr val="black"/>
              </a:solidFill>
              <a:latin typeface="Calibri" panose="020F0502020204030204"/>
            </a:endParaRPr>
          </a:p>
        </p:txBody>
      </p:sp>
      <p:sp>
        <p:nvSpPr>
          <p:cNvPr id="21" name="Text 19"/>
          <p:cNvSpPr/>
          <p:nvPr/>
        </p:nvSpPr>
        <p:spPr>
          <a:xfrm>
            <a:off x="3822192" y="2347722"/>
            <a:ext cx="2048256" cy="512064"/>
          </a:xfrm>
          <a:prstGeom prst="rect">
            <a:avLst/>
          </a:prstGeom>
          <a:noFill/>
          <a:ln/>
        </p:spPr>
        <p:txBody>
          <a:bodyPr wrap="square" rtlCol="0" anchor="ctr"/>
          <a:lstStyle/>
          <a:p>
            <a:pPr eaLnBrk="1" fontAlgn="auto" hangingPunct="1">
              <a:spcBef>
                <a:spcPts val="0"/>
              </a:spcBef>
              <a:spcAft>
                <a:spcPts val="0"/>
              </a:spcAft>
            </a:pPr>
            <a:r>
              <a:rPr lang="en-US" sz="1250" b="1" dirty="0">
                <a:solidFill>
                  <a:srgbClr val="3D2E6E"/>
                </a:solidFill>
                <a:latin typeface="Calibri" pitchFamily="34" charset="0"/>
                <a:ea typeface="Calibri" pitchFamily="34" charset="-122"/>
                <a:cs typeface="Calibri" pitchFamily="34" charset="-120"/>
              </a:rPr>
              <a:t>Mērķauditorija un vajadzību analīze</a:t>
            </a:r>
            <a:endParaRPr lang="en-US" sz="1250" dirty="0">
              <a:solidFill>
                <a:prstClr val="black"/>
              </a:solidFill>
              <a:latin typeface="Calibri" panose="020F0502020204030204"/>
            </a:endParaRPr>
          </a:p>
        </p:txBody>
      </p:sp>
      <p:sp>
        <p:nvSpPr>
          <p:cNvPr id="22" name="Shape 20"/>
          <p:cNvSpPr/>
          <p:nvPr/>
        </p:nvSpPr>
        <p:spPr>
          <a:xfrm>
            <a:off x="3273552" y="2942082"/>
            <a:ext cx="2560320" cy="0"/>
          </a:xfrm>
          <a:prstGeom prst="line">
            <a:avLst/>
          </a:prstGeom>
          <a:noFill/>
          <a:ln w="6350">
            <a:solidFill>
              <a:srgbClr val="C0BAE8"/>
            </a:solidFill>
            <a:prstDash val="solid"/>
          </a:ln>
        </p:spPr>
        <p:txBody>
          <a:bodyPr/>
          <a:lstStyle/>
          <a:p>
            <a:pPr eaLnBrk="1" fontAlgn="auto" hangingPunct="1">
              <a:spcBef>
                <a:spcPts val="0"/>
              </a:spcBef>
              <a:spcAft>
                <a:spcPts val="0"/>
              </a:spcAft>
            </a:pPr>
            <a:endParaRPr lang="lv-LV" sz="1800">
              <a:solidFill>
                <a:prstClr val="black"/>
              </a:solidFill>
              <a:latin typeface="Calibri" panose="020F0502020204030204"/>
            </a:endParaRPr>
          </a:p>
        </p:txBody>
      </p:sp>
      <p:sp>
        <p:nvSpPr>
          <p:cNvPr id="23" name="Text 21"/>
          <p:cNvSpPr/>
          <p:nvPr/>
        </p:nvSpPr>
        <p:spPr>
          <a:xfrm>
            <a:off x="3273552" y="3033522"/>
            <a:ext cx="2578608" cy="2286000"/>
          </a:xfrm>
          <a:prstGeom prst="rect">
            <a:avLst/>
          </a:prstGeom>
          <a:noFill/>
          <a:ln/>
        </p:spPr>
        <p:txBody>
          <a:bodyPr wrap="square" rtlCol="0" anchor="t"/>
          <a:lstStyle/>
          <a:p>
            <a:pPr eaLnBrk="1" fontAlgn="auto" hangingPunct="1">
              <a:lnSpc>
                <a:spcPct val="130000"/>
              </a:lnSpc>
              <a:spcBef>
                <a:spcPts val="0"/>
              </a:spcBef>
              <a:spcAft>
                <a:spcPts val="0"/>
              </a:spcAft>
            </a:pPr>
            <a:r>
              <a:rPr lang="en-US" dirty="0">
                <a:solidFill>
                  <a:srgbClr val="3A2D60"/>
                </a:solidFill>
                <a:latin typeface="Calibri" pitchFamily="34" charset="0"/>
                <a:ea typeface="Calibri" pitchFamily="34" charset="-122"/>
                <a:cs typeface="Calibri" pitchFamily="34" charset="-120"/>
              </a:rPr>
              <a:t>Vecums, iepriekšējā pieredze, intereses, grupas dinamika — šie faktori nosaka visu programmas arhitektūru. Bieži tieši šis solis tiek darīts virspusēji, radot neatbilstību starp plānoto un reālo dalībnieku uztveri.</a:t>
            </a:r>
            <a:endParaRPr lang="en-US" dirty="0">
              <a:solidFill>
                <a:prstClr val="black"/>
              </a:solidFill>
              <a:latin typeface="Calibri" panose="020F0502020204030204"/>
            </a:endParaRPr>
          </a:p>
        </p:txBody>
      </p:sp>
      <p:sp>
        <p:nvSpPr>
          <p:cNvPr id="24" name="Shape 22"/>
          <p:cNvSpPr/>
          <p:nvPr/>
        </p:nvSpPr>
        <p:spPr>
          <a:xfrm>
            <a:off x="6089904" y="2210562"/>
            <a:ext cx="2816352" cy="3246120"/>
          </a:xfrm>
          <a:prstGeom prst="rect">
            <a:avLst/>
          </a:prstGeom>
          <a:solidFill>
            <a:srgbClr val="EEEDF8"/>
          </a:solidFill>
          <a:ln w="7620">
            <a:solidFill>
              <a:srgbClr val="C0BAE8"/>
            </a:solidFill>
            <a:prstDash val="solid"/>
          </a:ln>
        </p:spPr>
        <p:txBody>
          <a:bodyPr/>
          <a:lstStyle/>
          <a:p>
            <a:pPr eaLnBrk="1" fontAlgn="auto" hangingPunct="1">
              <a:spcBef>
                <a:spcPts val="0"/>
              </a:spcBef>
              <a:spcAft>
                <a:spcPts val="0"/>
              </a:spcAft>
            </a:pPr>
            <a:endParaRPr lang="lv-LV" sz="1800">
              <a:solidFill>
                <a:prstClr val="black"/>
              </a:solidFill>
              <a:latin typeface="Calibri" panose="020F0502020204030204"/>
            </a:endParaRPr>
          </a:p>
        </p:txBody>
      </p:sp>
      <p:sp>
        <p:nvSpPr>
          <p:cNvPr id="25" name="Shape 23"/>
          <p:cNvSpPr/>
          <p:nvPr/>
        </p:nvSpPr>
        <p:spPr>
          <a:xfrm>
            <a:off x="6089904" y="2210562"/>
            <a:ext cx="2816352" cy="91440"/>
          </a:xfrm>
          <a:prstGeom prst="rect">
            <a:avLst/>
          </a:prstGeom>
          <a:solidFill>
            <a:srgbClr val="3D2E6E"/>
          </a:solidFill>
          <a:ln w="12700">
            <a:solidFill>
              <a:srgbClr val="3D2E6E"/>
            </a:solidFill>
            <a:prstDash val="solid"/>
          </a:ln>
        </p:spPr>
        <p:txBody>
          <a:bodyPr/>
          <a:lstStyle/>
          <a:p>
            <a:pPr eaLnBrk="1" fontAlgn="auto" hangingPunct="1">
              <a:spcBef>
                <a:spcPts val="0"/>
              </a:spcBef>
              <a:spcAft>
                <a:spcPts val="0"/>
              </a:spcAft>
            </a:pPr>
            <a:endParaRPr lang="lv-LV" sz="1800">
              <a:solidFill>
                <a:prstClr val="black"/>
              </a:solidFill>
              <a:latin typeface="Calibri" panose="020F0502020204030204"/>
            </a:endParaRPr>
          </a:p>
        </p:txBody>
      </p:sp>
      <p:sp>
        <p:nvSpPr>
          <p:cNvPr id="26" name="Shape 24"/>
          <p:cNvSpPr/>
          <p:nvPr/>
        </p:nvSpPr>
        <p:spPr>
          <a:xfrm>
            <a:off x="6217920" y="2366010"/>
            <a:ext cx="457200" cy="457200"/>
          </a:xfrm>
          <a:prstGeom prst="rect">
            <a:avLst/>
          </a:prstGeom>
          <a:solidFill>
            <a:srgbClr val="3D2E6E"/>
          </a:solidFill>
          <a:ln w="12700">
            <a:solidFill>
              <a:srgbClr val="3D2E6E"/>
            </a:solidFill>
            <a:prstDash val="solid"/>
          </a:ln>
        </p:spPr>
        <p:txBody>
          <a:bodyPr/>
          <a:lstStyle/>
          <a:p>
            <a:pPr eaLnBrk="1" fontAlgn="auto" hangingPunct="1">
              <a:spcBef>
                <a:spcPts val="0"/>
              </a:spcBef>
              <a:spcAft>
                <a:spcPts val="0"/>
              </a:spcAft>
            </a:pPr>
            <a:endParaRPr lang="lv-LV" sz="1800">
              <a:solidFill>
                <a:prstClr val="black"/>
              </a:solidFill>
              <a:latin typeface="Calibri" panose="020F0502020204030204"/>
            </a:endParaRPr>
          </a:p>
        </p:txBody>
      </p:sp>
      <p:sp>
        <p:nvSpPr>
          <p:cNvPr id="27" name="Text 25"/>
          <p:cNvSpPr/>
          <p:nvPr/>
        </p:nvSpPr>
        <p:spPr>
          <a:xfrm>
            <a:off x="6217920" y="2366010"/>
            <a:ext cx="457200" cy="457200"/>
          </a:xfrm>
          <a:prstGeom prst="rect">
            <a:avLst/>
          </a:prstGeom>
          <a:noFill/>
          <a:ln/>
        </p:spPr>
        <p:txBody>
          <a:bodyPr wrap="square" lIns="0" tIns="0" rIns="0" bIns="0" rtlCol="0" anchor="ctr"/>
          <a:lstStyle/>
          <a:p>
            <a:pPr algn="ctr" eaLnBrk="1" fontAlgn="auto" hangingPunct="1">
              <a:spcBef>
                <a:spcPts val="0"/>
              </a:spcBef>
              <a:spcAft>
                <a:spcPts val="0"/>
              </a:spcAft>
            </a:pPr>
            <a:r>
              <a:rPr lang="en-US" sz="1800" b="1" dirty="0">
                <a:solidFill>
                  <a:srgbClr val="FFFFFF"/>
                </a:solidFill>
                <a:latin typeface="Calibri" pitchFamily="34" charset="0"/>
                <a:ea typeface="Calibri" pitchFamily="34" charset="-122"/>
                <a:cs typeface="Calibri" pitchFamily="34" charset="-120"/>
              </a:rPr>
              <a:t>3</a:t>
            </a:r>
            <a:endParaRPr lang="en-US" sz="1800" dirty="0">
              <a:solidFill>
                <a:prstClr val="black"/>
              </a:solidFill>
              <a:latin typeface="Calibri" panose="020F0502020204030204"/>
            </a:endParaRPr>
          </a:p>
        </p:txBody>
      </p:sp>
      <p:sp>
        <p:nvSpPr>
          <p:cNvPr id="28" name="Text 26"/>
          <p:cNvSpPr/>
          <p:nvPr/>
        </p:nvSpPr>
        <p:spPr>
          <a:xfrm>
            <a:off x="6766560" y="2347722"/>
            <a:ext cx="2048256" cy="512064"/>
          </a:xfrm>
          <a:prstGeom prst="rect">
            <a:avLst/>
          </a:prstGeom>
          <a:noFill/>
          <a:ln/>
        </p:spPr>
        <p:txBody>
          <a:bodyPr wrap="square" rtlCol="0" anchor="ctr"/>
          <a:lstStyle/>
          <a:p>
            <a:pPr eaLnBrk="1" fontAlgn="auto" hangingPunct="1">
              <a:spcBef>
                <a:spcPts val="0"/>
              </a:spcBef>
              <a:spcAft>
                <a:spcPts val="0"/>
              </a:spcAft>
            </a:pPr>
            <a:r>
              <a:rPr lang="en-US" sz="1250" b="1" dirty="0">
                <a:solidFill>
                  <a:srgbClr val="3D2E6E"/>
                </a:solidFill>
                <a:latin typeface="Calibri" pitchFamily="34" charset="0"/>
                <a:ea typeface="Calibri" pitchFamily="34" charset="-122"/>
                <a:cs typeface="Calibri" pitchFamily="34" charset="-120"/>
              </a:rPr>
              <a:t>Komanda un atbildības sadalījums</a:t>
            </a:r>
            <a:endParaRPr lang="en-US" sz="1250" dirty="0">
              <a:solidFill>
                <a:prstClr val="black"/>
              </a:solidFill>
              <a:latin typeface="Calibri" panose="020F0502020204030204"/>
            </a:endParaRPr>
          </a:p>
        </p:txBody>
      </p:sp>
      <p:sp>
        <p:nvSpPr>
          <p:cNvPr id="29" name="Shape 27"/>
          <p:cNvSpPr/>
          <p:nvPr/>
        </p:nvSpPr>
        <p:spPr>
          <a:xfrm>
            <a:off x="6217920" y="2942082"/>
            <a:ext cx="2560320" cy="0"/>
          </a:xfrm>
          <a:prstGeom prst="line">
            <a:avLst/>
          </a:prstGeom>
          <a:noFill/>
          <a:ln w="6350">
            <a:solidFill>
              <a:srgbClr val="C0BAE8"/>
            </a:solidFill>
            <a:prstDash val="solid"/>
          </a:ln>
        </p:spPr>
        <p:txBody>
          <a:bodyPr/>
          <a:lstStyle/>
          <a:p>
            <a:pPr eaLnBrk="1" fontAlgn="auto" hangingPunct="1">
              <a:spcBef>
                <a:spcPts val="0"/>
              </a:spcBef>
              <a:spcAft>
                <a:spcPts val="0"/>
              </a:spcAft>
            </a:pPr>
            <a:endParaRPr lang="lv-LV" sz="1800">
              <a:solidFill>
                <a:prstClr val="black"/>
              </a:solidFill>
              <a:latin typeface="Calibri" panose="020F0502020204030204"/>
            </a:endParaRPr>
          </a:p>
        </p:txBody>
      </p:sp>
      <p:sp>
        <p:nvSpPr>
          <p:cNvPr id="30" name="Text 28"/>
          <p:cNvSpPr/>
          <p:nvPr/>
        </p:nvSpPr>
        <p:spPr>
          <a:xfrm>
            <a:off x="6217920" y="3033522"/>
            <a:ext cx="2578608" cy="2286000"/>
          </a:xfrm>
          <a:prstGeom prst="rect">
            <a:avLst/>
          </a:prstGeom>
          <a:noFill/>
          <a:ln/>
        </p:spPr>
        <p:txBody>
          <a:bodyPr wrap="square" rtlCol="0" anchor="t"/>
          <a:lstStyle/>
          <a:p>
            <a:pPr eaLnBrk="1" fontAlgn="auto" hangingPunct="1">
              <a:lnSpc>
                <a:spcPct val="130000"/>
              </a:lnSpc>
              <a:spcBef>
                <a:spcPts val="0"/>
              </a:spcBef>
              <a:spcAft>
                <a:spcPts val="0"/>
              </a:spcAft>
            </a:pPr>
            <a:r>
              <a:rPr lang="en-US" dirty="0">
                <a:solidFill>
                  <a:srgbClr val="3A2D60"/>
                </a:solidFill>
                <a:latin typeface="Calibri" pitchFamily="34" charset="0"/>
                <a:ea typeface="Calibri" pitchFamily="34" charset="-122"/>
                <a:cs typeface="Calibri" pitchFamily="34" charset="-120"/>
              </a:rPr>
              <a:t>Galvenais vadītājs, grupas vadītāji, saimnieciskā daļa, medicīniskais atbalsts — katram jābūt skaidrai lomai un pilnvarām. Nereti nometnes cieš nevis no sliktās programmas, bet no neskaidras komandas struktūras krīzes situācijās.</a:t>
            </a:r>
            <a:endParaRPr lang="en-US" dirty="0">
              <a:solidFill>
                <a:prstClr val="black"/>
              </a:solidFill>
              <a:latin typeface="Calibri" panose="020F0502020204030204"/>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rgbClr val="F4F9F8"/>
        </a:solidFill>
        <a:effectLst/>
      </p:bgPr>
    </p:bg>
    <p:spTree>
      <p:nvGrpSpPr>
        <p:cNvPr id="1" name=""/>
        <p:cNvGrpSpPr/>
        <p:nvPr/>
      </p:nvGrpSpPr>
      <p:grpSpPr>
        <a:xfrm>
          <a:off x="0" y="0"/>
          <a:ext cx="0" cy="0"/>
          <a:chOff x="0" y="0"/>
          <a:chExt cx="0" cy="0"/>
        </a:xfrm>
      </p:grpSpPr>
      <p:sp>
        <p:nvSpPr>
          <p:cNvPr id="2" name="Shape 0"/>
          <p:cNvSpPr/>
          <p:nvPr/>
        </p:nvSpPr>
        <p:spPr>
          <a:xfrm>
            <a:off x="0" y="857250"/>
            <a:ext cx="9144000" cy="777240"/>
          </a:xfrm>
          <a:prstGeom prst="rect">
            <a:avLst/>
          </a:prstGeom>
          <a:solidFill>
            <a:srgbClr val="0B3D40"/>
          </a:solidFill>
          <a:ln w="12700">
            <a:solidFill>
              <a:srgbClr val="0B3D40"/>
            </a:solidFill>
            <a:prstDash val="solid"/>
          </a:ln>
        </p:spPr>
        <p:txBody>
          <a:bodyPr/>
          <a:lstStyle/>
          <a:p>
            <a:pPr eaLnBrk="1" fontAlgn="auto" hangingPunct="1">
              <a:spcBef>
                <a:spcPts val="0"/>
              </a:spcBef>
              <a:spcAft>
                <a:spcPts val="0"/>
              </a:spcAft>
            </a:pPr>
            <a:endParaRPr lang="lv-LV" sz="1800">
              <a:solidFill>
                <a:prstClr val="black"/>
              </a:solidFill>
              <a:latin typeface="Calibri" panose="020F0502020204030204"/>
            </a:endParaRPr>
          </a:p>
        </p:txBody>
      </p:sp>
      <p:sp>
        <p:nvSpPr>
          <p:cNvPr id="3" name="Shape 1"/>
          <p:cNvSpPr/>
          <p:nvPr/>
        </p:nvSpPr>
        <p:spPr>
          <a:xfrm>
            <a:off x="0" y="857250"/>
            <a:ext cx="91440" cy="5143500"/>
          </a:xfrm>
          <a:prstGeom prst="rect">
            <a:avLst/>
          </a:prstGeom>
          <a:solidFill>
            <a:srgbClr val="01C5A4"/>
          </a:solidFill>
          <a:ln w="12700">
            <a:solidFill>
              <a:srgbClr val="01C5A4"/>
            </a:solidFill>
            <a:prstDash val="solid"/>
          </a:ln>
        </p:spPr>
        <p:txBody>
          <a:bodyPr/>
          <a:lstStyle/>
          <a:p>
            <a:pPr eaLnBrk="1" fontAlgn="auto" hangingPunct="1">
              <a:spcBef>
                <a:spcPts val="0"/>
              </a:spcBef>
              <a:spcAft>
                <a:spcPts val="0"/>
              </a:spcAft>
            </a:pPr>
            <a:endParaRPr lang="lv-LV" sz="1800">
              <a:solidFill>
                <a:prstClr val="black"/>
              </a:solidFill>
              <a:latin typeface="Calibri" panose="020F0502020204030204"/>
            </a:endParaRPr>
          </a:p>
        </p:txBody>
      </p:sp>
      <p:sp>
        <p:nvSpPr>
          <p:cNvPr id="4" name="Text 2"/>
          <p:cNvSpPr/>
          <p:nvPr/>
        </p:nvSpPr>
        <p:spPr>
          <a:xfrm>
            <a:off x="201168" y="857250"/>
            <a:ext cx="8778240" cy="475488"/>
          </a:xfrm>
          <a:prstGeom prst="rect">
            <a:avLst/>
          </a:prstGeom>
          <a:noFill/>
          <a:ln/>
        </p:spPr>
        <p:txBody>
          <a:bodyPr wrap="square" lIns="0" tIns="0" rIns="0" bIns="0" rtlCol="0" anchor="ctr"/>
          <a:lstStyle/>
          <a:p>
            <a:pPr eaLnBrk="1" fontAlgn="auto" hangingPunct="1">
              <a:spcBef>
                <a:spcPts val="0"/>
              </a:spcBef>
              <a:spcAft>
                <a:spcPts val="0"/>
              </a:spcAft>
            </a:pPr>
            <a:r>
              <a:rPr lang="en-US" sz="2400" b="1" dirty="0">
                <a:solidFill>
                  <a:srgbClr val="FFFFFF"/>
                </a:solidFill>
                <a:latin typeface="Calibri" pitchFamily="34" charset="0"/>
                <a:ea typeface="Calibri" pitchFamily="34" charset="-122"/>
                <a:cs typeface="Calibri" pitchFamily="34" charset="-120"/>
              </a:rPr>
              <a:t>Nometnes projekta realizēšanas stratēģiskie aspekti</a:t>
            </a:r>
            <a:endParaRPr lang="en-US" sz="2400" dirty="0">
              <a:solidFill>
                <a:prstClr val="black"/>
              </a:solidFill>
              <a:latin typeface="Calibri" panose="020F0502020204030204"/>
            </a:endParaRPr>
          </a:p>
        </p:txBody>
      </p:sp>
      <p:sp>
        <p:nvSpPr>
          <p:cNvPr id="5" name="Text 3"/>
          <p:cNvSpPr/>
          <p:nvPr/>
        </p:nvSpPr>
        <p:spPr>
          <a:xfrm>
            <a:off x="201168" y="1332738"/>
            <a:ext cx="8778240" cy="301752"/>
          </a:xfrm>
          <a:prstGeom prst="rect">
            <a:avLst/>
          </a:prstGeom>
          <a:noFill/>
          <a:ln/>
        </p:spPr>
        <p:txBody>
          <a:bodyPr wrap="square" lIns="0" tIns="0" rIns="0" bIns="0" rtlCol="0" anchor="ctr"/>
          <a:lstStyle/>
          <a:p>
            <a:pPr eaLnBrk="1" fontAlgn="auto" hangingPunct="1">
              <a:spcBef>
                <a:spcPts val="0"/>
              </a:spcBef>
              <a:spcAft>
                <a:spcPts val="0"/>
              </a:spcAft>
            </a:pPr>
            <a:r>
              <a:rPr lang="en-US" sz="1000" i="1" dirty="0">
                <a:solidFill>
                  <a:srgbClr val="01C5A4"/>
                </a:solidFill>
                <a:latin typeface="Calibri" pitchFamily="34" charset="0"/>
                <a:ea typeface="Calibri" pitchFamily="34" charset="-122"/>
                <a:cs typeface="Calibri" pitchFamily="34" charset="-120"/>
              </a:rPr>
              <a:t>Operacionālais ietvars  •  Aspekti 4–7</a:t>
            </a:r>
            <a:endParaRPr lang="en-US" sz="1000" dirty="0">
              <a:solidFill>
                <a:prstClr val="black"/>
              </a:solidFill>
              <a:latin typeface="Calibri" panose="020F0502020204030204"/>
            </a:endParaRPr>
          </a:p>
        </p:txBody>
      </p:sp>
      <p:sp>
        <p:nvSpPr>
          <p:cNvPr id="6" name="Shape 4"/>
          <p:cNvSpPr/>
          <p:nvPr/>
        </p:nvSpPr>
        <p:spPr>
          <a:xfrm>
            <a:off x="0" y="5612130"/>
            <a:ext cx="9144000" cy="388620"/>
          </a:xfrm>
          <a:prstGeom prst="rect">
            <a:avLst/>
          </a:prstGeom>
          <a:solidFill>
            <a:srgbClr val="093335"/>
          </a:solidFill>
          <a:ln w="12700">
            <a:solidFill>
              <a:srgbClr val="093335"/>
            </a:solidFill>
            <a:prstDash val="solid"/>
          </a:ln>
        </p:spPr>
        <p:txBody>
          <a:bodyPr/>
          <a:lstStyle/>
          <a:p>
            <a:pPr eaLnBrk="1" fontAlgn="auto" hangingPunct="1">
              <a:spcBef>
                <a:spcPts val="0"/>
              </a:spcBef>
              <a:spcAft>
                <a:spcPts val="0"/>
              </a:spcAft>
            </a:pPr>
            <a:endParaRPr lang="lv-LV" sz="1800" dirty="0">
              <a:solidFill>
                <a:prstClr val="black"/>
              </a:solidFill>
              <a:latin typeface="Calibri" panose="020F0502020204030204"/>
            </a:endParaRPr>
          </a:p>
        </p:txBody>
      </p:sp>
      <p:sp>
        <p:nvSpPr>
          <p:cNvPr id="7" name="Text 5"/>
          <p:cNvSpPr/>
          <p:nvPr/>
        </p:nvSpPr>
        <p:spPr>
          <a:xfrm>
            <a:off x="201168" y="5630418"/>
            <a:ext cx="8595360" cy="347472"/>
          </a:xfrm>
          <a:prstGeom prst="rect">
            <a:avLst/>
          </a:prstGeom>
          <a:noFill/>
          <a:ln/>
        </p:spPr>
        <p:txBody>
          <a:bodyPr wrap="square" lIns="0" tIns="0" rIns="0" bIns="0" rtlCol="0" anchor="ctr"/>
          <a:lstStyle/>
          <a:p>
            <a:pPr eaLnBrk="1" fontAlgn="auto" hangingPunct="1">
              <a:spcBef>
                <a:spcPts val="0"/>
              </a:spcBef>
              <a:spcAft>
                <a:spcPts val="0"/>
              </a:spcAft>
            </a:pPr>
            <a:r>
              <a:rPr lang="en-US" sz="950" dirty="0">
                <a:solidFill>
                  <a:srgbClr val="7DBFBB"/>
                </a:solidFill>
                <a:latin typeface="Calibri" pitchFamily="34" charset="0"/>
                <a:ea typeface="Calibri" pitchFamily="34" charset="-122"/>
                <a:cs typeface="Calibri" pitchFamily="34" charset="-120"/>
              </a:rPr>
              <a:t>Profesionāla bērnu un jauniešu nometņu vadīšana  •  </a:t>
            </a:r>
            <a:r>
              <a:rPr lang="en-US" sz="950" dirty="0" err="1">
                <a:solidFill>
                  <a:srgbClr val="7DBFBB"/>
                </a:solidFill>
                <a:latin typeface="Calibri" pitchFamily="34" charset="0"/>
                <a:ea typeface="Calibri" pitchFamily="34" charset="-122"/>
                <a:cs typeface="Calibri" pitchFamily="34" charset="-120"/>
              </a:rPr>
              <a:t>i</a:t>
            </a:r>
            <a:endParaRPr lang="en-US" sz="950" dirty="0">
              <a:solidFill>
                <a:prstClr val="black"/>
              </a:solidFill>
              <a:latin typeface="Calibri" panose="020F0502020204030204"/>
            </a:endParaRPr>
          </a:p>
        </p:txBody>
      </p:sp>
      <p:sp>
        <p:nvSpPr>
          <p:cNvPr id="8" name="Shape 6"/>
          <p:cNvSpPr/>
          <p:nvPr/>
        </p:nvSpPr>
        <p:spPr>
          <a:xfrm>
            <a:off x="201168" y="1844802"/>
            <a:ext cx="2011680" cy="292608"/>
          </a:xfrm>
          <a:prstGeom prst="rect">
            <a:avLst/>
          </a:prstGeom>
          <a:solidFill>
            <a:srgbClr val="0D7A7F"/>
          </a:solidFill>
          <a:ln w="12700">
            <a:solidFill>
              <a:srgbClr val="0D7A7F"/>
            </a:solidFill>
            <a:prstDash val="solid"/>
          </a:ln>
        </p:spPr>
        <p:txBody>
          <a:bodyPr/>
          <a:lstStyle/>
          <a:p>
            <a:pPr eaLnBrk="1" fontAlgn="auto" hangingPunct="1">
              <a:spcBef>
                <a:spcPts val="0"/>
              </a:spcBef>
              <a:spcAft>
                <a:spcPts val="0"/>
              </a:spcAft>
            </a:pPr>
            <a:endParaRPr lang="lv-LV" sz="1800">
              <a:solidFill>
                <a:prstClr val="black"/>
              </a:solidFill>
              <a:latin typeface="Calibri" panose="020F0502020204030204"/>
            </a:endParaRPr>
          </a:p>
        </p:txBody>
      </p:sp>
      <p:sp>
        <p:nvSpPr>
          <p:cNvPr id="9" name="Text 7"/>
          <p:cNvSpPr/>
          <p:nvPr/>
        </p:nvSpPr>
        <p:spPr>
          <a:xfrm>
            <a:off x="201168" y="1844802"/>
            <a:ext cx="2011680" cy="292608"/>
          </a:xfrm>
          <a:prstGeom prst="rect">
            <a:avLst/>
          </a:prstGeom>
          <a:noFill/>
          <a:ln/>
        </p:spPr>
        <p:txBody>
          <a:bodyPr wrap="square" lIns="0" tIns="0" rIns="0" bIns="0" rtlCol="0" anchor="ctr"/>
          <a:lstStyle/>
          <a:p>
            <a:pPr algn="ctr" eaLnBrk="1" fontAlgn="auto" hangingPunct="1">
              <a:spcBef>
                <a:spcPts val="0"/>
              </a:spcBef>
              <a:spcAft>
                <a:spcPts val="0"/>
              </a:spcAft>
            </a:pPr>
            <a:r>
              <a:rPr lang="en-US" sz="1100" b="1" kern="0" spc="100" dirty="0">
                <a:solidFill>
                  <a:srgbClr val="FFFFFF"/>
                </a:solidFill>
                <a:latin typeface="Calibri" pitchFamily="34" charset="0"/>
                <a:ea typeface="Calibri" pitchFamily="34" charset="-122"/>
                <a:cs typeface="Calibri" pitchFamily="34" charset="-120"/>
              </a:rPr>
              <a:t>OPERACIONĀLAIS IETVARS</a:t>
            </a:r>
            <a:endParaRPr lang="en-US" sz="1100" dirty="0">
              <a:solidFill>
                <a:prstClr val="black"/>
              </a:solidFill>
              <a:latin typeface="Calibri" panose="020F0502020204030204"/>
            </a:endParaRPr>
          </a:p>
        </p:txBody>
      </p:sp>
      <p:sp>
        <p:nvSpPr>
          <p:cNvPr id="10" name="Shape 8"/>
          <p:cNvSpPr/>
          <p:nvPr/>
        </p:nvSpPr>
        <p:spPr>
          <a:xfrm>
            <a:off x="201168" y="2210562"/>
            <a:ext cx="2103120" cy="3246120"/>
          </a:xfrm>
          <a:prstGeom prst="rect">
            <a:avLst/>
          </a:prstGeom>
          <a:solidFill>
            <a:srgbClr val="D4F0EC"/>
          </a:solidFill>
          <a:ln w="7620">
            <a:solidFill>
              <a:srgbClr val="96CCC8"/>
            </a:solidFill>
            <a:prstDash val="solid"/>
          </a:ln>
        </p:spPr>
        <p:txBody>
          <a:bodyPr/>
          <a:lstStyle/>
          <a:p>
            <a:pPr eaLnBrk="1" fontAlgn="auto" hangingPunct="1">
              <a:spcBef>
                <a:spcPts val="0"/>
              </a:spcBef>
              <a:spcAft>
                <a:spcPts val="0"/>
              </a:spcAft>
            </a:pPr>
            <a:endParaRPr lang="lv-LV" sz="1800">
              <a:solidFill>
                <a:prstClr val="black"/>
              </a:solidFill>
              <a:latin typeface="Calibri" panose="020F0502020204030204"/>
            </a:endParaRPr>
          </a:p>
        </p:txBody>
      </p:sp>
      <p:sp>
        <p:nvSpPr>
          <p:cNvPr id="11" name="Shape 9"/>
          <p:cNvSpPr/>
          <p:nvPr/>
        </p:nvSpPr>
        <p:spPr>
          <a:xfrm>
            <a:off x="201168" y="2210562"/>
            <a:ext cx="2103120" cy="91440"/>
          </a:xfrm>
          <a:prstGeom prst="rect">
            <a:avLst/>
          </a:prstGeom>
          <a:solidFill>
            <a:srgbClr val="0D7A7F"/>
          </a:solidFill>
          <a:ln w="12700">
            <a:solidFill>
              <a:srgbClr val="0D7A7F"/>
            </a:solidFill>
            <a:prstDash val="solid"/>
          </a:ln>
        </p:spPr>
        <p:txBody>
          <a:bodyPr/>
          <a:lstStyle/>
          <a:p>
            <a:pPr eaLnBrk="1" fontAlgn="auto" hangingPunct="1">
              <a:spcBef>
                <a:spcPts val="0"/>
              </a:spcBef>
              <a:spcAft>
                <a:spcPts val="0"/>
              </a:spcAft>
            </a:pPr>
            <a:endParaRPr lang="lv-LV" sz="1800">
              <a:solidFill>
                <a:prstClr val="black"/>
              </a:solidFill>
              <a:latin typeface="Calibri" panose="020F0502020204030204"/>
            </a:endParaRPr>
          </a:p>
        </p:txBody>
      </p:sp>
      <p:sp>
        <p:nvSpPr>
          <p:cNvPr id="12" name="Shape 10"/>
          <p:cNvSpPr/>
          <p:nvPr/>
        </p:nvSpPr>
        <p:spPr>
          <a:xfrm>
            <a:off x="310896" y="2356866"/>
            <a:ext cx="402336" cy="402336"/>
          </a:xfrm>
          <a:prstGeom prst="rect">
            <a:avLst/>
          </a:prstGeom>
          <a:solidFill>
            <a:srgbClr val="0D7A7F"/>
          </a:solidFill>
          <a:ln w="12700">
            <a:solidFill>
              <a:srgbClr val="0D7A7F"/>
            </a:solidFill>
            <a:prstDash val="solid"/>
          </a:ln>
        </p:spPr>
        <p:txBody>
          <a:bodyPr/>
          <a:lstStyle/>
          <a:p>
            <a:pPr eaLnBrk="1" fontAlgn="auto" hangingPunct="1">
              <a:spcBef>
                <a:spcPts val="0"/>
              </a:spcBef>
              <a:spcAft>
                <a:spcPts val="0"/>
              </a:spcAft>
            </a:pPr>
            <a:endParaRPr lang="lv-LV" sz="1800">
              <a:solidFill>
                <a:prstClr val="black"/>
              </a:solidFill>
              <a:latin typeface="Calibri" panose="020F0502020204030204"/>
            </a:endParaRPr>
          </a:p>
        </p:txBody>
      </p:sp>
      <p:sp>
        <p:nvSpPr>
          <p:cNvPr id="13" name="Text 11"/>
          <p:cNvSpPr/>
          <p:nvPr/>
        </p:nvSpPr>
        <p:spPr>
          <a:xfrm>
            <a:off x="310896" y="2356866"/>
            <a:ext cx="402336" cy="402336"/>
          </a:xfrm>
          <a:prstGeom prst="rect">
            <a:avLst/>
          </a:prstGeom>
          <a:noFill/>
          <a:ln/>
        </p:spPr>
        <p:txBody>
          <a:bodyPr wrap="square" lIns="0" tIns="0" rIns="0" bIns="0" rtlCol="0" anchor="ctr"/>
          <a:lstStyle/>
          <a:p>
            <a:pPr algn="ctr" eaLnBrk="1" fontAlgn="auto" hangingPunct="1">
              <a:spcBef>
                <a:spcPts val="0"/>
              </a:spcBef>
              <a:spcAft>
                <a:spcPts val="0"/>
              </a:spcAft>
            </a:pPr>
            <a:r>
              <a:rPr lang="en-US" sz="1600" b="1" dirty="0">
                <a:solidFill>
                  <a:srgbClr val="FFFFFF"/>
                </a:solidFill>
                <a:latin typeface="Calibri" pitchFamily="34" charset="0"/>
                <a:ea typeface="Calibri" pitchFamily="34" charset="-122"/>
                <a:cs typeface="Calibri" pitchFamily="34" charset="-120"/>
              </a:rPr>
              <a:t>4</a:t>
            </a:r>
            <a:endParaRPr lang="en-US" sz="1600" dirty="0">
              <a:solidFill>
                <a:prstClr val="black"/>
              </a:solidFill>
              <a:latin typeface="Calibri" panose="020F0502020204030204"/>
            </a:endParaRPr>
          </a:p>
        </p:txBody>
      </p:sp>
      <p:sp>
        <p:nvSpPr>
          <p:cNvPr id="14" name="Text 12"/>
          <p:cNvSpPr/>
          <p:nvPr/>
        </p:nvSpPr>
        <p:spPr>
          <a:xfrm>
            <a:off x="310896" y="2850642"/>
            <a:ext cx="1892808" cy="475488"/>
          </a:xfrm>
          <a:prstGeom prst="rect">
            <a:avLst/>
          </a:prstGeom>
          <a:noFill/>
          <a:ln/>
        </p:spPr>
        <p:txBody>
          <a:bodyPr wrap="square" rtlCol="0" anchor="t"/>
          <a:lstStyle/>
          <a:p>
            <a:pPr eaLnBrk="1" fontAlgn="auto" hangingPunct="1">
              <a:spcBef>
                <a:spcPts val="0"/>
              </a:spcBef>
              <a:spcAft>
                <a:spcPts val="0"/>
              </a:spcAft>
            </a:pPr>
            <a:r>
              <a:rPr lang="en-US" sz="1100" b="1" dirty="0">
                <a:solidFill>
                  <a:srgbClr val="084D52"/>
                </a:solidFill>
                <a:latin typeface="Calibri" pitchFamily="34" charset="0"/>
                <a:ea typeface="Calibri" pitchFamily="34" charset="-122"/>
                <a:cs typeface="Calibri" pitchFamily="34" charset="-120"/>
              </a:rPr>
              <a:t>Juridiskā un drošības bāze</a:t>
            </a:r>
            <a:endParaRPr lang="en-US" sz="1100" dirty="0">
              <a:solidFill>
                <a:prstClr val="black"/>
              </a:solidFill>
              <a:latin typeface="Calibri" panose="020F0502020204030204"/>
            </a:endParaRPr>
          </a:p>
        </p:txBody>
      </p:sp>
      <p:sp>
        <p:nvSpPr>
          <p:cNvPr id="15" name="Shape 13"/>
          <p:cNvSpPr/>
          <p:nvPr/>
        </p:nvSpPr>
        <p:spPr>
          <a:xfrm>
            <a:off x="310896" y="3399282"/>
            <a:ext cx="1883664" cy="0"/>
          </a:xfrm>
          <a:prstGeom prst="line">
            <a:avLst/>
          </a:prstGeom>
          <a:noFill/>
          <a:ln w="6350">
            <a:solidFill>
              <a:srgbClr val="96CCC8"/>
            </a:solidFill>
            <a:prstDash val="solid"/>
          </a:ln>
        </p:spPr>
        <p:txBody>
          <a:bodyPr/>
          <a:lstStyle/>
          <a:p>
            <a:pPr eaLnBrk="1" fontAlgn="auto" hangingPunct="1">
              <a:spcBef>
                <a:spcPts val="0"/>
              </a:spcBef>
              <a:spcAft>
                <a:spcPts val="0"/>
              </a:spcAft>
            </a:pPr>
            <a:endParaRPr lang="lv-LV" sz="1800">
              <a:solidFill>
                <a:prstClr val="black"/>
              </a:solidFill>
              <a:latin typeface="Calibri" panose="020F0502020204030204"/>
            </a:endParaRPr>
          </a:p>
        </p:txBody>
      </p:sp>
      <p:sp>
        <p:nvSpPr>
          <p:cNvPr id="16" name="Text 14"/>
          <p:cNvSpPr/>
          <p:nvPr/>
        </p:nvSpPr>
        <p:spPr>
          <a:xfrm>
            <a:off x="310896" y="3490722"/>
            <a:ext cx="1892808" cy="1847088"/>
          </a:xfrm>
          <a:prstGeom prst="rect">
            <a:avLst/>
          </a:prstGeom>
          <a:noFill/>
          <a:ln/>
        </p:spPr>
        <p:txBody>
          <a:bodyPr wrap="square" rtlCol="0" anchor="t"/>
          <a:lstStyle/>
          <a:p>
            <a:pPr eaLnBrk="1" fontAlgn="auto" hangingPunct="1">
              <a:lnSpc>
                <a:spcPct val="130000"/>
              </a:lnSpc>
              <a:spcBef>
                <a:spcPts val="0"/>
              </a:spcBef>
              <a:spcAft>
                <a:spcPts val="0"/>
              </a:spcAft>
            </a:pPr>
            <a:r>
              <a:rPr lang="en-US" sz="950" dirty="0">
                <a:solidFill>
                  <a:srgbClr val="1A5558"/>
                </a:solidFill>
                <a:latin typeface="Calibri" pitchFamily="34" charset="0"/>
                <a:ea typeface="Calibri" pitchFamily="34" charset="-122"/>
                <a:cs typeface="Calibri" pitchFamily="34" charset="-120"/>
              </a:rPr>
              <a:t>Atļaujas, bērnu tiesību aizsardzības normas, ugunsdrošība, medicīniskā dokumentācija, apdrošināšana, vecāku piekrišanas. Šis aspekts nav romantisks, taču tā ignorēšana var liegt nometnei vispār notikt.</a:t>
            </a:r>
            <a:endParaRPr lang="en-US" sz="950" dirty="0">
              <a:solidFill>
                <a:prstClr val="black"/>
              </a:solidFill>
              <a:latin typeface="Calibri" panose="020F0502020204030204"/>
            </a:endParaRPr>
          </a:p>
        </p:txBody>
      </p:sp>
      <p:sp>
        <p:nvSpPr>
          <p:cNvPr id="17" name="Shape 15"/>
          <p:cNvSpPr/>
          <p:nvPr/>
        </p:nvSpPr>
        <p:spPr>
          <a:xfrm>
            <a:off x="2414016" y="2210562"/>
            <a:ext cx="2103120" cy="3246120"/>
          </a:xfrm>
          <a:prstGeom prst="rect">
            <a:avLst/>
          </a:prstGeom>
          <a:solidFill>
            <a:srgbClr val="D4F0EC"/>
          </a:solidFill>
          <a:ln w="7620">
            <a:solidFill>
              <a:srgbClr val="96CCC8"/>
            </a:solidFill>
            <a:prstDash val="solid"/>
          </a:ln>
        </p:spPr>
        <p:txBody>
          <a:bodyPr/>
          <a:lstStyle/>
          <a:p>
            <a:pPr eaLnBrk="1" fontAlgn="auto" hangingPunct="1">
              <a:spcBef>
                <a:spcPts val="0"/>
              </a:spcBef>
              <a:spcAft>
                <a:spcPts val="0"/>
              </a:spcAft>
            </a:pPr>
            <a:endParaRPr lang="lv-LV" sz="1800">
              <a:solidFill>
                <a:prstClr val="black"/>
              </a:solidFill>
              <a:latin typeface="Calibri" panose="020F0502020204030204"/>
            </a:endParaRPr>
          </a:p>
        </p:txBody>
      </p:sp>
      <p:sp>
        <p:nvSpPr>
          <p:cNvPr id="18" name="Shape 16"/>
          <p:cNvSpPr/>
          <p:nvPr/>
        </p:nvSpPr>
        <p:spPr>
          <a:xfrm>
            <a:off x="2414016" y="2210562"/>
            <a:ext cx="2103120" cy="91440"/>
          </a:xfrm>
          <a:prstGeom prst="rect">
            <a:avLst/>
          </a:prstGeom>
          <a:solidFill>
            <a:srgbClr val="0D7A7F"/>
          </a:solidFill>
          <a:ln w="12700">
            <a:solidFill>
              <a:srgbClr val="0D7A7F"/>
            </a:solidFill>
            <a:prstDash val="solid"/>
          </a:ln>
        </p:spPr>
        <p:txBody>
          <a:bodyPr/>
          <a:lstStyle/>
          <a:p>
            <a:pPr eaLnBrk="1" fontAlgn="auto" hangingPunct="1">
              <a:spcBef>
                <a:spcPts val="0"/>
              </a:spcBef>
              <a:spcAft>
                <a:spcPts val="0"/>
              </a:spcAft>
            </a:pPr>
            <a:endParaRPr lang="lv-LV" sz="1800">
              <a:solidFill>
                <a:prstClr val="black"/>
              </a:solidFill>
              <a:latin typeface="Calibri" panose="020F0502020204030204"/>
            </a:endParaRPr>
          </a:p>
        </p:txBody>
      </p:sp>
      <p:sp>
        <p:nvSpPr>
          <p:cNvPr id="19" name="Shape 17"/>
          <p:cNvSpPr/>
          <p:nvPr/>
        </p:nvSpPr>
        <p:spPr>
          <a:xfrm>
            <a:off x="2523744" y="2356866"/>
            <a:ext cx="402336" cy="402336"/>
          </a:xfrm>
          <a:prstGeom prst="rect">
            <a:avLst/>
          </a:prstGeom>
          <a:solidFill>
            <a:srgbClr val="0D7A7F"/>
          </a:solidFill>
          <a:ln w="12700">
            <a:solidFill>
              <a:srgbClr val="0D7A7F"/>
            </a:solidFill>
            <a:prstDash val="solid"/>
          </a:ln>
        </p:spPr>
        <p:txBody>
          <a:bodyPr/>
          <a:lstStyle/>
          <a:p>
            <a:pPr eaLnBrk="1" fontAlgn="auto" hangingPunct="1">
              <a:spcBef>
                <a:spcPts val="0"/>
              </a:spcBef>
              <a:spcAft>
                <a:spcPts val="0"/>
              </a:spcAft>
            </a:pPr>
            <a:endParaRPr lang="lv-LV" sz="1800">
              <a:solidFill>
                <a:prstClr val="black"/>
              </a:solidFill>
              <a:latin typeface="Calibri" panose="020F0502020204030204"/>
            </a:endParaRPr>
          </a:p>
        </p:txBody>
      </p:sp>
      <p:sp>
        <p:nvSpPr>
          <p:cNvPr id="20" name="Text 18"/>
          <p:cNvSpPr/>
          <p:nvPr/>
        </p:nvSpPr>
        <p:spPr>
          <a:xfrm>
            <a:off x="2523744" y="2356866"/>
            <a:ext cx="402336" cy="402336"/>
          </a:xfrm>
          <a:prstGeom prst="rect">
            <a:avLst/>
          </a:prstGeom>
          <a:noFill/>
          <a:ln/>
        </p:spPr>
        <p:txBody>
          <a:bodyPr wrap="square" lIns="0" tIns="0" rIns="0" bIns="0" rtlCol="0" anchor="ctr"/>
          <a:lstStyle/>
          <a:p>
            <a:pPr algn="ctr" eaLnBrk="1" fontAlgn="auto" hangingPunct="1">
              <a:spcBef>
                <a:spcPts val="0"/>
              </a:spcBef>
              <a:spcAft>
                <a:spcPts val="0"/>
              </a:spcAft>
            </a:pPr>
            <a:r>
              <a:rPr lang="en-US" sz="1600" b="1" dirty="0">
                <a:solidFill>
                  <a:srgbClr val="FFFFFF"/>
                </a:solidFill>
                <a:latin typeface="Calibri" pitchFamily="34" charset="0"/>
                <a:ea typeface="Calibri" pitchFamily="34" charset="-122"/>
                <a:cs typeface="Calibri" pitchFamily="34" charset="-120"/>
              </a:rPr>
              <a:t>5</a:t>
            </a:r>
            <a:endParaRPr lang="en-US" sz="1600" dirty="0">
              <a:solidFill>
                <a:prstClr val="black"/>
              </a:solidFill>
              <a:latin typeface="Calibri" panose="020F0502020204030204"/>
            </a:endParaRPr>
          </a:p>
        </p:txBody>
      </p:sp>
      <p:sp>
        <p:nvSpPr>
          <p:cNvPr id="21" name="Text 19"/>
          <p:cNvSpPr/>
          <p:nvPr/>
        </p:nvSpPr>
        <p:spPr>
          <a:xfrm>
            <a:off x="2523744" y="2850642"/>
            <a:ext cx="1892808" cy="475488"/>
          </a:xfrm>
          <a:prstGeom prst="rect">
            <a:avLst/>
          </a:prstGeom>
          <a:noFill/>
          <a:ln/>
        </p:spPr>
        <p:txBody>
          <a:bodyPr wrap="square" rtlCol="0" anchor="t"/>
          <a:lstStyle/>
          <a:p>
            <a:pPr eaLnBrk="1" fontAlgn="auto" hangingPunct="1">
              <a:spcBef>
                <a:spcPts val="0"/>
              </a:spcBef>
              <a:spcAft>
                <a:spcPts val="0"/>
              </a:spcAft>
            </a:pPr>
            <a:r>
              <a:rPr lang="en-US" sz="1100" b="1" dirty="0">
                <a:solidFill>
                  <a:srgbClr val="084D52"/>
                </a:solidFill>
                <a:latin typeface="Calibri" pitchFamily="34" charset="0"/>
                <a:ea typeface="Calibri" pitchFamily="34" charset="-122"/>
                <a:cs typeface="Calibri" pitchFamily="34" charset="-120"/>
              </a:rPr>
              <a:t>Finanšu plāns un budžeta vadība</a:t>
            </a:r>
            <a:endParaRPr lang="en-US" sz="1100" dirty="0">
              <a:solidFill>
                <a:prstClr val="black"/>
              </a:solidFill>
              <a:latin typeface="Calibri" panose="020F0502020204030204"/>
            </a:endParaRPr>
          </a:p>
        </p:txBody>
      </p:sp>
      <p:sp>
        <p:nvSpPr>
          <p:cNvPr id="22" name="Shape 20"/>
          <p:cNvSpPr/>
          <p:nvPr/>
        </p:nvSpPr>
        <p:spPr>
          <a:xfrm>
            <a:off x="2523744" y="3399282"/>
            <a:ext cx="1883664" cy="0"/>
          </a:xfrm>
          <a:prstGeom prst="line">
            <a:avLst/>
          </a:prstGeom>
          <a:noFill/>
          <a:ln w="6350">
            <a:solidFill>
              <a:srgbClr val="96CCC8"/>
            </a:solidFill>
            <a:prstDash val="solid"/>
          </a:ln>
        </p:spPr>
        <p:txBody>
          <a:bodyPr/>
          <a:lstStyle/>
          <a:p>
            <a:pPr eaLnBrk="1" fontAlgn="auto" hangingPunct="1">
              <a:spcBef>
                <a:spcPts val="0"/>
              </a:spcBef>
              <a:spcAft>
                <a:spcPts val="0"/>
              </a:spcAft>
            </a:pPr>
            <a:endParaRPr lang="lv-LV" sz="1800">
              <a:solidFill>
                <a:prstClr val="black"/>
              </a:solidFill>
              <a:latin typeface="Calibri" panose="020F0502020204030204"/>
            </a:endParaRPr>
          </a:p>
        </p:txBody>
      </p:sp>
      <p:sp>
        <p:nvSpPr>
          <p:cNvPr id="23" name="Text 21"/>
          <p:cNvSpPr/>
          <p:nvPr/>
        </p:nvSpPr>
        <p:spPr>
          <a:xfrm>
            <a:off x="2523744" y="3490722"/>
            <a:ext cx="1892808" cy="1847088"/>
          </a:xfrm>
          <a:prstGeom prst="rect">
            <a:avLst/>
          </a:prstGeom>
          <a:noFill/>
          <a:ln/>
        </p:spPr>
        <p:txBody>
          <a:bodyPr wrap="square" rtlCol="0" anchor="t"/>
          <a:lstStyle/>
          <a:p>
            <a:pPr eaLnBrk="1" fontAlgn="auto" hangingPunct="1">
              <a:lnSpc>
                <a:spcPct val="130000"/>
              </a:lnSpc>
              <a:spcBef>
                <a:spcPts val="0"/>
              </a:spcBef>
              <a:spcAft>
                <a:spcPts val="0"/>
              </a:spcAft>
            </a:pPr>
            <a:r>
              <a:rPr lang="en-US" sz="950" dirty="0">
                <a:solidFill>
                  <a:srgbClr val="1A5558"/>
                </a:solidFill>
                <a:latin typeface="Calibri" pitchFamily="34" charset="0"/>
                <a:ea typeface="Calibri" pitchFamily="34" charset="-122"/>
                <a:cs typeface="Calibri" pitchFamily="34" charset="-120"/>
              </a:rPr>
              <a:t>Reālistisks budžets ar 10–15% rezervi neparedzētiem izdevumiem. Ietver finansēšanas avotus (dalības maksas, pašvaldību atbalsts, projektu finansējums), maksājumu grafiku un atskaites prasības.</a:t>
            </a:r>
            <a:endParaRPr lang="en-US" sz="950" dirty="0">
              <a:solidFill>
                <a:prstClr val="black"/>
              </a:solidFill>
              <a:latin typeface="Calibri" panose="020F0502020204030204"/>
            </a:endParaRPr>
          </a:p>
        </p:txBody>
      </p:sp>
      <p:sp>
        <p:nvSpPr>
          <p:cNvPr id="24" name="Shape 22"/>
          <p:cNvSpPr/>
          <p:nvPr/>
        </p:nvSpPr>
        <p:spPr>
          <a:xfrm>
            <a:off x="4626864" y="2210562"/>
            <a:ext cx="2103120" cy="3246120"/>
          </a:xfrm>
          <a:prstGeom prst="rect">
            <a:avLst/>
          </a:prstGeom>
          <a:solidFill>
            <a:srgbClr val="D4F0EC"/>
          </a:solidFill>
          <a:ln w="7620">
            <a:solidFill>
              <a:srgbClr val="96CCC8"/>
            </a:solidFill>
            <a:prstDash val="solid"/>
          </a:ln>
        </p:spPr>
        <p:txBody>
          <a:bodyPr/>
          <a:lstStyle/>
          <a:p>
            <a:pPr eaLnBrk="1" fontAlgn="auto" hangingPunct="1">
              <a:spcBef>
                <a:spcPts val="0"/>
              </a:spcBef>
              <a:spcAft>
                <a:spcPts val="0"/>
              </a:spcAft>
            </a:pPr>
            <a:endParaRPr lang="lv-LV" sz="1800">
              <a:solidFill>
                <a:prstClr val="black"/>
              </a:solidFill>
              <a:latin typeface="Calibri" panose="020F0502020204030204"/>
            </a:endParaRPr>
          </a:p>
        </p:txBody>
      </p:sp>
      <p:sp>
        <p:nvSpPr>
          <p:cNvPr id="25" name="Shape 23"/>
          <p:cNvSpPr/>
          <p:nvPr/>
        </p:nvSpPr>
        <p:spPr>
          <a:xfrm>
            <a:off x="4626864" y="2210562"/>
            <a:ext cx="2103120" cy="91440"/>
          </a:xfrm>
          <a:prstGeom prst="rect">
            <a:avLst/>
          </a:prstGeom>
          <a:solidFill>
            <a:srgbClr val="0D7A7F"/>
          </a:solidFill>
          <a:ln w="12700">
            <a:solidFill>
              <a:srgbClr val="0D7A7F"/>
            </a:solidFill>
            <a:prstDash val="solid"/>
          </a:ln>
        </p:spPr>
        <p:txBody>
          <a:bodyPr/>
          <a:lstStyle/>
          <a:p>
            <a:pPr eaLnBrk="1" fontAlgn="auto" hangingPunct="1">
              <a:spcBef>
                <a:spcPts val="0"/>
              </a:spcBef>
              <a:spcAft>
                <a:spcPts val="0"/>
              </a:spcAft>
            </a:pPr>
            <a:endParaRPr lang="lv-LV" sz="1800">
              <a:solidFill>
                <a:prstClr val="black"/>
              </a:solidFill>
              <a:latin typeface="Calibri" panose="020F0502020204030204"/>
            </a:endParaRPr>
          </a:p>
        </p:txBody>
      </p:sp>
      <p:sp>
        <p:nvSpPr>
          <p:cNvPr id="26" name="Shape 24"/>
          <p:cNvSpPr/>
          <p:nvPr/>
        </p:nvSpPr>
        <p:spPr>
          <a:xfrm>
            <a:off x="4736592" y="2356866"/>
            <a:ext cx="402336" cy="402336"/>
          </a:xfrm>
          <a:prstGeom prst="rect">
            <a:avLst/>
          </a:prstGeom>
          <a:solidFill>
            <a:srgbClr val="0D7A7F"/>
          </a:solidFill>
          <a:ln w="12700">
            <a:solidFill>
              <a:srgbClr val="0D7A7F"/>
            </a:solidFill>
            <a:prstDash val="solid"/>
          </a:ln>
        </p:spPr>
        <p:txBody>
          <a:bodyPr/>
          <a:lstStyle/>
          <a:p>
            <a:pPr eaLnBrk="1" fontAlgn="auto" hangingPunct="1">
              <a:spcBef>
                <a:spcPts val="0"/>
              </a:spcBef>
              <a:spcAft>
                <a:spcPts val="0"/>
              </a:spcAft>
            </a:pPr>
            <a:endParaRPr lang="lv-LV" sz="1800">
              <a:solidFill>
                <a:prstClr val="black"/>
              </a:solidFill>
              <a:latin typeface="Calibri" panose="020F0502020204030204"/>
            </a:endParaRPr>
          </a:p>
        </p:txBody>
      </p:sp>
      <p:sp>
        <p:nvSpPr>
          <p:cNvPr id="27" name="Text 25"/>
          <p:cNvSpPr/>
          <p:nvPr/>
        </p:nvSpPr>
        <p:spPr>
          <a:xfrm>
            <a:off x="4736592" y="2356866"/>
            <a:ext cx="402336" cy="402336"/>
          </a:xfrm>
          <a:prstGeom prst="rect">
            <a:avLst/>
          </a:prstGeom>
          <a:noFill/>
          <a:ln/>
        </p:spPr>
        <p:txBody>
          <a:bodyPr wrap="square" lIns="0" tIns="0" rIns="0" bIns="0" rtlCol="0" anchor="ctr"/>
          <a:lstStyle/>
          <a:p>
            <a:pPr algn="ctr" eaLnBrk="1" fontAlgn="auto" hangingPunct="1">
              <a:spcBef>
                <a:spcPts val="0"/>
              </a:spcBef>
              <a:spcAft>
                <a:spcPts val="0"/>
              </a:spcAft>
            </a:pPr>
            <a:r>
              <a:rPr lang="en-US" sz="1600" b="1" dirty="0">
                <a:solidFill>
                  <a:srgbClr val="FFFFFF"/>
                </a:solidFill>
                <a:latin typeface="Calibri" pitchFamily="34" charset="0"/>
                <a:ea typeface="Calibri" pitchFamily="34" charset="-122"/>
                <a:cs typeface="Calibri" pitchFamily="34" charset="-120"/>
              </a:rPr>
              <a:t>6</a:t>
            </a:r>
            <a:endParaRPr lang="en-US" sz="1600" dirty="0">
              <a:solidFill>
                <a:prstClr val="black"/>
              </a:solidFill>
              <a:latin typeface="Calibri" panose="020F0502020204030204"/>
            </a:endParaRPr>
          </a:p>
        </p:txBody>
      </p:sp>
      <p:sp>
        <p:nvSpPr>
          <p:cNvPr id="28" name="Text 26"/>
          <p:cNvSpPr/>
          <p:nvPr/>
        </p:nvSpPr>
        <p:spPr>
          <a:xfrm>
            <a:off x="4736592" y="2850642"/>
            <a:ext cx="1892808" cy="475488"/>
          </a:xfrm>
          <a:prstGeom prst="rect">
            <a:avLst/>
          </a:prstGeom>
          <a:noFill/>
          <a:ln/>
        </p:spPr>
        <p:txBody>
          <a:bodyPr wrap="square" rtlCol="0" anchor="t"/>
          <a:lstStyle/>
          <a:p>
            <a:pPr eaLnBrk="1" fontAlgn="auto" hangingPunct="1">
              <a:spcBef>
                <a:spcPts val="0"/>
              </a:spcBef>
              <a:spcAft>
                <a:spcPts val="0"/>
              </a:spcAft>
            </a:pPr>
            <a:r>
              <a:rPr lang="en-US" sz="1100" b="1" dirty="0">
                <a:solidFill>
                  <a:srgbClr val="084D52"/>
                </a:solidFill>
                <a:latin typeface="Calibri" pitchFamily="34" charset="0"/>
                <a:ea typeface="Calibri" pitchFamily="34" charset="-122"/>
                <a:cs typeface="Calibri" pitchFamily="34" charset="-120"/>
              </a:rPr>
              <a:t>Vieta un loģistika</a:t>
            </a:r>
            <a:endParaRPr lang="en-US" sz="1100" dirty="0">
              <a:solidFill>
                <a:prstClr val="black"/>
              </a:solidFill>
              <a:latin typeface="Calibri" panose="020F0502020204030204"/>
            </a:endParaRPr>
          </a:p>
        </p:txBody>
      </p:sp>
      <p:sp>
        <p:nvSpPr>
          <p:cNvPr id="29" name="Shape 27"/>
          <p:cNvSpPr/>
          <p:nvPr/>
        </p:nvSpPr>
        <p:spPr>
          <a:xfrm>
            <a:off x="4736592" y="3399282"/>
            <a:ext cx="1883664" cy="0"/>
          </a:xfrm>
          <a:prstGeom prst="line">
            <a:avLst/>
          </a:prstGeom>
          <a:noFill/>
          <a:ln w="6350">
            <a:solidFill>
              <a:srgbClr val="96CCC8"/>
            </a:solidFill>
            <a:prstDash val="solid"/>
          </a:ln>
        </p:spPr>
        <p:txBody>
          <a:bodyPr/>
          <a:lstStyle/>
          <a:p>
            <a:pPr eaLnBrk="1" fontAlgn="auto" hangingPunct="1">
              <a:spcBef>
                <a:spcPts val="0"/>
              </a:spcBef>
              <a:spcAft>
                <a:spcPts val="0"/>
              </a:spcAft>
            </a:pPr>
            <a:endParaRPr lang="lv-LV" sz="1800">
              <a:solidFill>
                <a:prstClr val="black"/>
              </a:solidFill>
              <a:latin typeface="Calibri" panose="020F0502020204030204"/>
            </a:endParaRPr>
          </a:p>
        </p:txBody>
      </p:sp>
      <p:sp>
        <p:nvSpPr>
          <p:cNvPr id="30" name="Text 28"/>
          <p:cNvSpPr/>
          <p:nvPr/>
        </p:nvSpPr>
        <p:spPr>
          <a:xfrm>
            <a:off x="4736592" y="3490722"/>
            <a:ext cx="1892808" cy="1847088"/>
          </a:xfrm>
          <a:prstGeom prst="rect">
            <a:avLst/>
          </a:prstGeom>
          <a:noFill/>
          <a:ln/>
        </p:spPr>
        <p:txBody>
          <a:bodyPr wrap="square" rtlCol="0" anchor="t"/>
          <a:lstStyle/>
          <a:p>
            <a:pPr eaLnBrk="1" fontAlgn="auto" hangingPunct="1">
              <a:lnSpc>
                <a:spcPct val="130000"/>
              </a:lnSpc>
              <a:spcBef>
                <a:spcPts val="0"/>
              </a:spcBef>
              <a:spcAft>
                <a:spcPts val="0"/>
              </a:spcAft>
            </a:pPr>
            <a:r>
              <a:rPr lang="en-US" sz="950" dirty="0">
                <a:solidFill>
                  <a:srgbClr val="1A5558"/>
                </a:solidFill>
                <a:latin typeface="Calibri" pitchFamily="34" charset="0"/>
                <a:ea typeface="Calibri" pitchFamily="34" charset="-122"/>
                <a:cs typeface="Calibri" pitchFamily="34" charset="-120"/>
              </a:rPr>
              <a:t>Telpas, naktsmītnes, ēdināšana, transports — nesakārtotība var sabotēt pat izcilāko programmu. Vietas rekognoscēšana in situ pirms nometnes ir obligāta.</a:t>
            </a:r>
            <a:endParaRPr lang="en-US" sz="950" dirty="0">
              <a:solidFill>
                <a:prstClr val="black"/>
              </a:solidFill>
              <a:latin typeface="Calibri" panose="020F0502020204030204"/>
            </a:endParaRPr>
          </a:p>
        </p:txBody>
      </p:sp>
      <p:sp>
        <p:nvSpPr>
          <p:cNvPr id="31" name="Shape 29"/>
          <p:cNvSpPr/>
          <p:nvPr/>
        </p:nvSpPr>
        <p:spPr>
          <a:xfrm>
            <a:off x="6839712" y="2210562"/>
            <a:ext cx="2103120" cy="3246120"/>
          </a:xfrm>
          <a:prstGeom prst="rect">
            <a:avLst/>
          </a:prstGeom>
          <a:solidFill>
            <a:srgbClr val="D4F0EC"/>
          </a:solidFill>
          <a:ln w="7620">
            <a:solidFill>
              <a:srgbClr val="96CCC8"/>
            </a:solidFill>
            <a:prstDash val="solid"/>
          </a:ln>
        </p:spPr>
        <p:txBody>
          <a:bodyPr/>
          <a:lstStyle/>
          <a:p>
            <a:pPr eaLnBrk="1" fontAlgn="auto" hangingPunct="1">
              <a:spcBef>
                <a:spcPts val="0"/>
              </a:spcBef>
              <a:spcAft>
                <a:spcPts val="0"/>
              </a:spcAft>
            </a:pPr>
            <a:endParaRPr lang="lv-LV" sz="1800">
              <a:solidFill>
                <a:prstClr val="black"/>
              </a:solidFill>
              <a:latin typeface="Calibri" panose="020F0502020204030204"/>
            </a:endParaRPr>
          </a:p>
        </p:txBody>
      </p:sp>
      <p:sp>
        <p:nvSpPr>
          <p:cNvPr id="32" name="Shape 30"/>
          <p:cNvSpPr/>
          <p:nvPr/>
        </p:nvSpPr>
        <p:spPr>
          <a:xfrm>
            <a:off x="6839712" y="2210562"/>
            <a:ext cx="2103120" cy="91440"/>
          </a:xfrm>
          <a:prstGeom prst="rect">
            <a:avLst/>
          </a:prstGeom>
          <a:solidFill>
            <a:srgbClr val="0D7A7F"/>
          </a:solidFill>
          <a:ln w="12700">
            <a:solidFill>
              <a:srgbClr val="0D7A7F"/>
            </a:solidFill>
            <a:prstDash val="solid"/>
          </a:ln>
        </p:spPr>
        <p:txBody>
          <a:bodyPr/>
          <a:lstStyle/>
          <a:p>
            <a:pPr eaLnBrk="1" fontAlgn="auto" hangingPunct="1">
              <a:spcBef>
                <a:spcPts val="0"/>
              </a:spcBef>
              <a:spcAft>
                <a:spcPts val="0"/>
              </a:spcAft>
            </a:pPr>
            <a:endParaRPr lang="lv-LV" sz="1800">
              <a:solidFill>
                <a:prstClr val="black"/>
              </a:solidFill>
              <a:latin typeface="Calibri" panose="020F0502020204030204"/>
            </a:endParaRPr>
          </a:p>
        </p:txBody>
      </p:sp>
      <p:sp>
        <p:nvSpPr>
          <p:cNvPr id="33" name="Shape 31"/>
          <p:cNvSpPr/>
          <p:nvPr/>
        </p:nvSpPr>
        <p:spPr>
          <a:xfrm>
            <a:off x="6949440" y="2356866"/>
            <a:ext cx="402336" cy="402336"/>
          </a:xfrm>
          <a:prstGeom prst="rect">
            <a:avLst/>
          </a:prstGeom>
          <a:solidFill>
            <a:srgbClr val="0D7A7F"/>
          </a:solidFill>
          <a:ln w="12700">
            <a:solidFill>
              <a:srgbClr val="0D7A7F"/>
            </a:solidFill>
            <a:prstDash val="solid"/>
          </a:ln>
        </p:spPr>
        <p:txBody>
          <a:bodyPr/>
          <a:lstStyle/>
          <a:p>
            <a:pPr eaLnBrk="1" fontAlgn="auto" hangingPunct="1">
              <a:spcBef>
                <a:spcPts val="0"/>
              </a:spcBef>
              <a:spcAft>
                <a:spcPts val="0"/>
              </a:spcAft>
            </a:pPr>
            <a:endParaRPr lang="lv-LV" sz="1800">
              <a:solidFill>
                <a:prstClr val="black"/>
              </a:solidFill>
              <a:latin typeface="Calibri" panose="020F0502020204030204"/>
            </a:endParaRPr>
          </a:p>
        </p:txBody>
      </p:sp>
      <p:sp>
        <p:nvSpPr>
          <p:cNvPr id="34" name="Text 32"/>
          <p:cNvSpPr/>
          <p:nvPr/>
        </p:nvSpPr>
        <p:spPr>
          <a:xfrm>
            <a:off x="6949440" y="2356866"/>
            <a:ext cx="402336" cy="402336"/>
          </a:xfrm>
          <a:prstGeom prst="rect">
            <a:avLst/>
          </a:prstGeom>
          <a:noFill/>
          <a:ln/>
        </p:spPr>
        <p:txBody>
          <a:bodyPr wrap="square" lIns="0" tIns="0" rIns="0" bIns="0" rtlCol="0" anchor="ctr"/>
          <a:lstStyle/>
          <a:p>
            <a:pPr algn="ctr" eaLnBrk="1" fontAlgn="auto" hangingPunct="1">
              <a:spcBef>
                <a:spcPts val="0"/>
              </a:spcBef>
              <a:spcAft>
                <a:spcPts val="0"/>
              </a:spcAft>
            </a:pPr>
            <a:r>
              <a:rPr lang="en-US" sz="1600" b="1" dirty="0">
                <a:solidFill>
                  <a:srgbClr val="FFFFFF"/>
                </a:solidFill>
                <a:latin typeface="Calibri" pitchFamily="34" charset="0"/>
                <a:ea typeface="Calibri" pitchFamily="34" charset="-122"/>
                <a:cs typeface="Calibri" pitchFamily="34" charset="-120"/>
              </a:rPr>
              <a:t>7</a:t>
            </a:r>
            <a:endParaRPr lang="en-US" sz="1600" dirty="0">
              <a:solidFill>
                <a:prstClr val="black"/>
              </a:solidFill>
              <a:latin typeface="Calibri" panose="020F0502020204030204"/>
            </a:endParaRPr>
          </a:p>
        </p:txBody>
      </p:sp>
      <p:sp>
        <p:nvSpPr>
          <p:cNvPr id="35" name="Text 33"/>
          <p:cNvSpPr/>
          <p:nvPr/>
        </p:nvSpPr>
        <p:spPr>
          <a:xfrm>
            <a:off x="6949440" y="2850642"/>
            <a:ext cx="1892808" cy="475488"/>
          </a:xfrm>
          <a:prstGeom prst="rect">
            <a:avLst/>
          </a:prstGeom>
          <a:noFill/>
          <a:ln/>
        </p:spPr>
        <p:txBody>
          <a:bodyPr wrap="square" rtlCol="0" anchor="t"/>
          <a:lstStyle/>
          <a:p>
            <a:pPr eaLnBrk="1" fontAlgn="auto" hangingPunct="1">
              <a:spcBef>
                <a:spcPts val="0"/>
              </a:spcBef>
              <a:spcAft>
                <a:spcPts val="0"/>
              </a:spcAft>
            </a:pPr>
            <a:r>
              <a:rPr lang="en-US" sz="1100" b="1" dirty="0">
                <a:solidFill>
                  <a:srgbClr val="084D52"/>
                </a:solidFill>
                <a:latin typeface="Calibri" pitchFamily="34" charset="0"/>
                <a:ea typeface="Calibri" pitchFamily="34" charset="-122"/>
                <a:cs typeface="Calibri" pitchFamily="34" charset="-120"/>
              </a:rPr>
              <a:t>Programmas arhitektūra</a:t>
            </a:r>
            <a:endParaRPr lang="en-US" sz="1100" dirty="0">
              <a:solidFill>
                <a:prstClr val="black"/>
              </a:solidFill>
              <a:latin typeface="Calibri" panose="020F0502020204030204"/>
            </a:endParaRPr>
          </a:p>
        </p:txBody>
      </p:sp>
      <p:sp>
        <p:nvSpPr>
          <p:cNvPr id="36" name="Shape 34"/>
          <p:cNvSpPr/>
          <p:nvPr/>
        </p:nvSpPr>
        <p:spPr>
          <a:xfrm>
            <a:off x="6949440" y="3399282"/>
            <a:ext cx="1883664" cy="0"/>
          </a:xfrm>
          <a:prstGeom prst="line">
            <a:avLst/>
          </a:prstGeom>
          <a:noFill/>
          <a:ln w="6350">
            <a:solidFill>
              <a:srgbClr val="96CCC8"/>
            </a:solidFill>
            <a:prstDash val="solid"/>
          </a:ln>
        </p:spPr>
        <p:txBody>
          <a:bodyPr/>
          <a:lstStyle/>
          <a:p>
            <a:pPr eaLnBrk="1" fontAlgn="auto" hangingPunct="1">
              <a:spcBef>
                <a:spcPts val="0"/>
              </a:spcBef>
              <a:spcAft>
                <a:spcPts val="0"/>
              </a:spcAft>
            </a:pPr>
            <a:endParaRPr lang="lv-LV" sz="1800">
              <a:solidFill>
                <a:prstClr val="black"/>
              </a:solidFill>
              <a:latin typeface="Calibri" panose="020F0502020204030204"/>
            </a:endParaRPr>
          </a:p>
        </p:txBody>
      </p:sp>
      <p:sp>
        <p:nvSpPr>
          <p:cNvPr id="37" name="Text 35"/>
          <p:cNvSpPr/>
          <p:nvPr/>
        </p:nvSpPr>
        <p:spPr>
          <a:xfrm>
            <a:off x="6949440" y="3490722"/>
            <a:ext cx="1892808" cy="1847088"/>
          </a:xfrm>
          <a:prstGeom prst="rect">
            <a:avLst/>
          </a:prstGeom>
          <a:noFill/>
          <a:ln/>
        </p:spPr>
        <p:txBody>
          <a:bodyPr wrap="square" rtlCol="0" anchor="t"/>
          <a:lstStyle/>
          <a:p>
            <a:pPr eaLnBrk="1" fontAlgn="auto" hangingPunct="1">
              <a:lnSpc>
                <a:spcPct val="130000"/>
              </a:lnSpc>
              <a:spcBef>
                <a:spcPts val="0"/>
              </a:spcBef>
              <a:spcAft>
                <a:spcPts val="0"/>
              </a:spcAft>
            </a:pPr>
            <a:r>
              <a:rPr lang="en-US" sz="950" dirty="0">
                <a:solidFill>
                  <a:srgbClr val="1A5558"/>
                </a:solidFill>
                <a:latin typeface="Calibri" pitchFamily="34" charset="0"/>
                <a:ea typeface="Calibri" pitchFamily="34" charset="-122"/>
                <a:cs typeface="Calibri" pitchFamily="34" charset="-120"/>
              </a:rPr>
              <a:t>Saturisko bloku secība, ritms (aktivitāte — apstrāde — atpūta), kulminācijas punkti un emocionālo lejupslīžu buferizācija. Laba programma ir kā dramaturģisks teksts — tai ir sākums, attīstība, kulminācija un noslēgums.</a:t>
            </a:r>
            <a:endParaRPr lang="en-US" sz="950" dirty="0">
              <a:solidFill>
                <a:prstClr val="black"/>
              </a:solidFill>
              <a:latin typeface="Calibri" panose="020F0502020204030204"/>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rgbClr val="F4F9F8"/>
        </a:solidFill>
        <a:effectLst/>
      </p:bgPr>
    </p:bg>
    <p:spTree>
      <p:nvGrpSpPr>
        <p:cNvPr id="1" name=""/>
        <p:cNvGrpSpPr/>
        <p:nvPr/>
      </p:nvGrpSpPr>
      <p:grpSpPr>
        <a:xfrm>
          <a:off x="0" y="0"/>
          <a:ext cx="0" cy="0"/>
          <a:chOff x="0" y="0"/>
          <a:chExt cx="0" cy="0"/>
        </a:xfrm>
      </p:grpSpPr>
      <p:sp>
        <p:nvSpPr>
          <p:cNvPr id="2" name="Shape 0"/>
          <p:cNvSpPr/>
          <p:nvPr/>
        </p:nvSpPr>
        <p:spPr>
          <a:xfrm>
            <a:off x="0" y="857250"/>
            <a:ext cx="9144000" cy="777240"/>
          </a:xfrm>
          <a:prstGeom prst="rect">
            <a:avLst/>
          </a:prstGeom>
          <a:solidFill>
            <a:srgbClr val="0B3D40"/>
          </a:solidFill>
          <a:ln w="12700">
            <a:solidFill>
              <a:srgbClr val="0B3D40"/>
            </a:solidFill>
            <a:prstDash val="solid"/>
          </a:ln>
        </p:spPr>
        <p:txBody>
          <a:bodyPr/>
          <a:lstStyle/>
          <a:p>
            <a:pPr eaLnBrk="1" fontAlgn="auto" hangingPunct="1">
              <a:spcBef>
                <a:spcPts val="0"/>
              </a:spcBef>
              <a:spcAft>
                <a:spcPts val="0"/>
              </a:spcAft>
            </a:pPr>
            <a:endParaRPr lang="lv-LV" sz="1800">
              <a:solidFill>
                <a:prstClr val="black"/>
              </a:solidFill>
              <a:latin typeface="Calibri" panose="020F0502020204030204"/>
            </a:endParaRPr>
          </a:p>
        </p:txBody>
      </p:sp>
      <p:sp>
        <p:nvSpPr>
          <p:cNvPr id="3" name="Shape 1"/>
          <p:cNvSpPr/>
          <p:nvPr/>
        </p:nvSpPr>
        <p:spPr>
          <a:xfrm>
            <a:off x="0" y="857250"/>
            <a:ext cx="91440" cy="5143500"/>
          </a:xfrm>
          <a:prstGeom prst="rect">
            <a:avLst/>
          </a:prstGeom>
          <a:solidFill>
            <a:srgbClr val="01C5A4"/>
          </a:solidFill>
          <a:ln w="12700">
            <a:solidFill>
              <a:srgbClr val="01C5A4"/>
            </a:solidFill>
            <a:prstDash val="solid"/>
          </a:ln>
        </p:spPr>
        <p:txBody>
          <a:bodyPr/>
          <a:lstStyle/>
          <a:p>
            <a:pPr eaLnBrk="1" fontAlgn="auto" hangingPunct="1">
              <a:spcBef>
                <a:spcPts val="0"/>
              </a:spcBef>
              <a:spcAft>
                <a:spcPts val="0"/>
              </a:spcAft>
            </a:pPr>
            <a:endParaRPr lang="lv-LV" sz="1800">
              <a:solidFill>
                <a:prstClr val="black"/>
              </a:solidFill>
              <a:latin typeface="Calibri" panose="020F0502020204030204"/>
            </a:endParaRPr>
          </a:p>
        </p:txBody>
      </p:sp>
      <p:sp>
        <p:nvSpPr>
          <p:cNvPr id="4" name="Text 2"/>
          <p:cNvSpPr/>
          <p:nvPr/>
        </p:nvSpPr>
        <p:spPr>
          <a:xfrm>
            <a:off x="201168" y="857250"/>
            <a:ext cx="8778240" cy="475488"/>
          </a:xfrm>
          <a:prstGeom prst="rect">
            <a:avLst/>
          </a:prstGeom>
          <a:noFill/>
          <a:ln/>
        </p:spPr>
        <p:txBody>
          <a:bodyPr wrap="square" lIns="0" tIns="0" rIns="0" bIns="0" rtlCol="0" anchor="ctr"/>
          <a:lstStyle/>
          <a:p>
            <a:pPr eaLnBrk="1" fontAlgn="auto" hangingPunct="1">
              <a:spcBef>
                <a:spcPts val="0"/>
              </a:spcBef>
              <a:spcAft>
                <a:spcPts val="0"/>
              </a:spcAft>
            </a:pPr>
            <a:r>
              <a:rPr lang="en-US" sz="2400" b="1" dirty="0">
                <a:solidFill>
                  <a:srgbClr val="FFFFFF"/>
                </a:solidFill>
                <a:latin typeface="Calibri" pitchFamily="34" charset="0"/>
                <a:ea typeface="Calibri" pitchFamily="34" charset="-122"/>
                <a:cs typeface="Calibri" pitchFamily="34" charset="-120"/>
              </a:rPr>
              <a:t>Nometnes projekta realizēšanas stratēģiskie aspekti</a:t>
            </a:r>
            <a:endParaRPr lang="en-US" sz="2400" dirty="0">
              <a:solidFill>
                <a:prstClr val="black"/>
              </a:solidFill>
              <a:latin typeface="Calibri" panose="020F0502020204030204"/>
            </a:endParaRPr>
          </a:p>
        </p:txBody>
      </p:sp>
      <p:sp>
        <p:nvSpPr>
          <p:cNvPr id="5" name="Text 3"/>
          <p:cNvSpPr/>
          <p:nvPr/>
        </p:nvSpPr>
        <p:spPr>
          <a:xfrm>
            <a:off x="201168" y="1332738"/>
            <a:ext cx="8778240" cy="301752"/>
          </a:xfrm>
          <a:prstGeom prst="rect">
            <a:avLst/>
          </a:prstGeom>
          <a:noFill/>
          <a:ln/>
        </p:spPr>
        <p:txBody>
          <a:bodyPr wrap="square" lIns="0" tIns="0" rIns="0" bIns="0" rtlCol="0" anchor="ctr"/>
          <a:lstStyle/>
          <a:p>
            <a:pPr eaLnBrk="1" fontAlgn="auto" hangingPunct="1">
              <a:spcBef>
                <a:spcPts val="0"/>
              </a:spcBef>
              <a:spcAft>
                <a:spcPts val="0"/>
              </a:spcAft>
            </a:pPr>
            <a:r>
              <a:rPr lang="en-US" sz="1000" i="1" dirty="0">
                <a:solidFill>
                  <a:srgbClr val="01C5A4"/>
                </a:solidFill>
                <a:latin typeface="Calibri" pitchFamily="34" charset="0"/>
                <a:ea typeface="Calibri" pitchFamily="34" charset="-122"/>
                <a:cs typeface="Calibri" pitchFamily="34" charset="-120"/>
              </a:rPr>
              <a:t>Kvalitāte un attīstība  •  Aspekti 8–10</a:t>
            </a:r>
            <a:endParaRPr lang="en-US" sz="1000" dirty="0">
              <a:solidFill>
                <a:prstClr val="black"/>
              </a:solidFill>
              <a:latin typeface="Calibri" panose="020F0502020204030204"/>
            </a:endParaRPr>
          </a:p>
        </p:txBody>
      </p:sp>
      <p:sp>
        <p:nvSpPr>
          <p:cNvPr id="6" name="Shape 4"/>
          <p:cNvSpPr/>
          <p:nvPr/>
        </p:nvSpPr>
        <p:spPr>
          <a:xfrm>
            <a:off x="0" y="5612130"/>
            <a:ext cx="9144000" cy="388620"/>
          </a:xfrm>
          <a:prstGeom prst="rect">
            <a:avLst/>
          </a:prstGeom>
          <a:solidFill>
            <a:srgbClr val="093335"/>
          </a:solidFill>
          <a:ln w="12700">
            <a:solidFill>
              <a:srgbClr val="093335"/>
            </a:solidFill>
            <a:prstDash val="solid"/>
          </a:ln>
        </p:spPr>
        <p:txBody>
          <a:bodyPr/>
          <a:lstStyle/>
          <a:p>
            <a:pPr eaLnBrk="1" fontAlgn="auto" hangingPunct="1">
              <a:spcBef>
                <a:spcPts val="0"/>
              </a:spcBef>
              <a:spcAft>
                <a:spcPts val="0"/>
              </a:spcAft>
            </a:pPr>
            <a:endParaRPr lang="lv-LV" sz="1800">
              <a:solidFill>
                <a:prstClr val="black"/>
              </a:solidFill>
              <a:latin typeface="Calibri" panose="020F0502020204030204"/>
            </a:endParaRPr>
          </a:p>
        </p:txBody>
      </p:sp>
      <p:sp>
        <p:nvSpPr>
          <p:cNvPr id="7" name="Text 5"/>
          <p:cNvSpPr/>
          <p:nvPr/>
        </p:nvSpPr>
        <p:spPr>
          <a:xfrm>
            <a:off x="201168" y="5630418"/>
            <a:ext cx="8595360" cy="347472"/>
          </a:xfrm>
          <a:prstGeom prst="rect">
            <a:avLst/>
          </a:prstGeom>
          <a:noFill/>
          <a:ln/>
        </p:spPr>
        <p:txBody>
          <a:bodyPr wrap="square" lIns="0" tIns="0" rIns="0" bIns="0" rtlCol="0" anchor="ctr"/>
          <a:lstStyle/>
          <a:p>
            <a:pPr eaLnBrk="1" fontAlgn="auto" hangingPunct="1">
              <a:spcBef>
                <a:spcPts val="0"/>
              </a:spcBef>
              <a:spcAft>
                <a:spcPts val="0"/>
              </a:spcAft>
            </a:pPr>
            <a:r>
              <a:rPr lang="en-US" sz="950" dirty="0">
                <a:solidFill>
                  <a:srgbClr val="7DBFBB"/>
                </a:solidFill>
                <a:latin typeface="Calibri" pitchFamily="34" charset="0"/>
                <a:ea typeface="Calibri" pitchFamily="34" charset="-122"/>
                <a:cs typeface="Calibri" pitchFamily="34" charset="-120"/>
              </a:rPr>
              <a:t>Profesionāla bērnu un jauniešu nometņu vadīšana  •  </a:t>
            </a:r>
            <a:endParaRPr lang="en-US" sz="950" dirty="0">
              <a:solidFill>
                <a:prstClr val="black"/>
              </a:solidFill>
              <a:latin typeface="Calibri" panose="020F0502020204030204"/>
            </a:endParaRPr>
          </a:p>
        </p:txBody>
      </p:sp>
      <p:sp>
        <p:nvSpPr>
          <p:cNvPr id="8" name="Shape 6"/>
          <p:cNvSpPr/>
          <p:nvPr/>
        </p:nvSpPr>
        <p:spPr>
          <a:xfrm>
            <a:off x="201168" y="1844802"/>
            <a:ext cx="1965960" cy="292608"/>
          </a:xfrm>
          <a:prstGeom prst="rect">
            <a:avLst/>
          </a:prstGeom>
          <a:solidFill>
            <a:srgbClr val="C0464A"/>
          </a:solidFill>
          <a:ln w="12700">
            <a:solidFill>
              <a:srgbClr val="C0464A"/>
            </a:solidFill>
            <a:prstDash val="solid"/>
          </a:ln>
        </p:spPr>
        <p:txBody>
          <a:bodyPr/>
          <a:lstStyle/>
          <a:p>
            <a:pPr eaLnBrk="1" fontAlgn="auto" hangingPunct="1">
              <a:spcBef>
                <a:spcPts val="0"/>
              </a:spcBef>
              <a:spcAft>
                <a:spcPts val="0"/>
              </a:spcAft>
            </a:pPr>
            <a:endParaRPr lang="lv-LV" sz="1800">
              <a:solidFill>
                <a:prstClr val="black"/>
              </a:solidFill>
              <a:latin typeface="Calibri" panose="020F0502020204030204"/>
            </a:endParaRPr>
          </a:p>
        </p:txBody>
      </p:sp>
      <p:sp>
        <p:nvSpPr>
          <p:cNvPr id="9" name="Text 7"/>
          <p:cNvSpPr/>
          <p:nvPr/>
        </p:nvSpPr>
        <p:spPr>
          <a:xfrm>
            <a:off x="201168" y="1844802"/>
            <a:ext cx="1965960" cy="292608"/>
          </a:xfrm>
          <a:prstGeom prst="rect">
            <a:avLst/>
          </a:prstGeom>
          <a:noFill/>
          <a:ln/>
        </p:spPr>
        <p:txBody>
          <a:bodyPr wrap="square" lIns="0" tIns="0" rIns="0" bIns="0" rtlCol="0" anchor="ctr"/>
          <a:lstStyle/>
          <a:p>
            <a:pPr algn="ctr" eaLnBrk="1" fontAlgn="auto" hangingPunct="1">
              <a:spcBef>
                <a:spcPts val="0"/>
              </a:spcBef>
              <a:spcAft>
                <a:spcPts val="0"/>
              </a:spcAft>
            </a:pPr>
            <a:r>
              <a:rPr lang="en-US" sz="1100" b="1" kern="0" spc="100" dirty="0">
                <a:solidFill>
                  <a:srgbClr val="FFFFFF"/>
                </a:solidFill>
                <a:latin typeface="Calibri" pitchFamily="34" charset="0"/>
                <a:ea typeface="Calibri" pitchFamily="34" charset="-122"/>
                <a:cs typeface="Calibri" pitchFamily="34" charset="-120"/>
              </a:rPr>
              <a:t>KVALITĀTE UN ATTĪSTĪBA</a:t>
            </a:r>
            <a:endParaRPr lang="en-US" sz="1100" dirty="0">
              <a:solidFill>
                <a:prstClr val="black"/>
              </a:solidFill>
              <a:latin typeface="Calibri" panose="020F0502020204030204"/>
            </a:endParaRPr>
          </a:p>
        </p:txBody>
      </p:sp>
      <p:sp>
        <p:nvSpPr>
          <p:cNvPr id="10" name="Shape 8"/>
          <p:cNvSpPr/>
          <p:nvPr/>
        </p:nvSpPr>
        <p:spPr>
          <a:xfrm>
            <a:off x="201168" y="2210562"/>
            <a:ext cx="2816352" cy="3246120"/>
          </a:xfrm>
          <a:prstGeom prst="rect">
            <a:avLst/>
          </a:prstGeom>
          <a:solidFill>
            <a:srgbClr val="FAEAEA"/>
          </a:solidFill>
          <a:ln w="7620">
            <a:solidFill>
              <a:srgbClr val="DFBBB5"/>
            </a:solidFill>
            <a:prstDash val="solid"/>
          </a:ln>
        </p:spPr>
        <p:txBody>
          <a:bodyPr/>
          <a:lstStyle/>
          <a:p>
            <a:pPr eaLnBrk="1" fontAlgn="auto" hangingPunct="1">
              <a:spcBef>
                <a:spcPts val="0"/>
              </a:spcBef>
              <a:spcAft>
                <a:spcPts val="0"/>
              </a:spcAft>
            </a:pPr>
            <a:endParaRPr lang="lv-LV" sz="1800">
              <a:solidFill>
                <a:prstClr val="black"/>
              </a:solidFill>
              <a:latin typeface="Calibri" panose="020F0502020204030204"/>
            </a:endParaRPr>
          </a:p>
        </p:txBody>
      </p:sp>
      <p:sp>
        <p:nvSpPr>
          <p:cNvPr id="11" name="Shape 9"/>
          <p:cNvSpPr/>
          <p:nvPr/>
        </p:nvSpPr>
        <p:spPr>
          <a:xfrm>
            <a:off x="201168" y="2210562"/>
            <a:ext cx="2816352" cy="91440"/>
          </a:xfrm>
          <a:prstGeom prst="rect">
            <a:avLst/>
          </a:prstGeom>
          <a:solidFill>
            <a:srgbClr val="C0464A"/>
          </a:solidFill>
          <a:ln w="12700">
            <a:solidFill>
              <a:srgbClr val="C0464A"/>
            </a:solidFill>
            <a:prstDash val="solid"/>
          </a:ln>
        </p:spPr>
        <p:txBody>
          <a:bodyPr/>
          <a:lstStyle/>
          <a:p>
            <a:pPr eaLnBrk="1" fontAlgn="auto" hangingPunct="1">
              <a:spcBef>
                <a:spcPts val="0"/>
              </a:spcBef>
              <a:spcAft>
                <a:spcPts val="0"/>
              </a:spcAft>
            </a:pPr>
            <a:endParaRPr lang="lv-LV" sz="1800">
              <a:solidFill>
                <a:prstClr val="black"/>
              </a:solidFill>
              <a:latin typeface="Calibri" panose="020F0502020204030204"/>
            </a:endParaRPr>
          </a:p>
        </p:txBody>
      </p:sp>
      <p:sp>
        <p:nvSpPr>
          <p:cNvPr id="12" name="Shape 10"/>
          <p:cNvSpPr/>
          <p:nvPr/>
        </p:nvSpPr>
        <p:spPr>
          <a:xfrm>
            <a:off x="329184" y="2366010"/>
            <a:ext cx="457200" cy="457200"/>
          </a:xfrm>
          <a:prstGeom prst="rect">
            <a:avLst/>
          </a:prstGeom>
          <a:solidFill>
            <a:srgbClr val="C0464A"/>
          </a:solidFill>
          <a:ln w="12700">
            <a:solidFill>
              <a:srgbClr val="C0464A"/>
            </a:solidFill>
            <a:prstDash val="solid"/>
          </a:ln>
        </p:spPr>
        <p:txBody>
          <a:bodyPr/>
          <a:lstStyle/>
          <a:p>
            <a:pPr eaLnBrk="1" fontAlgn="auto" hangingPunct="1">
              <a:spcBef>
                <a:spcPts val="0"/>
              </a:spcBef>
              <a:spcAft>
                <a:spcPts val="0"/>
              </a:spcAft>
            </a:pPr>
            <a:endParaRPr lang="lv-LV" sz="1800">
              <a:solidFill>
                <a:prstClr val="black"/>
              </a:solidFill>
              <a:latin typeface="Calibri" panose="020F0502020204030204"/>
            </a:endParaRPr>
          </a:p>
        </p:txBody>
      </p:sp>
      <p:sp>
        <p:nvSpPr>
          <p:cNvPr id="13" name="Text 11"/>
          <p:cNvSpPr/>
          <p:nvPr/>
        </p:nvSpPr>
        <p:spPr>
          <a:xfrm>
            <a:off x="329184" y="2366010"/>
            <a:ext cx="457200" cy="457200"/>
          </a:xfrm>
          <a:prstGeom prst="rect">
            <a:avLst/>
          </a:prstGeom>
          <a:noFill/>
          <a:ln/>
        </p:spPr>
        <p:txBody>
          <a:bodyPr wrap="square" lIns="0" tIns="0" rIns="0" bIns="0" rtlCol="0" anchor="ctr"/>
          <a:lstStyle/>
          <a:p>
            <a:pPr algn="ctr" eaLnBrk="1" fontAlgn="auto" hangingPunct="1">
              <a:spcBef>
                <a:spcPts val="0"/>
              </a:spcBef>
              <a:spcAft>
                <a:spcPts val="0"/>
              </a:spcAft>
            </a:pPr>
            <a:r>
              <a:rPr lang="en-US" sz="1800" b="1" dirty="0">
                <a:solidFill>
                  <a:srgbClr val="FFFFFF"/>
                </a:solidFill>
                <a:latin typeface="Calibri" pitchFamily="34" charset="0"/>
                <a:ea typeface="Calibri" pitchFamily="34" charset="-122"/>
                <a:cs typeface="Calibri" pitchFamily="34" charset="-120"/>
              </a:rPr>
              <a:t>8</a:t>
            </a:r>
            <a:endParaRPr lang="en-US" sz="1800" dirty="0">
              <a:solidFill>
                <a:prstClr val="black"/>
              </a:solidFill>
              <a:latin typeface="Calibri" panose="020F0502020204030204"/>
            </a:endParaRPr>
          </a:p>
        </p:txBody>
      </p:sp>
      <p:sp>
        <p:nvSpPr>
          <p:cNvPr id="14" name="Text 12"/>
          <p:cNvSpPr/>
          <p:nvPr/>
        </p:nvSpPr>
        <p:spPr>
          <a:xfrm>
            <a:off x="877824" y="2347722"/>
            <a:ext cx="2048256" cy="512064"/>
          </a:xfrm>
          <a:prstGeom prst="rect">
            <a:avLst/>
          </a:prstGeom>
          <a:noFill/>
          <a:ln/>
        </p:spPr>
        <p:txBody>
          <a:bodyPr wrap="square" rtlCol="0" anchor="ctr"/>
          <a:lstStyle/>
          <a:p>
            <a:pPr eaLnBrk="1" fontAlgn="auto" hangingPunct="1">
              <a:spcBef>
                <a:spcPts val="0"/>
              </a:spcBef>
              <a:spcAft>
                <a:spcPts val="0"/>
              </a:spcAft>
            </a:pPr>
            <a:r>
              <a:rPr lang="en-US" b="1" dirty="0">
                <a:solidFill>
                  <a:srgbClr val="7A1C1F"/>
                </a:solidFill>
                <a:latin typeface="Calibri" pitchFamily="34" charset="0"/>
                <a:ea typeface="Calibri" pitchFamily="34" charset="-122"/>
                <a:cs typeface="Calibri" pitchFamily="34" charset="-120"/>
              </a:rPr>
              <a:t>Komunikācija ar vecākiem un dalībniekiem</a:t>
            </a:r>
            <a:endParaRPr lang="en-US" dirty="0">
              <a:solidFill>
                <a:prstClr val="black"/>
              </a:solidFill>
              <a:latin typeface="Calibri" panose="020F0502020204030204"/>
            </a:endParaRPr>
          </a:p>
        </p:txBody>
      </p:sp>
      <p:sp>
        <p:nvSpPr>
          <p:cNvPr id="15" name="Shape 13"/>
          <p:cNvSpPr/>
          <p:nvPr/>
        </p:nvSpPr>
        <p:spPr>
          <a:xfrm>
            <a:off x="329184" y="2942082"/>
            <a:ext cx="2560320" cy="0"/>
          </a:xfrm>
          <a:prstGeom prst="line">
            <a:avLst/>
          </a:prstGeom>
          <a:noFill/>
          <a:ln w="6350">
            <a:solidFill>
              <a:srgbClr val="DFBBB5"/>
            </a:solidFill>
            <a:prstDash val="solid"/>
          </a:ln>
        </p:spPr>
        <p:txBody>
          <a:bodyPr/>
          <a:lstStyle/>
          <a:p>
            <a:pPr eaLnBrk="1" fontAlgn="auto" hangingPunct="1">
              <a:spcBef>
                <a:spcPts val="0"/>
              </a:spcBef>
              <a:spcAft>
                <a:spcPts val="0"/>
              </a:spcAft>
            </a:pPr>
            <a:endParaRPr lang="lv-LV" sz="1800">
              <a:solidFill>
                <a:prstClr val="black"/>
              </a:solidFill>
              <a:latin typeface="Calibri" panose="020F0502020204030204"/>
            </a:endParaRPr>
          </a:p>
        </p:txBody>
      </p:sp>
      <p:sp>
        <p:nvSpPr>
          <p:cNvPr id="16" name="Text 14"/>
          <p:cNvSpPr/>
          <p:nvPr/>
        </p:nvSpPr>
        <p:spPr>
          <a:xfrm>
            <a:off x="329184" y="3033522"/>
            <a:ext cx="2578608" cy="2286000"/>
          </a:xfrm>
          <a:prstGeom prst="rect">
            <a:avLst/>
          </a:prstGeom>
          <a:noFill/>
          <a:ln/>
        </p:spPr>
        <p:txBody>
          <a:bodyPr wrap="square" rtlCol="0" anchor="t"/>
          <a:lstStyle/>
          <a:p>
            <a:pPr eaLnBrk="1" fontAlgn="auto" hangingPunct="1">
              <a:lnSpc>
                <a:spcPct val="130000"/>
              </a:lnSpc>
              <a:spcBef>
                <a:spcPts val="0"/>
              </a:spcBef>
              <a:spcAft>
                <a:spcPts val="0"/>
              </a:spcAft>
            </a:pPr>
            <a:r>
              <a:rPr lang="en-US" sz="1400" dirty="0">
                <a:solidFill>
                  <a:srgbClr val="6B1B1E"/>
                </a:solidFill>
                <a:latin typeface="Calibri" pitchFamily="34" charset="0"/>
                <a:ea typeface="Calibri" pitchFamily="34" charset="-122"/>
                <a:cs typeface="Calibri" pitchFamily="34" charset="-120"/>
              </a:rPr>
              <a:t>Laicīga, skaidra informācija pirms nometnes mazina trauksmi un veido uzticību. Ārkārtas saziņas protokols vecākiem ir atsevišķs, obligāts elements, kas jāparedz jau plānošanas posmā.</a:t>
            </a:r>
            <a:endParaRPr lang="en-US" sz="1400" dirty="0">
              <a:solidFill>
                <a:prstClr val="black"/>
              </a:solidFill>
              <a:latin typeface="Calibri" panose="020F0502020204030204"/>
            </a:endParaRPr>
          </a:p>
        </p:txBody>
      </p:sp>
      <p:sp>
        <p:nvSpPr>
          <p:cNvPr id="17" name="Shape 15"/>
          <p:cNvSpPr/>
          <p:nvPr/>
        </p:nvSpPr>
        <p:spPr>
          <a:xfrm>
            <a:off x="3145536" y="2210562"/>
            <a:ext cx="2816352" cy="3246120"/>
          </a:xfrm>
          <a:prstGeom prst="rect">
            <a:avLst/>
          </a:prstGeom>
          <a:solidFill>
            <a:srgbClr val="FAEAEA"/>
          </a:solidFill>
          <a:ln w="7620">
            <a:solidFill>
              <a:srgbClr val="DFBBB5"/>
            </a:solidFill>
            <a:prstDash val="solid"/>
          </a:ln>
        </p:spPr>
        <p:txBody>
          <a:bodyPr/>
          <a:lstStyle/>
          <a:p>
            <a:pPr eaLnBrk="1" fontAlgn="auto" hangingPunct="1">
              <a:spcBef>
                <a:spcPts val="0"/>
              </a:spcBef>
              <a:spcAft>
                <a:spcPts val="0"/>
              </a:spcAft>
            </a:pPr>
            <a:endParaRPr lang="lv-LV" sz="1800">
              <a:solidFill>
                <a:prstClr val="black"/>
              </a:solidFill>
              <a:latin typeface="Calibri" panose="020F0502020204030204"/>
            </a:endParaRPr>
          </a:p>
        </p:txBody>
      </p:sp>
      <p:sp>
        <p:nvSpPr>
          <p:cNvPr id="18" name="Shape 16"/>
          <p:cNvSpPr/>
          <p:nvPr/>
        </p:nvSpPr>
        <p:spPr>
          <a:xfrm>
            <a:off x="3145536" y="2210562"/>
            <a:ext cx="2816352" cy="91440"/>
          </a:xfrm>
          <a:prstGeom prst="rect">
            <a:avLst/>
          </a:prstGeom>
          <a:solidFill>
            <a:srgbClr val="C0464A"/>
          </a:solidFill>
          <a:ln w="12700">
            <a:solidFill>
              <a:srgbClr val="C0464A"/>
            </a:solidFill>
            <a:prstDash val="solid"/>
          </a:ln>
        </p:spPr>
        <p:txBody>
          <a:bodyPr/>
          <a:lstStyle/>
          <a:p>
            <a:pPr eaLnBrk="1" fontAlgn="auto" hangingPunct="1">
              <a:spcBef>
                <a:spcPts val="0"/>
              </a:spcBef>
              <a:spcAft>
                <a:spcPts val="0"/>
              </a:spcAft>
            </a:pPr>
            <a:endParaRPr lang="lv-LV" sz="1800">
              <a:solidFill>
                <a:prstClr val="black"/>
              </a:solidFill>
              <a:latin typeface="Calibri" panose="020F0502020204030204"/>
            </a:endParaRPr>
          </a:p>
        </p:txBody>
      </p:sp>
      <p:sp>
        <p:nvSpPr>
          <p:cNvPr id="19" name="Shape 17"/>
          <p:cNvSpPr/>
          <p:nvPr/>
        </p:nvSpPr>
        <p:spPr>
          <a:xfrm>
            <a:off x="3273552" y="2366010"/>
            <a:ext cx="457200" cy="457200"/>
          </a:xfrm>
          <a:prstGeom prst="rect">
            <a:avLst/>
          </a:prstGeom>
          <a:solidFill>
            <a:srgbClr val="C0464A"/>
          </a:solidFill>
          <a:ln w="12700">
            <a:solidFill>
              <a:srgbClr val="C0464A"/>
            </a:solidFill>
            <a:prstDash val="solid"/>
          </a:ln>
        </p:spPr>
        <p:txBody>
          <a:bodyPr/>
          <a:lstStyle/>
          <a:p>
            <a:pPr eaLnBrk="1" fontAlgn="auto" hangingPunct="1">
              <a:spcBef>
                <a:spcPts val="0"/>
              </a:spcBef>
              <a:spcAft>
                <a:spcPts val="0"/>
              </a:spcAft>
            </a:pPr>
            <a:endParaRPr lang="lv-LV" sz="1800">
              <a:solidFill>
                <a:prstClr val="black"/>
              </a:solidFill>
              <a:latin typeface="Calibri" panose="020F0502020204030204"/>
            </a:endParaRPr>
          </a:p>
        </p:txBody>
      </p:sp>
      <p:sp>
        <p:nvSpPr>
          <p:cNvPr id="20" name="Text 18"/>
          <p:cNvSpPr/>
          <p:nvPr/>
        </p:nvSpPr>
        <p:spPr>
          <a:xfrm>
            <a:off x="3273552" y="2366010"/>
            <a:ext cx="457200" cy="457200"/>
          </a:xfrm>
          <a:prstGeom prst="rect">
            <a:avLst/>
          </a:prstGeom>
          <a:noFill/>
          <a:ln/>
        </p:spPr>
        <p:txBody>
          <a:bodyPr wrap="square" lIns="0" tIns="0" rIns="0" bIns="0" rtlCol="0" anchor="ctr"/>
          <a:lstStyle/>
          <a:p>
            <a:pPr algn="ctr" eaLnBrk="1" fontAlgn="auto" hangingPunct="1">
              <a:spcBef>
                <a:spcPts val="0"/>
              </a:spcBef>
              <a:spcAft>
                <a:spcPts val="0"/>
              </a:spcAft>
            </a:pPr>
            <a:r>
              <a:rPr lang="en-US" sz="1800" b="1" dirty="0">
                <a:solidFill>
                  <a:srgbClr val="FFFFFF"/>
                </a:solidFill>
                <a:latin typeface="Calibri" pitchFamily="34" charset="0"/>
                <a:ea typeface="Calibri" pitchFamily="34" charset="-122"/>
                <a:cs typeface="Calibri" pitchFamily="34" charset="-120"/>
              </a:rPr>
              <a:t>9</a:t>
            </a:r>
            <a:endParaRPr lang="en-US" sz="1800" dirty="0">
              <a:solidFill>
                <a:prstClr val="black"/>
              </a:solidFill>
              <a:latin typeface="Calibri" panose="020F0502020204030204"/>
            </a:endParaRPr>
          </a:p>
        </p:txBody>
      </p:sp>
      <p:sp>
        <p:nvSpPr>
          <p:cNvPr id="21" name="Text 19"/>
          <p:cNvSpPr/>
          <p:nvPr/>
        </p:nvSpPr>
        <p:spPr>
          <a:xfrm>
            <a:off x="3822192" y="2347722"/>
            <a:ext cx="2048256" cy="512064"/>
          </a:xfrm>
          <a:prstGeom prst="rect">
            <a:avLst/>
          </a:prstGeom>
          <a:noFill/>
          <a:ln/>
        </p:spPr>
        <p:txBody>
          <a:bodyPr wrap="square" rtlCol="0" anchor="ctr"/>
          <a:lstStyle/>
          <a:p>
            <a:pPr eaLnBrk="1" fontAlgn="auto" hangingPunct="1">
              <a:spcBef>
                <a:spcPts val="0"/>
              </a:spcBef>
              <a:spcAft>
                <a:spcPts val="0"/>
              </a:spcAft>
            </a:pPr>
            <a:r>
              <a:rPr lang="en-US" b="1" dirty="0">
                <a:solidFill>
                  <a:srgbClr val="7A1C1F"/>
                </a:solidFill>
                <a:latin typeface="Calibri" pitchFamily="34" charset="0"/>
                <a:ea typeface="Calibri" pitchFamily="34" charset="-122"/>
                <a:cs typeface="Calibri" pitchFamily="34" charset="-120"/>
              </a:rPr>
              <a:t>Vērtēšana un refleksija</a:t>
            </a:r>
            <a:endParaRPr lang="en-US" dirty="0">
              <a:solidFill>
                <a:prstClr val="black"/>
              </a:solidFill>
              <a:latin typeface="Calibri" panose="020F0502020204030204"/>
            </a:endParaRPr>
          </a:p>
        </p:txBody>
      </p:sp>
      <p:sp>
        <p:nvSpPr>
          <p:cNvPr id="22" name="Shape 20"/>
          <p:cNvSpPr/>
          <p:nvPr/>
        </p:nvSpPr>
        <p:spPr>
          <a:xfrm>
            <a:off x="3273552" y="2942082"/>
            <a:ext cx="2560320" cy="0"/>
          </a:xfrm>
          <a:prstGeom prst="line">
            <a:avLst/>
          </a:prstGeom>
          <a:noFill/>
          <a:ln w="6350">
            <a:solidFill>
              <a:srgbClr val="DFBBB5"/>
            </a:solidFill>
            <a:prstDash val="solid"/>
          </a:ln>
        </p:spPr>
        <p:txBody>
          <a:bodyPr/>
          <a:lstStyle/>
          <a:p>
            <a:pPr eaLnBrk="1" fontAlgn="auto" hangingPunct="1">
              <a:spcBef>
                <a:spcPts val="0"/>
              </a:spcBef>
              <a:spcAft>
                <a:spcPts val="0"/>
              </a:spcAft>
            </a:pPr>
            <a:endParaRPr lang="lv-LV" sz="1800">
              <a:solidFill>
                <a:prstClr val="black"/>
              </a:solidFill>
              <a:latin typeface="Calibri" panose="020F0502020204030204"/>
            </a:endParaRPr>
          </a:p>
        </p:txBody>
      </p:sp>
      <p:sp>
        <p:nvSpPr>
          <p:cNvPr id="23" name="Text 21"/>
          <p:cNvSpPr/>
          <p:nvPr/>
        </p:nvSpPr>
        <p:spPr>
          <a:xfrm>
            <a:off x="3273552" y="3033522"/>
            <a:ext cx="2578608" cy="2286000"/>
          </a:xfrm>
          <a:prstGeom prst="rect">
            <a:avLst/>
          </a:prstGeom>
          <a:noFill/>
          <a:ln/>
        </p:spPr>
        <p:txBody>
          <a:bodyPr wrap="square" rtlCol="0" anchor="t"/>
          <a:lstStyle/>
          <a:p>
            <a:pPr eaLnBrk="1" fontAlgn="auto" hangingPunct="1">
              <a:lnSpc>
                <a:spcPct val="130000"/>
              </a:lnSpc>
              <a:spcBef>
                <a:spcPts val="0"/>
              </a:spcBef>
              <a:spcAft>
                <a:spcPts val="0"/>
              </a:spcAft>
            </a:pPr>
            <a:r>
              <a:rPr lang="en-US" sz="1400" dirty="0">
                <a:solidFill>
                  <a:srgbClr val="6B1B1E"/>
                </a:solidFill>
                <a:latin typeface="Calibri" pitchFamily="34" charset="0"/>
                <a:ea typeface="Calibri" pitchFamily="34" charset="-122"/>
                <a:cs typeface="Calibri" pitchFamily="34" charset="-120"/>
              </a:rPr>
              <a:t>Kā mēra nometnes rezultātus? Aptaujas, vadītāju refleksija, novērojumi grupas dinamikā. Šis posms bieži tiek nokārtots formāli, taču tieši tas ļauj pilnveidot nākamo nometni un pierādīt rezultātus finansētājiem.</a:t>
            </a:r>
            <a:endParaRPr lang="en-US" sz="1400" dirty="0">
              <a:solidFill>
                <a:prstClr val="black"/>
              </a:solidFill>
              <a:latin typeface="Calibri" panose="020F0502020204030204"/>
            </a:endParaRPr>
          </a:p>
        </p:txBody>
      </p:sp>
      <p:sp>
        <p:nvSpPr>
          <p:cNvPr id="24" name="Shape 22"/>
          <p:cNvSpPr/>
          <p:nvPr/>
        </p:nvSpPr>
        <p:spPr>
          <a:xfrm>
            <a:off x="6089904" y="2210562"/>
            <a:ext cx="2816352" cy="3246120"/>
          </a:xfrm>
          <a:prstGeom prst="rect">
            <a:avLst/>
          </a:prstGeom>
          <a:solidFill>
            <a:srgbClr val="FAEAEA"/>
          </a:solidFill>
          <a:ln w="7620">
            <a:solidFill>
              <a:srgbClr val="DFBBB5"/>
            </a:solidFill>
            <a:prstDash val="solid"/>
          </a:ln>
        </p:spPr>
        <p:txBody>
          <a:bodyPr/>
          <a:lstStyle/>
          <a:p>
            <a:pPr eaLnBrk="1" fontAlgn="auto" hangingPunct="1">
              <a:spcBef>
                <a:spcPts val="0"/>
              </a:spcBef>
              <a:spcAft>
                <a:spcPts val="0"/>
              </a:spcAft>
            </a:pPr>
            <a:endParaRPr lang="lv-LV" sz="1800">
              <a:solidFill>
                <a:prstClr val="black"/>
              </a:solidFill>
              <a:latin typeface="Calibri" panose="020F0502020204030204"/>
            </a:endParaRPr>
          </a:p>
        </p:txBody>
      </p:sp>
      <p:sp>
        <p:nvSpPr>
          <p:cNvPr id="25" name="Shape 23"/>
          <p:cNvSpPr/>
          <p:nvPr/>
        </p:nvSpPr>
        <p:spPr>
          <a:xfrm>
            <a:off x="6089904" y="2210562"/>
            <a:ext cx="2816352" cy="91440"/>
          </a:xfrm>
          <a:prstGeom prst="rect">
            <a:avLst/>
          </a:prstGeom>
          <a:solidFill>
            <a:srgbClr val="C0464A"/>
          </a:solidFill>
          <a:ln w="12700">
            <a:solidFill>
              <a:srgbClr val="C0464A"/>
            </a:solidFill>
            <a:prstDash val="solid"/>
          </a:ln>
        </p:spPr>
        <p:txBody>
          <a:bodyPr/>
          <a:lstStyle/>
          <a:p>
            <a:pPr eaLnBrk="1" fontAlgn="auto" hangingPunct="1">
              <a:spcBef>
                <a:spcPts val="0"/>
              </a:spcBef>
              <a:spcAft>
                <a:spcPts val="0"/>
              </a:spcAft>
            </a:pPr>
            <a:endParaRPr lang="lv-LV" sz="1800">
              <a:solidFill>
                <a:prstClr val="black"/>
              </a:solidFill>
              <a:latin typeface="Calibri" panose="020F0502020204030204"/>
            </a:endParaRPr>
          </a:p>
        </p:txBody>
      </p:sp>
      <p:sp>
        <p:nvSpPr>
          <p:cNvPr id="26" name="Shape 24"/>
          <p:cNvSpPr/>
          <p:nvPr/>
        </p:nvSpPr>
        <p:spPr>
          <a:xfrm>
            <a:off x="6217920" y="2366010"/>
            <a:ext cx="457200" cy="457200"/>
          </a:xfrm>
          <a:prstGeom prst="rect">
            <a:avLst/>
          </a:prstGeom>
          <a:solidFill>
            <a:srgbClr val="C0464A"/>
          </a:solidFill>
          <a:ln w="12700">
            <a:solidFill>
              <a:srgbClr val="C0464A"/>
            </a:solidFill>
            <a:prstDash val="solid"/>
          </a:ln>
        </p:spPr>
        <p:txBody>
          <a:bodyPr/>
          <a:lstStyle/>
          <a:p>
            <a:pPr eaLnBrk="1" fontAlgn="auto" hangingPunct="1">
              <a:spcBef>
                <a:spcPts val="0"/>
              </a:spcBef>
              <a:spcAft>
                <a:spcPts val="0"/>
              </a:spcAft>
            </a:pPr>
            <a:endParaRPr lang="lv-LV" sz="1800">
              <a:solidFill>
                <a:prstClr val="black"/>
              </a:solidFill>
              <a:latin typeface="Calibri" panose="020F0502020204030204"/>
            </a:endParaRPr>
          </a:p>
        </p:txBody>
      </p:sp>
      <p:sp>
        <p:nvSpPr>
          <p:cNvPr id="27" name="Text 25"/>
          <p:cNvSpPr/>
          <p:nvPr/>
        </p:nvSpPr>
        <p:spPr>
          <a:xfrm>
            <a:off x="6217920" y="2366010"/>
            <a:ext cx="457200" cy="457200"/>
          </a:xfrm>
          <a:prstGeom prst="rect">
            <a:avLst/>
          </a:prstGeom>
          <a:noFill/>
          <a:ln/>
        </p:spPr>
        <p:txBody>
          <a:bodyPr wrap="square" lIns="0" tIns="0" rIns="0" bIns="0" rtlCol="0" anchor="ctr"/>
          <a:lstStyle/>
          <a:p>
            <a:pPr algn="ctr" eaLnBrk="1" fontAlgn="auto" hangingPunct="1">
              <a:spcBef>
                <a:spcPts val="0"/>
              </a:spcBef>
              <a:spcAft>
                <a:spcPts val="0"/>
              </a:spcAft>
            </a:pPr>
            <a:r>
              <a:rPr lang="en-US" sz="1800" b="1" dirty="0">
                <a:solidFill>
                  <a:srgbClr val="FFFFFF"/>
                </a:solidFill>
                <a:latin typeface="Calibri" pitchFamily="34" charset="0"/>
                <a:ea typeface="Calibri" pitchFamily="34" charset="-122"/>
                <a:cs typeface="Calibri" pitchFamily="34" charset="-120"/>
              </a:rPr>
              <a:t>10</a:t>
            </a:r>
            <a:endParaRPr lang="en-US" sz="1800" dirty="0">
              <a:solidFill>
                <a:prstClr val="black"/>
              </a:solidFill>
              <a:latin typeface="Calibri" panose="020F0502020204030204"/>
            </a:endParaRPr>
          </a:p>
        </p:txBody>
      </p:sp>
      <p:sp>
        <p:nvSpPr>
          <p:cNvPr id="28" name="Text 26"/>
          <p:cNvSpPr/>
          <p:nvPr/>
        </p:nvSpPr>
        <p:spPr>
          <a:xfrm>
            <a:off x="6766560" y="2347722"/>
            <a:ext cx="2048256" cy="512064"/>
          </a:xfrm>
          <a:prstGeom prst="rect">
            <a:avLst/>
          </a:prstGeom>
          <a:noFill/>
          <a:ln/>
        </p:spPr>
        <p:txBody>
          <a:bodyPr wrap="square" rtlCol="0" anchor="ctr"/>
          <a:lstStyle/>
          <a:p>
            <a:pPr eaLnBrk="1" fontAlgn="auto" hangingPunct="1">
              <a:spcBef>
                <a:spcPts val="0"/>
              </a:spcBef>
              <a:spcAft>
                <a:spcPts val="0"/>
              </a:spcAft>
            </a:pPr>
            <a:r>
              <a:rPr lang="en-US" b="1" dirty="0">
                <a:solidFill>
                  <a:srgbClr val="7A1C1F"/>
                </a:solidFill>
                <a:latin typeface="Calibri" pitchFamily="34" charset="0"/>
                <a:ea typeface="Calibri" pitchFamily="34" charset="-122"/>
                <a:cs typeface="Calibri" pitchFamily="34" charset="-120"/>
              </a:rPr>
              <a:t>Dokumentācija un institucionālā atmiņa</a:t>
            </a:r>
            <a:endParaRPr lang="en-US" dirty="0">
              <a:solidFill>
                <a:prstClr val="black"/>
              </a:solidFill>
              <a:latin typeface="Calibri" panose="020F0502020204030204"/>
            </a:endParaRPr>
          </a:p>
        </p:txBody>
      </p:sp>
      <p:sp>
        <p:nvSpPr>
          <p:cNvPr id="29" name="Shape 27"/>
          <p:cNvSpPr/>
          <p:nvPr/>
        </p:nvSpPr>
        <p:spPr>
          <a:xfrm>
            <a:off x="6217920" y="2942082"/>
            <a:ext cx="2560320" cy="0"/>
          </a:xfrm>
          <a:prstGeom prst="line">
            <a:avLst/>
          </a:prstGeom>
          <a:noFill/>
          <a:ln w="6350">
            <a:solidFill>
              <a:srgbClr val="DFBBB5"/>
            </a:solidFill>
            <a:prstDash val="solid"/>
          </a:ln>
        </p:spPr>
        <p:txBody>
          <a:bodyPr/>
          <a:lstStyle/>
          <a:p>
            <a:pPr eaLnBrk="1" fontAlgn="auto" hangingPunct="1">
              <a:spcBef>
                <a:spcPts val="0"/>
              </a:spcBef>
              <a:spcAft>
                <a:spcPts val="0"/>
              </a:spcAft>
            </a:pPr>
            <a:endParaRPr lang="lv-LV" sz="1800">
              <a:solidFill>
                <a:prstClr val="black"/>
              </a:solidFill>
              <a:latin typeface="Calibri" panose="020F0502020204030204"/>
            </a:endParaRPr>
          </a:p>
        </p:txBody>
      </p:sp>
      <p:sp>
        <p:nvSpPr>
          <p:cNvPr id="30" name="Text 28"/>
          <p:cNvSpPr/>
          <p:nvPr/>
        </p:nvSpPr>
        <p:spPr>
          <a:xfrm>
            <a:off x="6217920" y="3033522"/>
            <a:ext cx="2578608" cy="2286000"/>
          </a:xfrm>
          <a:prstGeom prst="rect">
            <a:avLst/>
          </a:prstGeom>
          <a:noFill/>
          <a:ln/>
        </p:spPr>
        <p:txBody>
          <a:bodyPr wrap="square" rtlCol="0" anchor="t"/>
          <a:lstStyle/>
          <a:p>
            <a:pPr eaLnBrk="1" fontAlgn="auto" hangingPunct="1">
              <a:lnSpc>
                <a:spcPct val="130000"/>
              </a:lnSpc>
              <a:spcBef>
                <a:spcPts val="0"/>
              </a:spcBef>
              <a:spcAft>
                <a:spcPts val="0"/>
              </a:spcAft>
            </a:pPr>
            <a:r>
              <a:rPr lang="en-US" sz="1400" dirty="0">
                <a:solidFill>
                  <a:srgbClr val="6B1B1E"/>
                </a:solidFill>
                <a:latin typeface="Calibri" pitchFamily="34" charset="0"/>
                <a:ea typeface="Calibri" pitchFamily="34" charset="-122"/>
                <a:cs typeface="Calibri" pitchFamily="34" charset="-120"/>
              </a:rPr>
              <a:t>Fotofiksācija, atskaites, vadītāju piezīmes, dalībnieku vērtējumi — tie veido zināšanu bāzi nākotnei. Nepieciešami arī pārskatos un projektu nodevumos. Dokumentācija bez analīzes ir tikai arhīvs.</a:t>
            </a:r>
            <a:endParaRPr lang="en-US" sz="1400" dirty="0">
              <a:solidFill>
                <a:prstClr val="black"/>
              </a:solidFill>
              <a:latin typeface="Calibri" panose="020F0502020204030204"/>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rgbClr val="0B3D40"/>
        </a:solidFill>
        <a:effectLst/>
      </p:bgPr>
    </p:bg>
    <p:spTree>
      <p:nvGrpSpPr>
        <p:cNvPr id="1" name=""/>
        <p:cNvGrpSpPr/>
        <p:nvPr/>
      </p:nvGrpSpPr>
      <p:grpSpPr>
        <a:xfrm>
          <a:off x="0" y="0"/>
          <a:ext cx="0" cy="0"/>
          <a:chOff x="0" y="0"/>
          <a:chExt cx="0" cy="0"/>
        </a:xfrm>
      </p:grpSpPr>
      <p:sp>
        <p:nvSpPr>
          <p:cNvPr id="2" name="Shape 0"/>
          <p:cNvSpPr/>
          <p:nvPr/>
        </p:nvSpPr>
        <p:spPr>
          <a:xfrm>
            <a:off x="0" y="857250"/>
            <a:ext cx="9144000" cy="777240"/>
          </a:xfrm>
          <a:prstGeom prst="rect">
            <a:avLst/>
          </a:prstGeom>
          <a:solidFill>
            <a:srgbClr val="0B3D40"/>
          </a:solidFill>
          <a:ln w="12700">
            <a:solidFill>
              <a:srgbClr val="0B3D40"/>
            </a:solidFill>
            <a:prstDash val="solid"/>
          </a:ln>
        </p:spPr>
        <p:txBody>
          <a:bodyPr/>
          <a:lstStyle/>
          <a:p>
            <a:pPr eaLnBrk="1" fontAlgn="auto" hangingPunct="1">
              <a:spcBef>
                <a:spcPts val="0"/>
              </a:spcBef>
              <a:spcAft>
                <a:spcPts val="0"/>
              </a:spcAft>
            </a:pPr>
            <a:endParaRPr lang="lv-LV" sz="1800">
              <a:solidFill>
                <a:prstClr val="black"/>
              </a:solidFill>
              <a:latin typeface="Calibri" panose="020F0502020204030204"/>
            </a:endParaRPr>
          </a:p>
        </p:txBody>
      </p:sp>
      <p:sp>
        <p:nvSpPr>
          <p:cNvPr id="3" name="Shape 1"/>
          <p:cNvSpPr/>
          <p:nvPr/>
        </p:nvSpPr>
        <p:spPr>
          <a:xfrm>
            <a:off x="0" y="857250"/>
            <a:ext cx="91440" cy="5143500"/>
          </a:xfrm>
          <a:prstGeom prst="rect">
            <a:avLst/>
          </a:prstGeom>
          <a:solidFill>
            <a:srgbClr val="01C5A4"/>
          </a:solidFill>
          <a:ln w="12700">
            <a:solidFill>
              <a:srgbClr val="01C5A4"/>
            </a:solidFill>
            <a:prstDash val="solid"/>
          </a:ln>
        </p:spPr>
        <p:txBody>
          <a:bodyPr/>
          <a:lstStyle/>
          <a:p>
            <a:pPr eaLnBrk="1" fontAlgn="auto" hangingPunct="1">
              <a:spcBef>
                <a:spcPts val="0"/>
              </a:spcBef>
              <a:spcAft>
                <a:spcPts val="0"/>
              </a:spcAft>
            </a:pPr>
            <a:endParaRPr lang="lv-LV" sz="1800">
              <a:solidFill>
                <a:prstClr val="black"/>
              </a:solidFill>
              <a:latin typeface="Calibri" panose="020F0502020204030204"/>
            </a:endParaRPr>
          </a:p>
        </p:txBody>
      </p:sp>
      <p:sp>
        <p:nvSpPr>
          <p:cNvPr id="4" name="Text 2"/>
          <p:cNvSpPr/>
          <p:nvPr/>
        </p:nvSpPr>
        <p:spPr>
          <a:xfrm>
            <a:off x="201168" y="857250"/>
            <a:ext cx="8778240" cy="475488"/>
          </a:xfrm>
          <a:prstGeom prst="rect">
            <a:avLst/>
          </a:prstGeom>
          <a:noFill/>
          <a:ln/>
        </p:spPr>
        <p:txBody>
          <a:bodyPr wrap="square" lIns="0" tIns="0" rIns="0" bIns="0" rtlCol="0" anchor="ctr"/>
          <a:lstStyle/>
          <a:p>
            <a:pPr eaLnBrk="1" fontAlgn="auto" hangingPunct="1">
              <a:spcBef>
                <a:spcPts val="0"/>
              </a:spcBef>
              <a:spcAft>
                <a:spcPts val="0"/>
              </a:spcAft>
            </a:pPr>
            <a:r>
              <a:rPr lang="en-US" sz="2400" b="1" dirty="0">
                <a:solidFill>
                  <a:srgbClr val="FFFFFF"/>
                </a:solidFill>
                <a:latin typeface="Calibri" pitchFamily="34" charset="0"/>
                <a:ea typeface="Calibri" pitchFamily="34" charset="-122"/>
                <a:cs typeface="Calibri" pitchFamily="34" charset="-120"/>
              </a:rPr>
              <a:t>Nometnes projekta realizēšanas stratēģiskie aspekti</a:t>
            </a:r>
            <a:endParaRPr lang="en-US" sz="2400" dirty="0">
              <a:solidFill>
                <a:prstClr val="black"/>
              </a:solidFill>
              <a:latin typeface="Calibri" panose="020F0502020204030204"/>
            </a:endParaRPr>
          </a:p>
        </p:txBody>
      </p:sp>
      <p:sp>
        <p:nvSpPr>
          <p:cNvPr id="5" name="Text 3"/>
          <p:cNvSpPr/>
          <p:nvPr/>
        </p:nvSpPr>
        <p:spPr>
          <a:xfrm>
            <a:off x="201168" y="1332738"/>
            <a:ext cx="8778240" cy="301752"/>
          </a:xfrm>
          <a:prstGeom prst="rect">
            <a:avLst/>
          </a:prstGeom>
          <a:noFill/>
          <a:ln/>
        </p:spPr>
        <p:txBody>
          <a:bodyPr wrap="square" lIns="0" tIns="0" rIns="0" bIns="0" rtlCol="0" anchor="ctr"/>
          <a:lstStyle/>
          <a:p>
            <a:pPr eaLnBrk="1" fontAlgn="auto" hangingPunct="1">
              <a:spcBef>
                <a:spcPts val="0"/>
              </a:spcBef>
              <a:spcAft>
                <a:spcPts val="0"/>
              </a:spcAft>
            </a:pPr>
            <a:r>
              <a:rPr lang="en-US" sz="1000" i="1" dirty="0">
                <a:solidFill>
                  <a:srgbClr val="01C5A4"/>
                </a:solidFill>
                <a:latin typeface="Calibri" pitchFamily="34" charset="0"/>
                <a:ea typeface="Calibri" pitchFamily="34" charset="-122"/>
                <a:cs typeface="Calibri" pitchFamily="34" charset="-120"/>
              </a:rPr>
              <a:t>Kopsavilkums  •  3 galvenie principi</a:t>
            </a:r>
            <a:endParaRPr lang="en-US" sz="1000" dirty="0">
              <a:solidFill>
                <a:prstClr val="black"/>
              </a:solidFill>
              <a:latin typeface="Calibri" panose="020F0502020204030204"/>
            </a:endParaRPr>
          </a:p>
        </p:txBody>
      </p:sp>
      <p:sp>
        <p:nvSpPr>
          <p:cNvPr id="6" name="Shape 4"/>
          <p:cNvSpPr/>
          <p:nvPr/>
        </p:nvSpPr>
        <p:spPr>
          <a:xfrm>
            <a:off x="0" y="5612130"/>
            <a:ext cx="9144000" cy="388620"/>
          </a:xfrm>
          <a:prstGeom prst="rect">
            <a:avLst/>
          </a:prstGeom>
          <a:solidFill>
            <a:srgbClr val="093335"/>
          </a:solidFill>
          <a:ln w="12700">
            <a:solidFill>
              <a:srgbClr val="093335"/>
            </a:solidFill>
            <a:prstDash val="solid"/>
          </a:ln>
        </p:spPr>
        <p:txBody>
          <a:bodyPr/>
          <a:lstStyle/>
          <a:p>
            <a:pPr eaLnBrk="1" fontAlgn="auto" hangingPunct="1">
              <a:spcBef>
                <a:spcPts val="0"/>
              </a:spcBef>
              <a:spcAft>
                <a:spcPts val="0"/>
              </a:spcAft>
            </a:pPr>
            <a:endParaRPr lang="lv-LV" sz="1800">
              <a:solidFill>
                <a:prstClr val="black"/>
              </a:solidFill>
              <a:latin typeface="Calibri" panose="020F0502020204030204"/>
            </a:endParaRPr>
          </a:p>
        </p:txBody>
      </p:sp>
      <p:sp>
        <p:nvSpPr>
          <p:cNvPr id="7" name="Text 5"/>
          <p:cNvSpPr/>
          <p:nvPr/>
        </p:nvSpPr>
        <p:spPr>
          <a:xfrm>
            <a:off x="201168" y="5630418"/>
            <a:ext cx="8595360" cy="347472"/>
          </a:xfrm>
          <a:prstGeom prst="rect">
            <a:avLst/>
          </a:prstGeom>
          <a:noFill/>
          <a:ln/>
        </p:spPr>
        <p:txBody>
          <a:bodyPr wrap="square" lIns="0" tIns="0" rIns="0" bIns="0" rtlCol="0" anchor="ctr"/>
          <a:lstStyle/>
          <a:p>
            <a:pPr eaLnBrk="1" fontAlgn="auto" hangingPunct="1">
              <a:spcBef>
                <a:spcPts val="0"/>
              </a:spcBef>
              <a:spcAft>
                <a:spcPts val="0"/>
              </a:spcAft>
            </a:pPr>
            <a:r>
              <a:rPr lang="en-US" sz="950" dirty="0">
                <a:solidFill>
                  <a:srgbClr val="7DBFBB"/>
                </a:solidFill>
                <a:latin typeface="Calibri" pitchFamily="34" charset="0"/>
                <a:ea typeface="Calibri" pitchFamily="34" charset="-122"/>
                <a:cs typeface="Calibri" pitchFamily="34" charset="-120"/>
              </a:rPr>
              <a:t>Profesionāla bērnu un jauniešu nometņu vadīšana  •  Zaļenieki</a:t>
            </a:r>
            <a:endParaRPr lang="en-US" sz="950" dirty="0">
              <a:solidFill>
                <a:prstClr val="black"/>
              </a:solidFill>
              <a:latin typeface="Calibri" panose="020F0502020204030204"/>
            </a:endParaRPr>
          </a:p>
        </p:txBody>
      </p:sp>
      <p:sp>
        <p:nvSpPr>
          <p:cNvPr id="8" name="Shape 6"/>
          <p:cNvSpPr/>
          <p:nvPr/>
        </p:nvSpPr>
        <p:spPr>
          <a:xfrm>
            <a:off x="0" y="5612130"/>
            <a:ext cx="9144000" cy="388620"/>
          </a:xfrm>
          <a:prstGeom prst="rect">
            <a:avLst/>
          </a:prstGeom>
          <a:solidFill>
            <a:srgbClr val="072A2C"/>
          </a:solidFill>
          <a:ln w="12700">
            <a:solidFill>
              <a:srgbClr val="072A2C"/>
            </a:solidFill>
            <a:prstDash val="solid"/>
          </a:ln>
        </p:spPr>
        <p:txBody>
          <a:bodyPr/>
          <a:lstStyle/>
          <a:p>
            <a:pPr eaLnBrk="1" fontAlgn="auto" hangingPunct="1">
              <a:spcBef>
                <a:spcPts val="0"/>
              </a:spcBef>
              <a:spcAft>
                <a:spcPts val="0"/>
              </a:spcAft>
            </a:pPr>
            <a:endParaRPr lang="lv-LV" sz="1800">
              <a:solidFill>
                <a:prstClr val="black"/>
              </a:solidFill>
              <a:latin typeface="Calibri" panose="020F0502020204030204"/>
            </a:endParaRPr>
          </a:p>
        </p:txBody>
      </p:sp>
      <p:sp>
        <p:nvSpPr>
          <p:cNvPr id="9" name="Text 7"/>
          <p:cNvSpPr/>
          <p:nvPr/>
        </p:nvSpPr>
        <p:spPr>
          <a:xfrm>
            <a:off x="201168" y="5630418"/>
            <a:ext cx="8595360" cy="347472"/>
          </a:xfrm>
          <a:prstGeom prst="rect">
            <a:avLst/>
          </a:prstGeom>
          <a:noFill/>
          <a:ln/>
        </p:spPr>
        <p:txBody>
          <a:bodyPr wrap="square" lIns="0" tIns="0" rIns="0" bIns="0" rtlCol="0" anchor="ctr"/>
          <a:lstStyle/>
          <a:p>
            <a:pPr eaLnBrk="1" fontAlgn="auto" hangingPunct="1">
              <a:spcBef>
                <a:spcPts val="0"/>
              </a:spcBef>
              <a:spcAft>
                <a:spcPts val="0"/>
              </a:spcAft>
            </a:pPr>
            <a:r>
              <a:rPr lang="en-US" sz="950" dirty="0">
                <a:solidFill>
                  <a:srgbClr val="4A9A96"/>
                </a:solidFill>
                <a:latin typeface="Calibri" pitchFamily="34" charset="0"/>
                <a:ea typeface="Calibri" pitchFamily="34" charset="-122"/>
                <a:cs typeface="Calibri" pitchFamily="34" charset="-120"/>
              </a:rPr>
              <a:t>Profesionāla bērnu un jauniešu nometņu vadīšana  •  </a:t>
            </a:r>
            <a:r>
              <a:rPr lang="en-US" sz="950" dirty="0" err="1">
                <a:solidFill>
                  <a:srgbClr val="4A9A96"/>
                </a:solidFill>
                <a:latin typeface="Calibri" pitchFamily="34" charset="0"/>
                <a:ea typeface="Calibri" pitchFamily="34" charset="-122"/>
                <a:cs typeface="Calibri" pitchFamily="34" charset="-120"/>
              </a:rPr>
              <a:t>i</a:t>
            </a:r>
            <a:endParaRPr lang="en-US" sz="950" dirty="0">
              <a:solidFill>
                <a:prstClr val="black"/>
              </a:solidFill>
              <a:latin typeface="Calibri" panose="020F0502020204030204"/>
            </a:endParaRPr>
          </a:p>
        </p:txBody>
      </p:sp>
      <p:sp>
        <p:nvSpPr>
          <p:cNvPr id="10" name="Shape 8"/>
          <p:cNvSpPr/>
          <p:nvPr/>
        </p:nvSpPr>
        <p:spPr>
          <a:xfrm>
            <a:off x="201168" y="1844802"/>
            <a:ext cx="2816352" cy="3611880"/>
          </a:xfrm>
          <a:prstGeom prst="rect">
            <a:avLst/>
          </a:prstGeom>
          <a:solidFill>
            <a:srgbClr val="0F5558"/>
          </a:solidFill>
          <a:ln w="10160">
            <a:solidFill>
              <a:srgbClr val="1A7A7F"/>
            </a:solidFill>
            <a:prstDash val="solid"/>
          </a:ln>
        </p:spPr>
        <p:txBody>
          <a:bodyPr/>
          <a:lstStyle/>
          <a:p>
            <a:pPr eaLnBrk="1" fontAlgn="auto" hangingPunct="1">
              <a:spcBef>
                <a:spcPts val="0"/>
              </a:spcBef>
              <a:spcAft>
                <a:spcPts val="0"/>
              </a:spcAft>
            </a:pPr>
            <a:endParaRPr lang="lv-LV" sz="1800">
              <a:solidFill>
                <a:prstClr val="black"/>
              </a:solidFill>
              <a:latin typeface="Calibri" panose="020F0502020204030204"/>
            </a:endParaRPr>
          </a:p>
        </p:txBody>
      </p:sp>
      <p:sp>
        <p:nvSpPr>
          <p:cNvPr id="11" name="Shape 9"/>
          <p:cNvSpPr/>
          <p:nvPr/>
        </p:nvSpPr>
        <p:spPr>
          <a:xfrm>
            <a:off x="329184" y="1954530"/>
            <a:ext cx="502920" cy="502920"/>
          </a:xfrm>
          <a:prstGeom prst="ellipse">
            <a:avLst/>
          </a:prstGeom>
          <a:solidFill>
            <a:srgbClr val="1A7A7F"/>
          </a:solidFill>
          <a:ln w="12700">
            <a:solidFill>
              <a:srgbClr val="1A7A7F"/>
            </a:solidFill>
            <a:prstDash val="solid"/>
          </a:ln>
        </p:spPr>
        <p:txBody>
          <a:bodyPr/>
          <a:lstStyle/>
          <a:p>
            <a:pPr eaLnBrk="1" fontAlgn="auto" hangingPunct="1">
              <a:spcBef>
                <a:spcPts val="0"/>
              </a:spcBef>
              <a:spcAft>
                <a:spcPts val="0"/>
              </a:spcAft>
            </a:pPr>
            <a:endParaRPr lang="lv-LV" sz="1800">
              <a:solidFill>
                <a:prstClr val="black"/>
              </a:solidFill>
              <a:latin typeface="Calibri" panose="020F0502020204030204"/>
            </a:endParaRPr>
          </a:p>
        </p:txBody>
      </p:sp>
      <p:sp>
        <p:nvSpPr>
          <p:cNvPr id="12" name="Text 10"/>
          <p:cNvSpPr/>
          <p:nvPr/>
        </p:nvSpPr>
        <p:spPr>
          <a:xfrm>
            <a:off x="329184" y="1954530"/>
            <a:ext cx="502920" cy="502920"/>
          </a:xfrm>
          <a:prstGeom prst="rect">
            <a:avLst/>
          </a:prstGeom>
          <a:noFill/>
          <a:ln/>
        </p:spPr>
        <p:txBody>
          <a:bodyPr wrap="square" lIns="0" tIns="0" rIns="0" bIns="0" rtlCol="0" anchor="ctr"/>
          <a:lstStyle/>
          <a:p>
            <a:pPr algn="ctr" eaLnBrk="1" fontAlgn="auto" hangingPunct="1">
              <a:spcBef>
                <a:spcPts val="0"/>
              </a:spcBef>
              <a:spcAft>
                <a:spcPts val="0"/>
              </a:spcAft>
            </a:pPr>
            <a:r>
              <a:rPr lang="en-US" sz="1600" b="1" dirty="0">
                <a:solidFill>
                  <a:srgbClr val="FFFFFF"/>
                </a:solidFill>
                <a:latin typeface="Calibri" pitchFamily="34" charset="0"/>
                <a:ea typeface="Calibri" pitchFamily="34" charset="-122"/>
                <a:cs typeface="Calibri" pitchFamily="34" charset="-120"/>
              </a:rPr>
              <a:t>①</a:t>
            </a:r>
            <a:endParaRPr lang="en-US" sz="1600" dirty="0">
              <a:solidFill>
                <a:prstClr val="black"/>
              </a:solidFill>
              <a:latin typeface="Calibri" panose="020F0502020204030204"/>
            </a:endParaRPr>
          </a:p>
        </p:txBody>
      </p:sp>
      <p:sp>
        <p:nvSpPr>
          <p:cNvPr id="13" name="Text 11"/>
          <p:cNvSpPr/>
          <p:nvPr/>
        </p:nvSpPr>
        <p:spPr>
          <a:xfrm>
            <a:off x="932688" y="1936242"/>
            <a:ext cx="1993392" cy="566928"/>
          </a:xfrm>
          <a:prstGeom prst="rect">
            <a:avLst/>
          </a:prstGeom>
          <a:noFill/>
          <a:ln/>
        </p:spPr>
        <p:txBody>
          <a:bodyPr wrap="square" rtlCol="0" anchor="ctr"/>
          <a:lstStyle/>
          <a:p>
            <a:pPr eaLnBrk="1" fontAlgn="auto" hangingPunct="1">
              <a:spcBef>
                <a:spcPts val="0"/>
              </a:spcBef>
              <a:spcAft>
                <a:spcPts val="0"/>
              </a:spcAft>
            </a:pPr>
            <a:r>
              <a:rPr lang="en-US" sz="1600" b="1" dirty="0">
                <a:solidFill>
                  <a:srgbClr val="FFFFFF"/>
                </a:solidFill>
                <a:latin typeface="Calibri" pitchFamily="34" charset="0"/>
                <a:ea typeface="Calibri" pitchFamily="34" charset="-122"/>
                <a:cs typeface="Calibri" pitchFamily="34" charset="-120"/>
              </a:rPr>
              <a:t>Secība = plānošanas prioritāte</a:t>
            </a:r>
            <a:endParaRPr lang="en-US" sz="1600" dirty="0">
              <a:solidFill>
                <a:prstClr val="black"/>
              </a:solidFill>
              <a:latin typeface="Calibri" panose="020F0502020204030204"/>
            </a:endParaRPr>
          </a:p>
        </p:txBody>
      </p:sp>
      <p:sp>
        <p:nvSpPr>
          <p:cNvPr id="14" name="Shape 12"/>
          <p:cNvSpPr/>
          <p:nvPr/>
        </p:nvSpPr>
        <p:spPr>
          <a:xfrm>
            <a:off x="329184" y="2594610"/>
            <a:ext cx="2560320" cy="0"/>
          </a:xfrm>
          <a:prstGeom prst="line">
            <a:avLst/>
          </a:prstGeom>
          <a:noFill/>
          <a:ln w="10160">
            <a:solidFill>
              <a:srgbClr val="1A7A7F"/>
            </a:solidFill>
            <a:prstDash val="solid"/>
          </a:ln>
        </p:spPr>
        <p:txBody>
          <a:bodyPr/>
          <a:lstStyle/>
          <a:p>
            <a:pPr eaLnBrk="1" fontAlgn="auto" hangingPunct="1">
              <a:spcBef>
                <a:spcPts val="0"/>
              </a:spcBef>
              <a:spcAft>
                <a:spcPts val="0"/>
              </a:spcAft>
            </a:pPr>
            <a:endParaRPr lang="lv-LV" sz="1800">
              <a:solidFill>
                <a:prstClr val="black"/>
              </a:solidFill>
              <a:latin typeface="Calibri" panose="020F0502020204030204"/>
            </a:endParaRPr>
          </a:p>
        </p:txBody>
      </p:sp>
      <p:sp>
        <p:nvSpPr>
          <p:cNvPr id="15" name="Text 13"/>
          <p:cNvSpPr/>
          <p:nvPr/>
        </p:nvSpPr>
        <p:spPr>
          <a:xfrm>
            <a:off x="329184" y="2704338"/>
            <a:ext cx="2578608" cy="2606040"/>
          </a:xfrm>
          <a:prstGeom prst="rect">
            <a:avLst/>
          </a:prstGeom>
          <a:noFill/>
          <a:ln/>
        </p:spPr>
        <p:txBody>
          <a:bodyPr wrap="square" rtlCol="0" anchor="t"/>
          <a:lstStyle/>
          <a:p>
            <a:pPr eaLnBrk="1" fontAlgn="auto" hangingPunct="1">
              <a:lnSpc>
                <a:spcPct val="135000"/>
              </a:lnSpc>
              <a:spcBef>
                <a:spcPts val="0"/>
              </a:spcBef>
              <a:spcAft>
                <a:spcPts val="0"/>
              </a:spcAft>
            </a:pPr>
            <a:r>
              <a:rPr lang="en-US" sz="1600" dirty="0">
                <a:solidFill>
                  <a:srgbClr val="C8DCDB"/>
                </a:solidFill>
                <a:latin typeface="Calibri" pitchFamily="34" charset="0"/>
                <a:ea typeface="Calibri" pitchFamily="34" charset="-122"/>
                <a:cs typeface="Calibri" pitchFamily="34" charset="-120"/>
              </a:rPr>
              <a:t>Šī secība norāda, ko nedrīkst upurēt resursu trūkuma gadījumā. Koncepcija un cilvēkresurss vienmēr ir pirmais — bez tiem programma zaudē virzienu.</a:t>
            </a:r>
            <a:endParaRPr lang="en-US" sz="1600" dirty="0">
              <a:solidFill>
                <a:prstClr val="black"/>
              </a:solidFill>
              <a:latin typeface="Calibri" panose="020F0502020204030204"/>
            </a:endParaRPr>
          </a:p>
        </p:txBody>
      </p:sp>
      <p:sp>
        <p:nvSpPr>
          <p:cNvPr id="16" name="Shape 14"/>
          <p:cNvSpPr/>
          <p:nvPr/>
        </p:nvSpPr>
        <p:spPr>
          <a:xfrm>
            <a:off x="3145536" y="1844802"/>
            <a:ext cx="2816352" cy="3611880"/>
          </a:xfrm>
          <a:prstGeom prst="rect">
            <a:avLst/>
          </a:prstGeom>
          <a:solidFill>
            <a:srgbClr val="3D2E6E"/>
          </a:solidFill>
          <a:ln w="10160">
            <a:solidFill>
              <a:srgbClr val="5A47A0"/>
            </a:solidFill>
            <a:prstDash val="solid"/>
          </a:ln>
        </p:spPr>
        <p:txBody>
          <a:bodyPr/>
          <a:lstStyle/>
          <a:p>
            <a:pPr eaLnBrk="1" fontAlgn="auto" hangingPunct="1">
              <a:spcBef>
                <a:spcPts val="0"/>
              </a:spcBef>
              <a:spcAft>
                <a:spcPts val="0"/>
              </a:spcAft>
            </a:pPr>
            <a:endParaRPr lang="lv-LV" sz="1800">
              <a:solidFill>
                <a:prstClr val="black"/>
              </a:solidFill>
              <a:latin typeface="Calibri" panose="020F0502020204030204"/>
            </a:endParaRPr>
          </a:p>
        </p:txBody>
      </p:sp>
      <p:sp>
        <p:nvSpPr>
          <p:cNvPr id="17" name="Shape 15"/>
          <p:cNvSpPr/>
          <p:nvPr/>
        </p:nvSpPr>
        <p:spPr>
          <a:xfrm>
            <a:off x="3273552" y="1954530"/>
            <a:ext cx="502920" cy="502920"/>
          </a:xfrm>
          <a:prstGeom prst="ellipse">
            <a:avLst/>
          </a:prstGeom>
          <a:solidFill>
            <a:srgbClr val="5A47A0"/>
          </a:solidFill>
          <a:ln w="12700">
            <a:solidFill>
              <a:srgbClr val="5A47A0"/>
            </a:solidFill>
            <a:prstDash val="solid"/>
          </a:ln>
        </p:spPr>
        <p:txBody>
          <a:bodyPr/>
          <a:lstStyle/>
          <a:p>
            <a:pPr eaLnBrk="1" fontAlgn="auto" hangingPunct="1">
              <a:spcBef>
                <a:spcPts val="0"/>
              </a:spcBef>
              <a:spcAft>
                <a:spcPts val="0"/>
              </a:spcAft>
            </a:pPr>
            <a:endParaRPr lang="lv-LV" sz="1800">
              <a:solidFill>
                <a:prstClr val="black"/>
              </a:solidFill>
              <a:latin typeface="Calibri" panose="020F0502020204030204"/>
            </a:endParaRPr>
          </a:p>
        </p:txBody>
      </p:sp>
      <p:sp>
        <p:nvSpPr>
          <p:cNvPr id="18" name="Text 16"/>
          <p:cNvSpPr/>
          <p:nvPr/>
        </p:nvSpPr>
        <p:spPr>
          <a:xfrm>
            <a:off x="3273552" y="1954530"/>
            <a:ext cx="502920" cy="502920"/>
          </a:xfrm>
          <a:prstGeom prst="rect">
            <a:avLst/>
          </a:prstGeom>
          <a:noFill/>
          <a:ln/>
        </p:spPr>
        <p:txBody>
          <a:bodyPr wrap="square" lIns="0" tIns="0" rIns="0" bIns="0" rtlCol="0" anchor="ctr"/>
          <a:lstStyle/>
          <a:p>
            <a:pPr algn="ctr" eaLnBrk="1" fontAlgn="auto" hangingPunct="1">
              <a:spcBef>
                <a:spcPts val="0"/>
              </a:spcBef>
              <a:spcAft>
                <a:spcPts val="0"/>
              </a:spcAft>
            </a:pPr>
            <a:r>
              <a:rPr lang="en-US" sz="1600" b="1" dirty="0">
                <a:solidFill>
                  <a:srgbClr val="FFFFFF"/>
                </a:solidFill>
                <a:latin typeface="Calibri" pitchFamily="34" charset="0"/>
                <a:ea typeface="Calibri" pitchFamily="34" charset="-122"/>
                <a:cs typeface="Calibri" pitchFamily="34" charset="-120"/>
              </a:rPr>
              <a:t>②</a:t>
            </a:r>
            <a:endParaRPr lang="en-US" sz="1600" dirty="0">
              <a:solidFill>
                <a:prstClr val="black"/>
              </a:solidFill>
              <a:latin typeface="Calibri" panose="020F0502020204030204"/>
            </a:endParaRPr>
          </a:p>
        </p:txBody>
      </p:sp>
      <p:sp>
        <p:nvSpPr>
          <p:cNvPr id="19" name="Text 17"/>
          <p:cNvSpPr/>
          <p:nvPr/>
        </p:nvSpPr>
        <p:spPr>
          <a:xfrm>
            <a:off x="3877056" y="1936242"/>
            <a:ext cx="1993392" cy="566928"/>
          </a:xfrm>
          <a:prstGeom prst="rect">
            <a:avLst/>
          </a:prstGeom>
          <a:noFill/>
          <a:ln/>
        </p:spPr>
        <p:txBody>
          <a:bodyPr wrap="square" rtlCol="0" anchor="ctr"/>
          <a:lstStyle/>
          <a:p>
            <a:pPr eaLnBrk="1" fontAlgn="auto" hangingPunct="1">
              <a:spcBef>
                <a:spcPts val="0"/>
              </a:spcBef>
              <a:spcAft>
                <a:spcPts val="0"/>
              </a:spcAft>
            </a:pPr>
            <a:r>
              <a:rPr lang="en-US" sz="1600" b="1" dirty="0" err="1">
                <a:solidFill>
                  <a:srgbClr val="FFFFFF"/>
                </a:solidFill>
                <a:latin typeface="Calibri" pitchFamily="34" charset="0"/>
                <a:ea typeface="Calibri" pitchFamily="34" charset="-122"/>
                <a:cs typeface="Calibri" pitchFamily="34" charset="-120"/>
              </a:rPr>
              <a:t>Cilvēks</a:t>
            </a:r>
            <a:r>
              <a:rPr lang="en-US" sz="1600" b="1" dirty="0">
                <a:solidFill>
                  <a:srgbClr val="FFFFFF"/>
                </a:solidFill>
                <a:latin typeface="Calibri" pitchFamily="34" charset="0"/>
                <a:ea typeface="Calibri" pitchFamily="34" charset="-122"/>
                <a:cs typeface="Calibri" pitchFamily="34" charset="-120"/>
              </a:rPr>
              <a:t> pārspēj programmu</a:t>
            </a:r>
            <a:endParaRPr lang="en-US" sz="1600" dirty="0">
              <a:solidFill>
                <a:prstClr val="black"/>
              </a:solidFill>
              <a:latin typeface="Calibri" panose="020F0502020204030204"/>
            </a:endParaRPr>
          </a:p>
        </p:txBody>
      </p:sp>
      <p:sp>
        <p:nvSpPr>
          <p:cNvPr id="20" name="Shape 18"/>
          <p:cNvSpPr/>
          <p:nvPr/>
        </p:nvSpPr>
        <p:spPr>
          <a:xfrm>
            <a:off x="3273552" y="2594610"/>
            <a:ext cx="2560320" cy="0"/>
          </a:xfrm>
          <a:prstGeom prst="line">
            <a:avLst/>
          </a:prstGeom>
          <a:noFill/>
          <a:ln w="10160">
            <a:solidFill>
              <a:srgbClr val="5A47A0"/>
            </a:solidFill>
            <a:prstDash val="solid"/>
          </a:ln>
        </p:spPr>
        <p:txBody>
          <a:bodyPr/>
          <a:lstStyle/>
          <a:p>
            <a:pPr eaLnBrk="1" fontAlgn="auto" hangingPunct="1">
              <a:spcBef>
                <a:spcPts val="0"/>
              </a:spcBef>
              <a:spcAft>
                <a:spcPts val="0"/>
              </a:spcAft>
            </a:pPr>
            <a:endParaRPr lang="lv-LV" sz="1800">
              <a:solidFill>
                <a:prstClr val="black"/>
              </a:solidFill>
              <a:latin typeface="Calibri" panose="020F0502020204030204"/>
            </a:endParaRPr>
          </a:p>
        </p:txBody>
      </p:sp>
      <p:sp>
        <p:nvSpPr>
          <p:cNvPr id="21" name="Text 19"/>
          <p:cNvSpPr/>
          <p:nvPr/>
        </p:nvSpPr>
        <p:spPr>
          <a:xfrm>
            <a:off x="3273552" y="2704338"/>
            <a:ext cx="2578608" cy="2606040"/>
          </a:xfrm>
          <a:prstGeom prst="rect">
            <a:avLst/>
          </a:prstGeom>
          <a:noFill/>
          <a:ln/>
        </p:spPr>
        <p:txBody>
          <a:bodyPr wrap="square" rtlCol="0" anchor="t"/>
          <a:lstStyle/>
          <a:p>
            <a:pPr eaLnBrk="1" fontAlgn="auto" hangingPunct="1">
              <a:lnSpc>
                <a:spcPct val="135000"/>
              </a:lnSpc>
              <a:spcBef>
                <a:spcPts val="0"/>
              </a:spcBef>
              <a:spcAft>
                <a:spcPts val="0"/>
              </a:spcAft>
            </a:pPr>
            <a:r>
              <a:rPr lang="en-US" sz="1600" dirty="0">
                <a:solidFill>
                  <a:srgbClr val="C8DCDB"/>
                </a:solidFill>
                <a:latin typeface="Calibri" pitchFamily="34" charset="0"/>
                <a:ea typeface="Calibri" pitchFamily="34" charset="-122"/>
                <a:cs typeface="Calibri" pitchFamily="34" charset="-120"/>
              </a:rPr>
              <a:t>Nometnes cieš nevis no vājas programmas — cieš no neskaidras komandas struktūras. Labs vadītājs izglābs jebkuru programmu. Pretēji — nekad.</a:t>
            </a:r>
            <a:endParaRPr lang="en-US" sz="1600" dirty="0">
              <a:solidFill>
                <a:prstClr val="black"/>
              </a:solidFill>
              <a:latin typeface="Calibri" panose="020F0502020204030204"/>
            </a:endParaRPr>
          </a:p>
        </p:txBody>
      </p:sp>
      <p:sp>
        <p:nvSpPr>
          <p:cNvPr id="22" name="Shape 20"/>
          <p:cNvSpPr/>
          <p:nvPr/>
        </p:nvSpPr>
        <p:spPr>
          <a:xfrm>
            <a:off x="6089904" y="1844802"/>
            <a:ext cx="2816352" cy="3611880"/>
          </a:xfrm>
          <a:prstGeom prst="rect">
            <a:avLst/>
          </a:prstGeom>
          <a:solidFill>
            <a:srgbClr val="7A2020"/>
          </a:solidFill>
          <a:ln w="10160">
            <a:solidFill>
              <a:srgbClr val="A83030"/>
            </a:solidFill>
            <a:prstDash val="solid"/>
          </a:ln>
        </p:spPr>
        <p:txBody>
          <a:bodyPr/>
          <a:lstStyle/>
          <a:p>
            <a:pPr eaLnBrk="1" fontAlgn="auto" hangingPunct="1">
              <a:spcBef>
                <a:spcPts val="0"/>
              </a:spcBef>
              <a:spcAft>
                <a:spcPts val="0"/>
              </a:spcAft>
            </a:pPr>
            <a:endParaRPr lang="lv-LV" sz="1800">
              <a:solidFill>
                <a:prstClr val="black"/>
              </a:solidFill>
              <a:latin typeface="Calibri" panose="020F0502020204030204"/>
            </a:endParaRPr>
          </a:p>
        </p:txBody>
      </p:sp>
      <p:sp>
        <p:nvSpPr>
          <p:cNvPr id="23" name="Shape 21"/>
          <p:cNvSpPr/>
          <p:nvPr/>
        </p:nvSpPr>
        <p:spPr>
          <a:xfrm>
            <a:off x="6217920" y="1954530"/>
            <a:ext cx="502920" cy="502920"/>
          </a:xfrm>
          <a:prstGeom prst="ellipse">
            <a:avLst/>
          </a:prstGeom>
          <a:solidFill>
            <a:srgbClr val="A83030"/>
          </a:solidFill>
          <a:ln w="12700">
            <a:solidFill>
              <a:srgbClr val="A83030"/>
            </a:solidFill>
            <a:prstDash val="solid"/>
          </a:ln>
        </p:spPr>
        <p:txBody>
          <a:bodyPr/>
          <a:lstStyle/>
          <a:p>
            <a:pPr eaLnBrk="1" fontAlgn="auto" hangingPunct="1">
              <a:spcBef>
                <a:spcPts val="0"/>
              </a:spcBef>
              <a:spcAft>
                <a:spcPts val="0"/>
              </a:spcAft>
            </a:pPr>
            <a:endParaRPr lang="lv-LV" sz="1800">
              <a:solidFill>
                <a:prstClr val="black"/>
              </a:solidFill>
              <a:latin typeface="Calibri" panose="020F0502020204030204"/>
            </a:endParaRPr>
          </a:p>
        </p:txBody>
      </p:sp>
      <p:sp>
        <p:nvSpPr>
          <p:cNvPr id="24" name="Text 22"/>
          <p:cNvSpPr/>
          <p:nvPr/>
        </p:nvSpPr>
        <p:spPr>
          <a:xfrm>
            <a:off x="6217920" y="1954530"/>
            <a:ext cx="502920" cy="502920"/>
          </a:xfrm>
          <a:prstGeom prst="rect">
            <a:avLst/>
          </a:prstGeom>
          <a:noFill/>
          <a:ln/>
        </p:spPr>
        <p:txBody>
          <a:bodyPr wrap="square" lIns="0" tIns="0" rIns="0" bIns="0" rtlCol="0" anchor="ctr"/>
          <a:lstStyle/>
          <a:p>
            <a:pPr algn="ctr" eaLnBrk="1" fontAlgn="auto" hangingPunct="1">
              <a:spcBef>
                <a:spcPts val="0"/>
              </a:spcBef>
              <a:spcAft>
                <a:spcPts val="0"/>
              </a:spcAft>
            </a:pPr>
            <a:r>
              <a:rPr lang="en-US" sz="1600" b="1" dirty="0">
                <a:solidFill>
                  <a:srgbClr val="FFFFFF"/>
                </a:solidFill>
                <a:latin typeface="Calibri" pitchFamily="34" charset="0"/>
                <a:ea typeface="Calibri" pitchFamily="34" charset="-122"/>
                <a:cs typeface="Calibri" pitchFamily="34" charset="-120"/>
              </a:rPr>
              <a:t>③</a:t>
            </a:r>
            <a:endParaRPr lang="en-US" sz="1600" dirty="0">
              <a:solidFill>
                <a:prstClr val="black"/>
              </a:solidFill>
              <a:latin typeface="Calibri" panose="020F0502020204030204"/>
            </a:endParaRPr>
          </a:p>
        </p:txBody>
      </p:sp>
      <p:sp>
        <p:nvSpPr>
          <p:cNvPr id="25" name="Text 23"/>
          <p:cNvSpPr/>
          <p:nvPr/>
        </p:nvSpPr>
        <p:spPr>
          <a:xfrm>
            <a:off x="6821424" y="1936242"/>
            <a:ext cx="1993392" cy="566928"/>
          </a:xfrm>
          <a:prstGeom prst="rect">
            <a:avLst/>
          </a:prstGeom>
          <a:noFill/>
          <a:ln/>
        </p:spPr>
        <p:txBody>
          <a:bodyPr wrap="square" rtlCol="0" anchor="ctr"/>
          <a:lstStyle/>
          <a:p>
            <a:pPr eaLnBrk="1" fontAlgn="auto" hangingPunct="1">
              <a:spcBef>
                <a:spcPts val="0"/>
              </a:spcBef>
              <a:spcAft>
                <a:spcPts val="0"/>
              </a:spcAft>
            </a:pPr>
            <a:r>
              <a:rPr lang="en-US" sz="1600" b="1" dirty="0">
                <a:solidFill>
                  <a:srgbClr val="FFFFFF"/>
                </a:solidFill>
                <a:latin typeface="Calibri" pitchFamily="34" charset="0"/>
                <a:ea typeface="Calibri" pitchFamily="34" charset="-122"/>
                <a:cs typeface="Calibri" pitchFamily="34" charset="-120"/>
              </a:rPr>
              <a:t>Refleksija = attīstības virzītājspēks</a:t>
            </a:r>
            <a:endParaRPr lang="en-US" sz="1600" dirty="0">
              <a:solidFill>
                <a:prstClr val="black"/>
              </a:solidFill>
              <a:latin typeface="Calibri" panose="020F0502020204030204"/>
            </a:endParaRPr>
          </a:p>
        </p:txBody>
      </p:sp>
      <p:sp>
        <p:nvSpPr>
          <p:cNvPr id="26" name="Shape 24"/>
          <p:cNvSpPr/>
          <p:nvPr/>
        </p:nvSpPr>
        <p:spPr>
          <a:xfrm>
            <a:off x="6217920" y="2594610"/>
            <a:ext cx="2560320" cy="0"/>
          </a:xfrm>
          <a:prstGeom prst="line">
            <a:avLst/>
          </a:prstGeom>
          <a:noFill/>
          <a:ln w="10160">
            <a:solidFill>
              <a:srgbClr val="A83030"/>
            </a:solidFill>
            <a:prstDash val="solid"/>
          </a:ln>
        </p:spPr>
        <p:txBody>
          <a:bodyPr/>
          <a:lstStyle/>
          <a:p>
            <a:pPr eaLnBrk="1" fontAlgn="auto" hangingPunct="1">
              <a:spcBef>
                <a:spcPts val="0"/>
              </a:spcBef>
              <a:spcAft>
                <a:spcPts val="0"/>
              </a:spcAft>
            </a:pPr>
            <a:endParaRPr lang="lv-LV" sz="1800">
              <a:solidFill>
                <a:prstClr val="black"/>
              </a:solidFill>
              <a:latin typeface="Calibri" panose="020F0502020204030204"/>
            </a:endParaRPr>
          </a:p>
        </p:txBody>
      </p:sp>
      <p:sp>
        <p:nvSpPr>
          <p:cNvPr id="27" name="Text 25"/>
          <p:cNvSpPr/>
          <p:nvPr/>
        </p:nvSpPr>
        <p:spPr>
          <a:xfrm>
            <a:off x="6217920" y="2704338"/>
            <a:ext cx="2578608" cy="2606040"/>
          </a:xfrm>
          <a:prstGeom prst="rect">
            <a:avLst/>
          </a:prstGeom>
          <a:noFill/>
          <a:ln/>
        </p:spPr>
        <p:txBody>
          <a:bodyPr wrap="square" rtlCol="0" anchor="t"/>
          <a:lstStyle/>
          <a:p>
            <a:pPr eaLnBrk="1" fontAlgn="auto" hangingPunct="1">
              <a:lnSpc>
                <a:spcPct val="135000"/>
              </a:lnSpc>
              <a:spcBef>
                <a:spcPts val="0"/>
              </a:spcBef>
              <a:spcAft>
                <a:spcPts val="0"/>
              </a:spcAft>
            </a:pPr>
            <a:r>
              <a:rPr lang="en-US" sz="1600" dirty="0">
                <a:solidFill>
                  <a:srgbClr val="C8DCDB"/>
                </a:solidFill>
                <a:latin typeface="Calibri" pitchFamily="34" charset="0"/>
                <a:ea typeface="Calibri" pitchFamily="34" charset="-122"/>
                <a:cs typeface="Calibri" pitchFamily="34" charset="-120"/>
              </a:rPr>
              <a:t>Katras nometnes galvenais ieguldījums nākamajai ir apzināta refleksija. Dokumentācija bez analīzes ir tikai arhīvs — tā neveido kompetentu vadītāju</a:t>
            </a:r>
            <a:r>
              <a:rPr lang="en-US" sz="1100" dirty="0">
                <a:solidFill>
                  <a:srgbClr val="C8DCDB"/>
                </a:solidFill>
                <a:latin typeface="Calibri" pitchFamily="34" charset="0"/>
                <a:ea typeface="Calibri" pitchFamily="34" charset="-122"/>
                <a:cs typeface="Calibri" pitchFamily="34" charset="-120"/>
              </a:rPr>
              <a:t>.</a:t>
            </a:r>
            <a:endParaRPr lang="en-US" sz="1100" dirty="0">
              <a:solidFill>
                <a:prstClr val="black"/>
              </a:solidFill>
              <a:latin typeface="Calibri" panose="020F0502020204030204"/>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Virsraksts 1">
            <a:extLst>
              <a:ext uri="{FF2B5EF4-FFF2-40B4-BE49-F238E27FC236}">
                <a16:creationId xmlns:a16="http://schemas.microsoft.com/office/drawing/2014/main" id="{0CED3042-E729-4CB8-A1E2-04C542E542FB}"/>
              </a:ext>
            </a:extLst>
          </p:cNvPr>
          <p:cNvSpPr>
            <a:spLocks noGrp="1"/>
          </p:cNvSpPr>
          <p:nvPr>
            <p:ph type="title" idx="4294967295"/>
          </p:nvPr>
        </p:nvSpPr>
        <p:spPr>
          <a:xfrm>
            <a:off x="457200" y="274638"/>
            <a:ext cx="8229600" cy="777875"/>
          </a:xfrm>
        </p:spPr>
        <p:txBody>
          <a:bodyPr/>
          <a:lstStyle/>
          <a:p>
            <a:r>
              <a:rPr lang="lv-LV" altLang="lv-LV" sz="3200">
                <a:solidFill>
                  <a:srgbClr val="800000"/>
                </a:solidFill>
              </a:rPr>
              <a:t>Projekta resursi</a:t>
            </a:r>
            <a:endParaRPr lang="ru-RU" altLang="lv-LV" sz="3200">
              <a:solidFill>
                <a:srgbClr val="800000"/>
              </a:solidFill>
            </a:endParaRPr>
          </a:p>
        </p:txBody>
      </p:sp>
      <p:sp>
        <p:nvSpPr>
          <p:cNvPr id="3" name="Satura vietturis 2">
            <a:extLst>
              <a:ext uri="{FF2B5EF4-FFF2-40B4-BE49-F238E27FC236}">
                <a16:creationId xmlns:a16="http://schemas.microsoft.com/office/drawing/2014/main" id="{ABA3C502-B31D-438B-915C-0C6EEE24B54F}"/>
              </a:ext>
            </a:extLst>
          </p:cNvPr>
          <p:cNvSpPr>
            <a:spLocks noGrp="1"/>
          </p:cNvSpPr>
          <p:nvPr>
            <p:ph idx="4294967295"/>
          </p:nvPr>
        </p:nvSpPr>
        <p:spPr>
          <a:xfrm>
            <a:off x="457200" y="981075"/>
            <a:ext cx="8229600" cy="5145088"/>
          </a:xfrm>
        </p:spPr>
        <p:txBody>
          <a:bodyPr/>
          <a:lstStyle/>
          <a:p>
            <a:pPr>
              <a:defRPr/>
            </a:pPr>
            <a:r>
              <a:rPr lang="lv-LV" dirty="0"/>
              <a:t> </a:t>
            </a:r>
            <a:r>
              <a:rPr lang="lv-LV" sz="2400" b="1" dirty="0"/>
              <a:t>	</a:t>
            </a:r>
            <a:r>
              <a:rPr lang="lv-LV" sz="2400" b="1" dirty="0">
                <a:solidFill>
                  <a:srgbClr val="800000"/>
                </a:solidFill>
              </a:rPr>
              <a:t>Fiziskie </a:t>
            </a:r>
            <a:r>
              <a:rPr lang="lv-LV" sz="2400" b="1" dirty="0">
                <a:solidFill>
                  <a:srgbClr val="006600"/>
                </a:solidFill>
              </a:rPr>
              <a:t>-</a:t>
            </a:r>
            <a:r>
              <a:rPr lang="lv-LV" sz="2400" cap="all" dirty="0"/>
              <a:t> </a:t>
            </a:r>
            <a:r>
              <a:rPr lang="lv-LV" sz="2400" dirty="0">
                <a:solidFill>
                  <a:srgbClr val="006600"/>
                </a:solidFill>
              </a:rPr>
              <a:t>saimniecības ēkas, telpa, iekārtas un mehānismi, materiāli, materiālu apstrādes aprīkojums, atmiņas iekārtu ietilpība utt.</a:t>
            </a:r>
          </a:p>
          <a:p>
            <a:pPr>
              <a:defRPr/>
            </a:pPr>
            <a:r>
              <a:rPr lang="lv-LV" sz="2400" b="1" dirty="0"/>
              <a:t>	</a:t>
            </a:r>
            <a:r>
              <a:rPr lang="lv-LV" sz="2400" b="1" dirty="0">
                <a:solidFill>
                  <a:srgbClr val="800000"/>
                </a:solidFill>
              </a:rPr>
              <a:t>Sistēmas </a:t>
            </a:r>
            <a:r>
              <a:rPr lang="lv-LV" sz="2400" b="1" dirty="0">
                <a:solidFill>
                  <a:srgbClr val="006600"/>
                </a:solidFill>
              </a:rPr>
              <a:t>- </a:t>
            </a:r>
            <a:r>
              <a:rPr lang="lv-LV" sz="2400" dirty="0">
                <a:solidFill>
                  <a:srgbClr val="006600"/>
                </a:solidFill>
              </a:rPr>
              <a:t>komunikācijas, progresīvie plāni, materiāltehniskā apgāde, izmaksu aprēķināšana, administratīvie noteikumi un procedūras, ekspluatācijas un atbalsta servisi, datori un programmatūras,  personāla un apmācības darbības plāni</a:t>
            </a:r>
          </a:p>
          <a:p>
            <a:pPr>
              <a:defRPr/>
            </a:pPr>
            <a:r>
              <a:rPr lang="lv-LV" sz="2400" b="1" dirty="0"/>
              <a:t>	</a:t>
            </a:r>
            <a:r>
              <a:rPr lang="lv-LV" sz="2400" b="1" dirty="0">
                <a:solidFill>
                  <a:srgbClr val="800000"/>
                </a:solidFill>
              </a:rPr>
              <a:t>Finanses </a:t>
            </a:r>
            <a:r>
              <a:rPr lang="lv-LV" sz="2400" b="1" dirty="0">
                <a:solidFill>
                  <a:srgbClr val="006600"/>
                </a:solidFill>
              </a:rPr>
              <a:t>-</a:t>
            </a:r>
            <a:r>
              <a:rPr lang="lv-LV" sz="2400" b="1" dirty="0"/>
              <a:t> </a:t>
            </a:r>
            <a:r>
              <a:rPr lang="lv-LV" sz="2400" dirty="0">
                <a:solidFill>
                  <a:srgbClr val="006600"/>
                </a:solidFill>
              </a:rPr>
              <a:t>skaidrā nauda, budžets, aizņēmumi, kredīts, iepriekš noteikto izmaksu novērtēšana</a:t>
            </a:r>
          </a:p>
          <a:p>
            <a:pPr>
              <a:defRPr/>
            </a:pPr>
            <a:r>
              <a:rPr lang="lv-LV" sz="2400" b="1" dirty="0"/>
              <a:t>	</a:t>
            </a:r>
            <a:r>
              <a:rPr lang="lv-LV" sz="2400" b="1" dirty="0">
                <a:solidFill>
                  <a:srgbClr val="800000"/>
                </a:solidFill>
              </a:rPr>
              <a:t>Cilvēks </a:t>
            </a:r>
            <a:r>
              <a:rPr lang="lv-LV" sz="2400" b="1" dirty="0">
                <a:solidFill>
                  <a:srgbClr val="006600"/>
                </a:solidFill>
              </a:rPr>
              <a:t>-</a:t>
            </a:r>
            <a:r>
              <a:rPr lang="lv-LV" sz="2400" cap="all" dirty="0">
                <a:solidFill>
                  <a:srgbClr val="006600"/>
                </a:solidFill>
              </a:rPr>
              <a:t> </a:t>
            </a:r>
            <a:r>
              <a:rPr lang="lv-LV" sz="2400" dirty="0">
                <a:solidFill>
                  <a:srgbClr val="006600"/>
                </a:solidFill>
              </a:rPr>
              <a:t>pieredzējuši darbinieki, praktikanti, pagaidu personāls, darbu apakšuzņēmējs, konsultanti, nometnes organizatora atbalsts</a:t>
            </a:r>
          </a:p>
          <a:p>
            <a:pPr marL="0" indent="0">
              <a:buFont typeface="Wingdings 3" panose="05040102010807070707" pitchFamily="18" charset="2"/>
              <a:buNone/>
              <a:defRPr/>
            </a:pPr>
            <a:endParaRPr lang="ru-RU" sz="2400" dirty="0"/>
          </a:p>
        </p:txBody>
      </p:sp>
    </p:spTree>
  </p:cSld>
  <p:clrMapOvr>
    <a:masterClrMapping/>
  </p:clrMapOvr>
  <p:transition spd="slow"/>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Virsraksts 1">
            <a:extLst>
              <a:ext uri="{FF2B5EF4-FFF2-40B4-BE49-F238E27FC236}">
                <a16:creationId xmlns:a16="http://schemas.microsoft.com/office/drawing/2014/main" id="{CA6C3AA5-E4E7-4D7F-93DC-6E49B2F831F0}"/>
              </a:ext>
            </a:extLst>
          </p:cNvPr>
          <p:cNvSpPr>
            <a:spLocks noGrp="1"/>
          </p:cNvSpPr>
          <p:nvPr>
            <p:ph type="title"/>
          </p:nvPr>
        </p:nvSpPr>
        <p:spPr>
          <a:xfrm>
            <a:off x="457200" y="274638"/>
            <a:ext cx="7620000" cy="777875"/>
          </a:xfrm>
        </p:spPr>
        <p:txBody>
          <a:bodyPr/>
          <a:lstStyle/>
          <a:p>
            <a:pPr eaLnBrk="1" hangingPunct="1"/>
            <a:r>
              <a:rPr lang="lv-LV" altLang="lv-LV">
                <a:solidFill>
                  <a:srgbClr val="800000"/>
                </a:solidFill>
              </a:rPr>
              <a:t>Nometnes darbinieki</a:t>
            </a:r>
            <a:endParaRPr lang="lv-LV" altLang="lv-LV" b="1">
              <a:solidFill>
                <a:srgbClr val="800000"/>
              </a:solidFill>
            </a:endParaRPr>
          </a:p>
        </p:txBody>
      </p:sp>
      <p:graphicFrame>
        <p:nvGraphicFramePr>
          <p:cNvPr id="10274" name="Group 34">
            <a:extLst>
              <a:ext uri="{FF2B5EF4-FFF2-40B4-BE49-F238E27FC236}">
                <a16:creationId xmlns:a16="http://schemas.microsoft.com/office/drawing/2014/main" id="{7EA974C9-4FB6-4181-8B1F-1D259E649CF0}"/>
              </a:ext>
            </a:extLst>
          </p:cNvPr>
          <p:cNvGraphicFramePr>
            <a:graphicFrameLocks noGrp="1"/>
          </p:cNvGraphicFramePr>
          <p:nvPr>
            <p:ph idx="1"/>
            <p:extLst>
              <p:ext uri="{D42A27DB-BD31-4B8C-83A1-F6EECF244321}">
                <p14:modId xmlns:p14="http://schemas.microsoft.com/office/powerpoint/2010/main" val="2921060236"/>
              </p:ext>
            </p:extLst>
          </p:nvPr>
        </p:nvGraphicFramePr>
        <p:xfrm>
          <a:off x="684213" y="968375"/>
          <a:ext cx="7632700" cy="5727700"/>
        </p:xfrm>
        <a:graphic>
          <a:graphicData uri="http://schemas.openxmlformats.org/drawingml/2006/table">
            <a:tbl>
              <a:tblPr/>
              <a:tblGrid>
                <a:gridCol w="1708396">
                  <a:extLst>
                    <a:ext uri="{9D8B030D-6E8A-4147-A177-3AD203B41FA5}">
                      <a16:colId xmlns:a16="http://schemas.microsoft.com/office/drawing/2014/main" val="20000"/>
                    </a:ext>
                  </a:extLst>
                </a:gridCol>
                <a:gridCol w="1477579">
                  <a:extLst>
                    <a:ext uri="{9D8B030D-6E8A-4147-A177-3AD203B41FA5}">
                      <a16:colId xmlns:a16="http://schemas.microsoft.com/office/drawing/2014/main" val="20001"/>
                    </a:ext>
                  </a:extLst>
                </a:gridCol>
                <a:gridCol w="1540529">
                  <a:extLst>
                    <a:ext uri="{9D8B030D-6E8A-4147-A177-3AD203B41FA5}">
                      <a16:colId xmlns:a16="http://schemas.microsoft.com/office/drawing/2014/main" val="20002"/>
                    </a:ext>
                  </a:extLst>
                </a:gridCol>
                <a:gridCol w="1379656">
                  <a:extLst>
                    <a:ext uri="{9D8B030D-6E8A-4147-A177-3AD203B41FA5}">
                      <a16:colId xmlns:a16="http://schemas.microsoft.com/office/drawing/2014/main" val="20003"/>
                    </a:ext>
                  </a:extLst>
                </a:gridCol>
                <a:gridCol w="1526540">
                  <a:extLst>
                    <a:ext uri="{9D8B030D-6E8A-4147-A177-3AD203B41FA5}">
                      <a16:colId xmlns:a16="http://schemas.microsoft.com/office/drawing/2014/main" val="20004"/>
                    </a:ext>
                  </a:extLst>
                </a:gridCol>
              </a:tblGrid>
              <a:tr h="1334259">
                <a:tc gridSpan="2">
                  <a:txBody>
                    <a:bodyPr/>
                    <a:lstStyle/>
                    <a:p>
                      <a:pPr marL="0" marR="0" lvl="0" indent="0" algn="l" defTabSz="914400" rtl="0" eaLnBrk="1" fontAlgn="base" latinLnBrk="0" hangingPunct="1">
                        <a:lnSpc>
                          <a:spcPct val="115000"/>
                        </a:lnSpc>
                        <a:spcBef>
                          <a:spcPct val="0"/>
                        </a:spcBef>
                        <a:spcAft>
                          <a:spcPts val="1000"/>
                        </a:spcAft>
                        <a:buClrTx/>
                        <a:buSzTx/>
                        <a:buFontTx/>
                        <a:buNone/>
                        <a:tabLst/>
                      </a:pPr>
                      <a:r>
                        <a:rPr kumimoji="0" lang="lv-LV" sz="1100" b="1" i="0" u="none" strike="noStrike" cap="none" normalizeH="0" baseline="0" dirty="0">
                          <a:ln>
                            <a:noFill/>
                          </a:ln>
                          <a:solidFill>
                            <a:srgbClr val="FFFFFF"/>
                          </a:solidFill>
                          <a:effectLst/>
                          <a:latin typeface="Calibri" pitchFamily="34" charset="0"/>
                          <a:ea typeface="Calibri" pitchFamily="34" charset="0"/>
                          <a:cs typeface="Times New Roman" pitchFamily="18" charset="0"/>
                        </a:rPr>
                        <a:t> </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a:noFill/>
                    </a:lnTlToBr>
                    <a:lnBlToTr>
                      <a:noFill/>
                    </a:lnBlToTr>
                    <a:solidFill>
                      <a:schemeClr val="accent1"/>
                    </a:solidFill>
                  </a:tcPr>
                </a:tc>
                <a:tc hMerge="1">
                  <a:txBody>
                    <a:bodyPr/>
                    <a:lstStyle/>
                    <a:p>
                      <a:endParaRPr lang="lv-LV"/>
                    </a:p>
                  </a:txBody>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lv-LV" sz="1800" b="1" i="0" u="none" strike="noStrike" cap="none" normalizeH="0" baseline="0" dirty="0">
                          <a:ln>
                            <a:noFill/>
                          </a:ln>
                          <a:solidFill>
                            <a:srgbClr val="FFFFFF"/>
                          </a:solidFill>
                          <a:effectLst/>
                          <a:latin typeface="Calibri" pitchFamily="34" charset="0"/>
                          <a:ea typeface="Calibri" pitchFamily="34" charset="0"/>
                          <a:cs typeface="Times New Roman" pitchFamily="18" charset="0"/>
                        </a:rPr>
                        <a:t>Nometnes organizators</a:t>
                      </a:r>
                    </a:p>
                    <a:p>
                      <a:pPr marL="0" marR="0" lvl="0" indent="0" algn="ctr" defTabSz="914400" rtl="0" eaLnBrk="1" fontAlgn="base" latinLnBrk="0" hangingPunct="1">
                        <a:lnSpc>
                          <a:spcPct val="115000"/>
                        </a:lnSpc>
                        <a:spcBef>
                          <a:spcPct val="0"/>
                        </a:spcBef>
                        <a:spcAft>
                          <a:spcPct val="0"/>
                        </a:spcAft>
                        <a:buClrTx/>
                        <a:buSzTx/>
                        <a:buFontTx/>
                        <a:buNone/>
                        <a:tabLst/>
                      </a:pPr>
                      <a:r>
                        <a:rPr kumimoji="0" lang="lv-LV" sz="1800" b="1" i="0" u="none" strike="noStrike" cap="none" normalizeH="0" baseline="0" dirty="0">
                          <a:ln>
                            <a:noFill/>
                          </a:ln>
                          <a:solidFill>
                            <a:srgbClr val="FFFFFF"/>
                          </a:solidFill>
                          <a:effectLst/>
                          <a:latin typeface="Calibri" pitchFamily="34" charset="0"/>
                          <a:ea typeface="Calibri" pitchFamily="34" charset="0"/>
                          <a:cs typeface="Times New Roman" pitchFamily="18" charset="0"/>
                        </a:rPr>
                        <a:t>(iestādes direktors)</a:t>
                      </a:r>
                    </a:p>
                  </a:txBody>
                  <a:tcPr marL="68579" marR="68579"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a:noFill/>
                    </a:lnTlToBr>
                    <a:lnBlToTr>
                      <a:noFill/>
                    </a:lnBlToTr>
                    <a:solidFill>
                      <a:schemeClr val="accent1"/>
                    </a:solidFill>
                  </a:tcPr>
                </a:tc>
                <a:tc gridSpan="2">
                  <a:txBody>
                    <a:bodyPr/>
                    <a:lstStyle/>
                    <a:p>
                      <a:pPr marL="0" marR="0" lvl="0" indent="0" algn="l" defTabSz="914400" rtl="0" eaLnBrk="1" fontAlgn="base" latinLnBrk="0" hangingPunct="1">
                        <a:lnSpc>
                          <a:spcPct val="115000"/>
                        </a:lnSpc>
                        <a:spcBef>
                          <a:spcPct val="0"/>
                        </a:spcBef>
                        <a:spcAft>
                          <a:spcPts val="1000"/>
                        </a:spcAft>
                        <a:buClrTx/>
                        <a:buSzTx/>
                        <a:buFontTx/>
                        <a:buNone/>
                        <a:tabLst/>
                      </a:pPr>
                      <a:r>
                        <a:rPr kumimoji="0" lang="lv-LV" sz="1100" b="1" i="0" u="none" strike="noStrike" cap="none" normalizeH="0" baseline="0" dirty="0">
                          <a:ln>
                            <a:noFill/>
                          </a:ln>
                          <a:solidFill>
                            <a:srgbClr val="FFFFFF"/>
                          </a:solidFill>
                          <a:effectLst/>
                          <a:latin typeface="Calibri" pitchFamily="34" charset="0"/>
                          <a:ea typeface="Calibri" pitchFamily="34" charset="0"/>
                          <a:cs typeface="Times New Roman" pitchFamily="18" charset="0"/>
                        </a:rPr>
                        <a:t> </a:t>
                      </a:r>
                    </a:p>
                  </a:txBody>
                  <a:tcPr marL="68579" marR="68579"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a:noFill/>
                    </a:lnTlToBr>
                    <a:lnBlToTr>
                      <a:noFill/>
                    </a:lnBlToTr>
                    <a:solidFill>
                      <a:schemeClr val="accent1"/>
                    </a:solidFill>
                  </a:tcPr>
                </a:tc>
                <a:tc hMerge="1">
                  <a:txBody>
                    <a:bodyPr/>
                    <a:lstStyle/>
                    <a:p>
                      <a:endParaRPr lang="lv-LV"/>
                    </a:p>
                  </a:txBody>
                  <a:tcPr/>
                </a:tc>
                <a:extLst>
                  <a:ext uri="{0D108BD9-81ED-4DB2-BD59-A6C34878D82A}">
                    <a16:rowId xmlns:a16="http://schemas.microsoft.com/office/drawing/2014/main" val="10000"/>
                  </a:ext>
                </a:extLst>
              </a:tr>
              <a:tr h="701064">
                <a:tc gridSpan="2">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lv-LV" sz="1100" b="0" i="0" u="none" strike="noStrike" cap="none" normalizeH="0" baseline="0">
                        <a:ln>
                          <a:noFill/>
                        </a:ln>
                        <a:solidFill>
                          <a:srgbClr val="000000"/>
                        </a:solidFill>
                        <a:effectLst/>
                        <a:latin typeface="Calibri" pitchFamily="34" charset="0"/>
                        <a:ea typeface="Calibri" pitchFamily="34" charset="0"/>
                        <a:cs typeface="Times New Roman" pitchFamily="18" charset="0"/>
                      </a:endParaRPr>
                    </a:p>
                  </a:txBody>
                  <a:tcPr marL="68579" marR="68579"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1E5DC"/>
                    </a:solidFill>
                  </a:tcPr>
                </a:tc>
                <a:tc hMerge="1">
                  <a:txBody>
                    <a:bodyPr/>
                    <a:lstStyle/>
                    <a:p>
                      <a:endParaRPr lang="lv-LV"/>
                    </a:p>
                  </a:txBody>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lv-LV" sz="2000" b="1" i="0" u="none" strike="noStrike" cap="none" normalizeH="0" baseline="0" dirty="0">
                          <a:ln>
                            <a:noFill/>
                          </a:ln>
                          <a:solidFill>
                            <a:srgbClr val="006600"/>
                          </a:solidFill>
                          <a:effectLst/>
                          <a:latin typeface="Calibri" pitchFamily="34" charset="0"/>
                          <a:ea typeface="Calibri" pitchFamily="34" charset="0"/>
                          <a:cs typeface="Times New Roman" pitchFamily="18" charset="0"/>
                        </a:rPr>
                        <a:t>Nometnes vadītājs</a:t>
                      </a:r>
                      <a:endParaRPr kumimoji="0" lang="lv-LV" sz="2000" b="0" i="0" u="none" strike="noStrike" cap="none" normalizeH="0" baseline="0" dirty="0">
                        <a:ln>
                          <a:noFill/>
                        </a:ln>
                        <a:solidFill>
                          <a:srgbClr val="006600"/>
                        </a:solidFill>
                        <a:effectLst/>
                        <a:latin typeface="Calibri" pitchFamily="34" charset="0"/>
                        <a:ea typeface="Calibri" pitchFamily="34" charset="0"/>
                        <a:cs typeface="Times New Roman" pitchFamily="18" charset="0"/>
                      </a:endParaRPr>
                    </a:p>
                  </a:txBody>
                  <a:tcPr marL="68579" marR="68579"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1E5DC"/>
                    </a:solidFill>
                  </a:tcPr>
                </a:tc>
                <a:tc gridSpan="2">
                  <a:txBody>
                    <a:bodyPr/>
                    <a:lstStyle/>
                    <a:p>
                      <a:pPr marL="0" marR="0" lvl="0" indent="0" algn="l" defTabSz="914400" rtl="0" eaLnBrk="1" fontAlgn="base" latinLnBrk="0" hangingPunct="1">
                        <a:lnSpc>
                          <a:spcPct val="115000"/>
                        </a:lnSpc>
                        <a:spcBef>
                          <a:spcPct val="0"/>
                        </a:spcBef>
                        <a:spcAft>
                          <a:spcPts val="1000"/>
                        </a:spcAft>
                        <a:buClrTx/>
                        <a:buSzTx/>
                        <a:buFontTx/>
                        <a:buNone/>
                        <a:tabLst/>
                      </a:pPr>
                      <a:r>
                        <a:rPr kumimoji="0" lang="lv-LV" sz="1100" b="0" i="0" u="none" strike="noStrike" cap="none" normalizeH="0" baseline="0" dirty="0">
                          <a:ln>
                            <a:noFill/>
                          </a:ln>
                          <a:solidFill>
                            <a:srgbClr val="006600"/>
                          </a:solidFill>
                          <a:effectLst/>
                          <a:latin typeface="Calibri" pitchFamily="34" charset="0"/>
                          <a:ea typeface="Calibri" pitchFamily="34" charset="0"/>
                          <a:cs typeface="Times New Roman" pitchFamily="18" charset="0"/>
                        </a:rPr>
                        <a:t> </a:t>
                      </a:r>
                    </a:p>
                  </a:txBody>
                  <a:tcPr marL="68579" marR="68579"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1E5DC"/>
                    </a:solidFill>
                  </a:tcPr>
                </a:tc>
                <a:tc hMerge="1">
                  <a:txBody>
                    <a:bodyPr/>
                    <a:lstStyle/>
                    <a:p>
                      <a:endParaRPr lang="lv-LV"/>
                    </a:p>
                  </a:txBody>
                  <a:tcPr/>
                </a:tc>
                <a:extLst>
                  <a:ext uri="{0D108BD9-81ED-4DB2-BD59-A6C34878D82A}">
                    <a16:rowId xmlns:a16="http://schemas.microsoft.com/office/drawing/2014/main" val="10001"/>
                  </a:ext>
                </a:extLst>
              </a:tr>
              <a:tr h="946437">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lv-LV" sz="1800" b="1" i="0" u="none" strike="noStrike" cap="none" normalizeH="0" baseline="0" dirty="0">
                          <a:ln>
                            <a:noFill/>
                          </a:ln>
                          <a:solidFill>
                            <a:srgbClr val="006600"/>
                          </a:solidFill>
                          <a:effectLst/>
                          <a:latin typeface="Calibri" pitchFamily="34" charset="0"/>
                          <a:ea typeface="Calibri" pitchFamily="34" charset="0"/>
                          <a:cs typeface="Times New Roman" pitchFamily="18" charset="0"/>
                        </a:rPr>
                        <a:t>Tehniski –saimnieciskā grupa</a:t>
                      </a:r>
                      <a:endParaRPr kumimoji="0" lang="lv-LV" sz="1800" b="0" i="0" u="none" strike="noStrike" cap="none" normalizeH="0" baseline="0" dirty="0">
                        <a:ln>
                          <a:noFill/>
                        </a:ln>
                        <a:solidFill>
                          <a:srgbClr val="006600"/>
                        </a:solidFill>
                        <a:effectLst/>
                        <a:latin typeface="Calibri" pitchFamily="34" charset="0"/>
                        <a:ea typeface="Calibri" pitchFamily="34" charset="0"/>
                        <a:cs typeface="Times New Roman" pitchFamily="18" charset="0"/>
                      </a:endParaRPr>
                    </a:p>
                  </a:txBody>
                  <a:tcPr marL="68579" marR="68579"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0F3EE"/>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lv-LV" sz="1800" b="1" i="0" u="none" strike="noStrike" cap="none" normalizeH="0" baseline="0" dirty="0">
                          <a:ln>
                            <a:noFill/>
                          </a:ln>
                          <a:solidFill>
                            <a:srgbClr val="006600"/>
                          </a:solidFill>
                          <a:effectLst/>
                          <a:latin typeface="Calibri" pitchFamily="34" charset="0"/>
                          <a:ea typeface="Calibri" pitchFamily="34" charset="0"/>
                          <a:cs typeface="Times New Roman" pitchFamily="18" charset="0"/>
                        </a:rPr>
                        <a:t>Pedagoģiskā grupa</a:t>
                      </a:r>
                      <a:endParaRPr kumimoji="0" lang="lv-LV" sz="1800" b="0" i="0" u="none" strike="noStrike" cap="none" normalizeH="0" baseline="0" dirty="0">
                        <a:ln>
                          <a:noFill/>
                        </a:ln>
                        <a:solidFill>
                          <a:srgbClr val="006600"/>
                        </a:solidFill>
                        <a:effectLst/>
                        <a:latin typeface="Calibri" pitchFamily="34" charset="0"/>
                        <a:ea typeface="Calibri" pitchFamily="34" charset="0"/>
                        <a:cs typeface="Times New Roman" pitchFamily="18" charset="0"/>
                      </a:endParaRPr>
                    </a:p>
                  </a:txBody>
                  <a:tcPr marL="68579" marR="68579"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0F3EE"/>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lv-LV" sz="1800" b="1" i="0" u="none" strike="noStrike" cap="none" normalizeH="0" baseline="0" dirty="0">
                          <a:ln>
                            <a:noFill/>
                          </a:ln>
                          <a:solidFill>
                            <a:srgbClr val="006600"/>
                          </a:solidFill>
                          <a:effectLst/>
                          <a:latin typeface="Calibri" pitchFamily="34" charset="0"/>
                          <a:ea typeface="Calibri" pitchFamily="34" charset="0"/>
                          <a:cs typeface="Times New Roman" pitchFamily="18" charset="0"/>
                        </a:rPr>
                        <a:t>Satura grupa</a:t>
                      </a:r>
                      <a:endParaRPr kumimoji="0" lang="lv-LV" sz="1800" b="0" i="0" u="none" strike="noStrike" cap="none" normalizeH="0" baseline="0" dirty="0">
                        <a:ln>
                          <a:noFill/>
                        </a:ln>
                        <a:solidFill>
                          <a:srgbClr val="006600"/>
                        </a:solidFill>
                        <a:effectLst/>
                        <a:latin typeface="Calibri" pitchFamily="34" charset="0"/>
                        <a:ea typeface="Calibri" pitchFamily="34" charset="0"/>
                        <a:cs typeface="Times New Roman" pitchFamily="18" charset="0"/>
                      </a:endParaRPr>
                    </a:p>
                  </a:txBody>
                  <a:tcPr marL="68579" marR="68579"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0F3EE"/>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lv-LV" sz="1800" b="1" i="0" u="none" strike="noStrike" cap="none" normalizeH="0" baseline="0" dirty="0">
                          <a:ln>
                            <a:noFill/>
                          </a:ln>
                          <a:solidFill>
                            <a:srgbClr val="006600"/>
                          </a:solidFill>
                          <a:effectLst/>
                          <a:latin typeface="Calibri" pitchFamily="34" charset="0"/>
                          <a:ea typeface="Calibri" pitchFamily="34" charset="0"/>
                          <a:cs typeface="Times New Roman" pitchFamily="18" charset="0"/>
                        </a:rPr>
                        <a:t>Mārketinga grupa</a:t>
                      </a:r>
                      <a:endParaRPr kumimoji="0" lang="lv-LV" sz="1800" b="0" i="0" u="none" strike="noStrike" cap="none" normalizeH="0" baseline="0" dirty="0">
                        <a:ln>
                          <a:noFill/>
                        </a:ln>
                        <a:solidFill>
                          <a:srgbClr val="006600"/>
                        </a:solidFill>
                        <a:effectLst/>
                        <a:latin typeface="Calibri" pitchFamily="34" charset="0"/>
                        <a:ea typeface="Calibri" pitchFamily="34" charset="0"/>
                        <a:cs typeface="Times New Roman" pitchFamily="18" charset="0"/>
                      </a:endParaRPr>
                    </a:p>
                  </a:txBody>
                  <a:tcPr marL="68579" marR="68579"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0F3EE"/>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lv-LV" sz="1800" b="1" i="0" u="none" strike="noStrike" cap="none" normalizeH="0" baseline="0" dirty="0" err="1">
                          <a:ln>
                            <a:noFill/>
                          </a:ln>
                          <a:solidFill>
                            <a:srgbClr val="006600"/>
                          </a:solidFill>
                          <a:effectLst/>
                          <a:latin typeface="Calibri" pitchFamily="34" charset="0"/>
                          <a:ea typeface="Calibri" pitchFamily="34" charset="0"/>
                          <a:cs typeface="Times New Roman" pitchFamily="18" charset="0"/>
                        </a:rPr>
                        <a:t>Grāmat-vedība,</a:t>
                      </a:r>
                      <a:r>
                        <a:rPr kumimoji="0" lang="lv-LV" sz="1800" b="1" i="0" u="none" strike="noStrike" cap="none" normalizeH="0" baseline="0" dirty="0">
                          <a:ln>
                            <a:noFill/>
                          </a:ln>
                          <a:solidFill>
                            <a:srgbClr val="006600"/>
                          </a:solidFill>
                          <a:effectLst/>
                          <a:latin typeface="Calibri" pitchFamily="34" charset="0"/>
                          <a:ea typeface="Calibri" pitchFamily="34" charset="0"/>
                          <a:cs typeface="Times New Roman" pitchFamily="18" charset="0"/>
                        </a:rPr>
                        <a:t> juristi</a:t>
                      </a:r>
                      <a:endParaRPr kumimoji="0" lang="lv-LV" sz="1800" b="0" i="0" u="none" strike="noStrike" cap="none" normalizeH="0" baseline="0" dirty="0">
                        <a:ln>
                          <a:noFill/>
                        </a:ln>
                        <a:solidFill>
                          <a:srgbClr val="006600"/>
                        </a:solidFill>
                        <a:effectLst/>
                        <a:latin typeface="Calibri" pitchFamily="34" charset="0"/>
                        <a:ea typeface="Calibri" pitchFamily="34" charset="0"/>
                        <a:cs typeface="Times New Roman" pitchFamily="18" charset="0"/>
                      </a:endParaRPr>
                    </a:p>
                  </a:txBody>
                  <a:tcPr marL="68579" marR="68579"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0F3EE"/>
                    </a:solidFill>
                  </a:tcPr>
                </a:tc>
                <a:extLst>
                  <a:ext uri="{0D108BD9-81ED-4DB2-BD59-A6C34878D82A}">
                    <a16:rowId xmlns:a16="http://schemas.microsoft.com/office/drawing/2014/main" val="10002"/>
                  </a:ext>
                </a:extLst>
              </a:tr>
              <a:tr h="2745940">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lv-LV" sz="2000" b="0" i="0" u="none" strike="noStrike" cap="none" normalizeH="0" baseline="0" dirty="0">
                          <a:ln>
                            <a:noFill/>
                          </a:ln>
                          <a:solidFill>
                            <a:srgbClr val="006600"/>
                          </a:solidFill>
                          <a:effectLst/>
                          <a:latin typeface="Calibri" pitchFamily="34" charset="0"/>
                          <a:ea typeface="Calibri" pitchFamily="34" charset="0"/>
                          <a:cs typeface="Times New Roman" pitchFamily="18" charset="0"/>
                        </a:rPr>
                        <a:t>Cilvēki, kuri nodrošina dažādu tehnisko,</a:t>
                      </a:r>
                    </a:p>
                    <a:p>
                      <a:pPr marL="0" marR="0" lvl="0" indent="0" algn="ctr" defTabSz="914400" rtl="0" eaLnBrk="1" fontAlgn="base" latinLnBrk="0" hangingPunct="1">
                        <a:lnSpc>
                          <a:spcPct val="115000"/>
                        </a:lnSpc>
                        <a:spcBef>
                          <a:spcPct val="0"/>
                        </a:spcBef>
                        <a:spcAft>
                          <a:spcPct val="0"/>
                        </a:spcAft>
                        <a:buClrTx/>
                        <a:buSzTx/>
                        <a:buFontTx/>
                        <a:buNone/>
                        <a:tabLst/>
                      </a:pPr>
                      <a:r>
                        <a:rPr kumimoji="0" lang="lv-LV" sz="2000" b="0" i="0" u="none" strike="noStrike" cap="none" normalizeH="0" baseline="0" dirty="0">
                          <a:ln>
                            <a:noFill/>
                          </a:ln>
                          <a:solidFill>
                            <a:srgbClr val="006600"/>
                          </a:solidFill>
                          <a:effectLst/>
                          <a:latin typeface="Calibri" pitchFamily="34" charset="0"/>
                          <a:ea typeface="Calibri" pitchFamily="34" charset="0"/>
                          <a:cs typeface="Times New Roman" pitchFamily="18" charset="0"/>
                        </a:rPr>
                        <a:t>saimniecisko  darbu izpildi</a:t>
                      </a:r>
                    </a:p>
                  </a:txBody>
                  <a:tcPr marL="68579" marR="68579"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1E5DC"/>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lv-LV" sz="2000" b="0" i="0" u="none" strike="noStrike" cap="none" normalizeH="0" baseline="0" dirty="0">
                          <a:ln>
                            <a:noFill/>
                          </a:ln>
                          <a:solidFill>
                            <a:srgbClr val="006600"/>
                          </a:solidFill>
                          <a:effectLst/>
                          <a:latin typeface="Calibri" pitchFamily="34" charset="0"/>
                          <a:ea typeface="Calibri" pitchFamily="34" charset="0"/>
                          <a:cs typeface="Times New Roman" pitchFamily="18" charset="0"/>
                        </a:rPr>
                        <a:t>Cilvēki, kuri rūpējas par bērnu drošību, sadzīvi,</a:t>
                      </a:r>
                    </a:p>
                    <a:p>
                      <a:pPr marL="0" marR="0" lvl="0" indent="0" algn="ctr" defTabSz="914400" rtl="0" eaLnBrk="1" fontAlgn="base" latinLnBrk="0" hangingPunct="1">
                        <a:lnSpc>
                          <a:spcPct val="115000"/>
                        </a:lnSpc>
                        <a:spcBef>
                          <a:spcPct val="0"/>
                        </a:spcBef>
                        <a:spcAft>
                          <a:spcPct val="0"/>
                        </a:spcAft>
                        <a:buClrTx/>
                        <a:buSzTx/>
                        <a:buFontTx/>
                        <a:buNone/>
                        <a:tabLst/>
                      </a:pPr>
                      <a:r>
                        <a:rPr kumimoji="0" lang="lv-LV" sz="2000" b="0" i="0" u="none" strike="noStrike" cap="none" normalizeH="0" baseline="0" dirty="0">
                          <a:ln>
                            <a:noFill/>
                          </a:ln>
                          <a:solidFill>
                            <a:srgbClr val="006600"/>
                          </a:solidFill>
                          <a:effectLst/>
                          <a:latin typeface="Calibri" pitchFamily="34" charset="0"/>
                          <a:ea typeface="Calibri" pitchFamily="34" charset="0"/>
                          <a:cs typeface="Times New Roman" pitchFamily="18" charset="0"/>
                        </a:rPr>
                        <a:t>saskarsmi- audzinātāji</a:t>
                      </a:r>
                    </a:p>
                  </a:txBody>
                  <a:tcPr marL="68579" marR="68579"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1E5DC"/>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lv-LV" sz="2000" b="0" i="0" u="none" strike="noStrike" cap="none" normalizeH="0" baseline="0" dirty="0">
                          <a:ln>
                            <a:noFill/>
                          </a:ln>
                          <a:solidFill>
                            <a:srgbClr val="006600"/>
                          </a:solidFill>
                          <a:effectLst/>
                          <a:latin typeface="Calibri" pitchFamily="34" charset="0"/>
                          <a:ea typeface="Calibri" pitchFamily="34" charset="0"/>
                          <a:cs typeface="Times New Roman" pitchFamily="18" charset="0"/>
                        </a:rPr>
                        <a:t>Cilvēki, kuri izstrādā un vada nodarbības, treniņus, aktivitātes</a:t>
                      </a:r>
                    </a:p>
                  </a:txBody>
                  <a:tcPr marL="68579" marR="68579"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1E5DC"/>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lv-LV" sz="2000" b="0" i="0" u="none" strike="noStrike" cap="none" normalizeH="0" baseline="0" dirty="0">
                          <a:ln>
                            <a:noFill/>
                          </a:ln>
                          <a:solidFill>
                            <a:srgbClr val="006600"/>
                          </a:solidFill>
                          <a:effectLst/>
                          <a:latin typeface="Calibri" pitchFamily="34" charset="0"/>
                          <a:ea typeface="Calibri" pitchFamily="34" charset="0"/>
                          <a:cs typeface="Times New Roman" pitchFamily="18" charset="0"/>
                        </a:rPr>
                        <a:t>Cilvēki, kuri reklamē nometni un piesaista dalībniekus</a:t>
                      </a:r>
                    </a:p>
                  </a:txBody>
                  <a:tcPr marL="68579" marR="68579"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1E5DC"/>
                    </a:solid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lv-LV" sz="2000" b="0" i="0" u="none" strike="noStrike" cap="none" normalizeH="0" baseline="0" dirty="0">
                          <a:ln>
                            <a:noFill/>
                          </a:ln>
                          <a:solidFill>
                            <a:srgbClr val="006600"/>
                          </a:solidFill>
                          <a:effectLst/>
                          <a:latin typeface="Calibri" pitchFamily="34" charset="0"/>
                          <a:ea typeface="Calibri" pitchFamily="34" charset="0"/>
                          <a:cs typeface="Times New Roman" pitchFamily="18" charset="0"/>
                        </a:rPr>
                        <a:t>Cilvēki, kuri strādā ar finansēm</a:t>
                      </a:r>
                    </a:p>
                    <a:p>
                      <a:pPr marL="0" marR="0" lvl="0" indent="0" algn="ctr" defTabSz="914400" rtl="0" eaLnBrk="1" fontAlgn="base" latinLnBrk="0" hangingPunct="1">
                        <a:lnSpc>
                          <a:spcPct val="115000"/>
                        </a:lnSpc>
                        <a:spcBef>
                          <a:spcPct val="0"/>
                        </a:spcBef>
                        <a:spcAft>
                          <a:spcPct val="0"/>
                        </a:spcAft>
                        <a:buClrTx/>
                        <a:buSzTx/>
                        <a:buFontTx/>
                        <a:buNone/>
                        <a:tabLst/>
                      </a:pPr>
                      <a:r>
                        <a:rPr kumimoji="0" lang="lv-LV" sz="2000" b="0" i="0" u="none" strike="noStrike" cap="none" normalizeH="0" baseline="0" dirty="0">
                          <a:ln>
                            <a:noFill/>
                          </a:ln>
                          <a:solidFill>
                            <a:srgbClr val="006600"/>
                          </a:solidFill>
                          <a:effectLst/>
                          <a:latin typeface="Calibri" pitchFamily="34" charset="0"/>
                          <a:ea typeface="Calibri" pitchFamily="34" charset="0"/>
                          <a:cs typeface="Times New Roman" pitchFamily="18" charset="0"/>
                        </a:rPr>
                        <a:t>un juridiskajiem jautājumiem </a:t>
                      </a:r>
                    </a:p>
                  </a:txBody>
                  <a:tcPr marL="68579" marR="68579"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1E5DC"/>
                    </a:solidFill>
                  </a:tcPr>
                </a:tc>
                <a:extLst>
                  <a:ext uri="{0D108BD9-81ED-4DB2-BD59-A6C34878D82A}">
                    <a16:rowId xmlns:a16="http://schemas.microsoft.com/office/drawing/2014/main" val="10003"/>
                  </a:ext>
                </a:extLst>
              </a:tr>
            </a:tbl>
          </a:graphicData>
        </a:graphic>
      </p:graphicFrame>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Virsraksts 1">
            <a:extLst>
              <a:ext uri="{FF2B5EF4-FFF2-40B4-BE49-F238E27FC236}">
                <a16:creationId xmlns:a16="http://schemas.microsoft.com/office/drawing/2014/main" id="{EB1B23C6-9BB5-4C61-8AE2-EF091CD2FA62}"/>
              </a:ext>
            </a:extLst>
          </p:cNvPr>
          <p:cNvSpPr>
            <a:spLocks noGrp="1"/>
          </p:cNvSpPr>
          <p:nvPr>
            <p:ph type="title" idx="4294967295"/>
          </p:nvPr>
        </p:nvSpPr>
        <p:spPr>
          <a:xfrm>
            <a:off x="457200" y="274638"/>
            <a:ext cx="8229600" cy="706437"/>
          </a:xfrm>
        </p:spPr>
        <p:txBody>
          <a:bodyPr/>
          <a:lstStyle/>
          <a:p>
            <a:r>
              <a:rPr lang="lv-LV" altLang="lv-LV" sz="2800">
                <a:solidFill>
                  <a:srgbClr val="800000"/>
                </a:solidFill>
              </a:rPr>
              <a:t>Projekta vadība</a:t>
            </a:r>
            <a:endParaRPr lang="ru-RU" altLang="lv-LV" sz="2800">
              <a:solidFill>
                <a:srgbClr val="800000"/>
              </a:solidFill>
            </a:endParaRPr>
          </a:p>
        </p:txBody>
      </p:sp>
      <p:grpSp>
        <p:nvGrpSpPr>
          <p:cNvPr id="37891" name="Group 15">
            <a:extLst>
              <a:ext uri="{FF2B5EF4-FFF2-40B4-BE49-F238E27FC236}">
                <a16:creationId xmlns:a16="http://schemas.microsoft.com/office/drawing/2014/main" id="{C392F184-2621-433E-B099-68B204CA6D85}"/>
              </a:ext>
            </a:extLst>
          </p:cNvPr>
          <p:cNvGrpSpPr>
            <a:grpSpLocks noGrp="1"/>
          </p:cNvGrpSpPr>
          <p:nvPr/>
        </p:nvGrpSpPr>
        <p:grpSpPr bwMode="auto">
          <a:xfrm>
            <a:off x="457200" y="981075"/>
            <a:ext cx="8291513" cy="5616575"/>
            <a:chOff x="1659" y="2498"/>
            <a:chExt cx="14237" cy="8449"/>
          </a:xfrm>
        </p:grpSpPr>
        <p:sp>
          <p:nvSpPr>
            <p:cNvPr id="37892" name="Rectangle 16">
              <a:extLst>
                <a:ext uri="{FF2B5EF4-FFF2-40B4-BE49-F238E27FC236}">
                  <a16:creationId xmlns:a16="http://schemas.microsoft.com/office/drawing/2014/main" id="{C5AC550E-D574-4411-BFC3-C202AFC7D0F5}"/>
                </a:ext>
              </a:extLst>
            </p:cNvPr>
            <p:cNvSpPr>
              <a:spLocks noChangeArrowheads="1"/>
            </p:cNvSpPr>
            <p:nvPr/>
          </p:nvSpPr>
          <p:spPr bwMode="auto">
            <a:xfrm>
              <a:off x="1659" y="3132"/>
              <a:ext cx="4623" cy="2399"/>
            </a:xfrm>
            <a:prstGeom prst="rect">
              <a:avLst/>
            </a:prstGeom>
            <a:pattFill prst="pct30">
              <a:fgClr>
                <a:srgbClr val="FFFFFF"/>
              </a:fgClr>
              <a:bgClr>
                <a:srgbClr val="CCCCCC"/>
              </a:bgClr>
            </a:pattFill>
            <a:ln w="25400">
              <a:solidFill>
                <a:srgbClr val="000000"/>
              </a:solidFill>
              <a:miter lim="800000"/>
              <a:headEnd/>
              <a:tailEnd/>
            </a:ln>
          </p:spPr>
          <p:txBody>
            <a:bodyPr lIns="12700" tIns="12700" rIns="12700" bIns="12700"/>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ctr">
                <a:spcBef>
                  <a:spcPct val="0"/>
                </a:spcBef>
                <a:spcAft>
                  <a:spcPts val="1000"/>
                </a:spcAft>
                <a:buClrTx/>
                <a:buSzTx/>
                <a:buFontTx/>
                <a:buNone/>
              </a:pPr>
              <a:endParaRPr lang="lv-LV" altLang="lv-LV" sz="600">
                <a:solidFill>
                  <a:schemeClr val="tx1"/>
                </a:solidFill>
                <a:latin typeface="Arial" panose="020B0604020202020204" pitchFamily="34" charset="0"/>
                <a:cs typeface="Arial" panose="020B0604020202020204" pitchFamily="34" charset="0"/>
              </a:endParaRPr>
            </a:p>
            <a:p>
              <a:pPr algn="ctr">
                <a:spcBef>
                  <a:spcPct val="0"/>
                </a:spcBef>
                <a:spcAft>
                  <a:spcPts val="1000"/>
                </a:spcAft>
                <a:buClrTx/>
                <a:buSzTx/>
                <a:buFontTx/>
                <a:buNone/>
              </a:pPr>
              <a:r>
                <a:rPr lang="lv-LV" altLang="lv-LV" sz="1400">
                  <a:solidFill>
                    <a:schemeClr val="tx1"/>
                  </a:solidFill>
                  <a:latin typeface="Arial" panose="020B0604020202020204" pitchFamily="34" charset="0"/>
                  <a:cs typeface="Arial" panose="020B0604020202020204" pitchFamily="34" charset="0"/>
                </a:rPr>
                <a:t>Komandas izvēle, izveidošana</a:t>
              </a:r>
            </a:p>
            <a:p>
              <a:pPr algn="ctr">
                <a:spcBef>
                  <a:spcPct val="0"/>
                </a:spcBef>
                <a:spcAft>
                  <a:spcPts val="1000"/>
                </a:spcAft>
                <a:buClrTx/>
                <a:buSzTx/>
                <a:buFontTx/>
                <a:buNone/>
              </a:pPr>
              <a:r>
                <a:rPr lang="lv-LV" altLang="lv-LV" sz="1400">
                  <a:solidFill>
                    <a:schemeClr val="tx1"/>
                  </a:solidFill>
                  <a:latin typeface="Arial" panose="020B0604020202020204" pitchFamily="34" charset="0"/>
                  <a:cs typeface="Arial" panose="020B0604020202020204" pitchFamily="34" charset="0"/>
                </a:rPr>
                <a:t>Deleģēšana un kontrolēšana</a:t>
              </a:r>
            </a:p>
            <a:p>
              <a:pPr algn="ctr">
                <a:spcBef>
                  <a:spcPct val="0"/>
                </a:spcBef>
                <a:spcAft>
                  <a:spcPts val="1000"/>
                </a:spcAft>
                <a:buClrTx/>
                <a:buSzTx/>
                <a:buFontTx/>
                <a:buNone/>
              </a:pPr>
              <a:r>
                <a:rPr lang="lv-LV" altLang="lv-LV" sz="1400">
                  <a:solidFill>
                    <a:schemeClr val="tx1"/>
                  </a:solidFill>
                  <a:latin typeface="Arial" panose="020B0604020202020204" pitchFamily="34" charset="0"/>
                  <a:cs typeface="Arial" panose="020B0604020202020204" pitchFamily="34" charset="0"/>
                </a:rPr>
                <a:t>Motivācijas saglabāšana</a:t>
              </a:r>
            </a:p>
            <a:p>
              <a:pPr algn="ctr">
                <a:spcBef>
                  <a:spcPct val="0"/>
                </a:spcBef>
                <a:spcAft>
                  <a:spcPts val="1000"/>
                </a:spcAft>
                <a:buClrTx/>
                <a:buSzTx/>
                <a:buFontTx/>
                <a:buNone/>
              </a:pPr>
              <a:r>
                <a:rPr lang="lv-LV" altLang="lv-LV" sz="1400">
                  <a:solidFill>
                    <a:schemeClr val="tx1"/>
                  </a:solidFill>
                  <a:latin typeface="Arial" panose="020B0604020202020204" pitchFamily="34" charset="0"/>
                  <a:cs typeface="Arial" panose="020B0604020202020204" pitchFamily="34" charset="0"/>
                </a:rPr>
                <a:t>Konfliktu atrisināšana</a:t>
              </a:r>
              <a:endParaRPr lang="lv-LV" altLang="lv-LV" sz="1800">
                <a:solidFill>
                  <a:schemeClr val="tx1"/>
                </a:solidFill>
                <a:latin typeface="Arial" panose="020B0604020202020204" pitchFamily="34" charset="0"/>
                <a:cs typeface="Arial" panose="020B0604020202020204" pitchFamily="34" charset="0"/>
              </a:endParaRPr>
            </a:p>
          </p:txBody>
        </p:sp>
        <p:sp>
          <p:nvSpPr>
            <p:cNvPr id="37893" name="Rectangle 17">
              <a:extLst>
                <a:ext uri="{FF2B5EF4-FFF2-40B4-BE49-F238E27FC236}">
                  <a16:creationId xmlns:a16="http://schemas.microsoft.com/office/drawing/2014/main" id="{D71FD0D8-9BE8-42FA-8565-46FD0B5ABF12}"/>
                </a:ext>
              </a:extLst>
            </p:cNvPr>
            <p:cNvSpPr>
              <a:spLocks noChangeArrowheads="1"/>
            </p:cNvSpPr>
            <p:nvPr/>
          </p:nvSpPr>
          <p:spPr bwMode="auto">
            <a:xfrm>
              <a:off x="11134" y="3102"/>
              <a:ext cx="4656" cy="2429"/>
            </a:xfrm>
            <a:prstGeom prst="rect">
              <a:avLst/>
            </a:prstGeom>
            <a:pattFill prst="pct30">
              <a:fgClr>
                <a:srgbClr val="FFFFFF"/>
              </a:fgClr>
              <a:bgClr>
                <a:srgbClr val="CCCCCC"/>
              </a:bgClr>
            </a:pattFill>
            <a:ln w="25400">
              <a:solidFill>
                <a:srgbClr val="000000"/>
              </a:solidFill>
              <a:miter lim="800000"/>
              <a:headEnd/>
              <a:tailEnd/>
            </a:ln>
          </p:spPr>
          <p:txBody>
            <a:bodyPr lIns="12700" tIns="12700" rIns="12700" bIns="12700"/>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ctr">
                <a:spcBef>
                  <a:spcPct val="0"/>
                </a:spcBef>
                <a:spcAft>
                  <a:spcPts val="1000"/>
                </a:spcAft>
                <a:buClrTx/>
                <a:buSzTx/>
                <a:buFontTx/>
                <a:buNone/>
              </a:pPr>
              <a:endParaRPr lang="lv-LV" altLang="lv-LV" sz="600">
                <a:solidFill>
                  <a:schemeClr val="tx1"/>
                </a:solidFill>
                <a:latin typeface="Arial" panose="020B0604020202020204" pitchFamily="34" charset="0"/>
                <a:cs typeface="Arial" panose="020B0604020202020204" pitchFamily="34" charset="0"/>
              </a:endParaRPr>
            </a:p>
            <a:p>
              <a:pPr algn="ctr">
                <a:spcBef>
                  <a:spcPct val="0"/>
                </a:spcBef>
                <a:spcAft>
                  <a:spcPts val="1000"/>
                </a:spcAft>
                <a:buClrTx/>
                <a:buSzTx/>
                <a:buFontTx/>
                <a:buNone/>
              </a:pPr>
              <a:r>
                <a:rPr lang="lv-LV" altLang="lv-LV" sz="1400">
                  <a:solidFill>
                    <a:schemeClr val="tx1"/>
                  </a:solidFill>
                  <a:latin typeface="Arial" panose="020B0604020202020204" pitchFamily="34" charset="0"/>
                  <a:cs typeface="Arial" panose="020B0604020202020204" pitchFamily="34" charset="0"/>
                </a:rPr>
                <a:t>Budžeta izveidošana</a:t>
              </a:r>
            </a:p>
            <a:p>
              <a:pPr algn="ctr">
                <a:spcBef>
                  <a:spcPct val="0"/>
                </a:spcBef>
                <a:spcAft>
                  <a:spcPts val="1000"/>
                </a:spcAft>
                <a:buClrTx/>
                <a:buSzTx/>
                <a:buFontTx/>
                <a:buNone/>
              </a:pPr>
              <a:r>
                <a:rPr lang="lv-LV" altLang="lv-LV" sz="1400">
                  <a:solidFill>
                    <a:schemeClr val="tx1"/>
                  </a:solidFill>
                  <a:latin typeface="Arial" panose="020B0604020202020204" pitchFamily="34" charset="0"/>
                  <a:cs typeface="Arial" panose="020B0604020202020204" pitchFamily="34" charset="0"/>
                </a:rPr>
                <a:t>Nodrošinājuma finansēšana</a:t>
              </a:r>
            </a:p>
            <a:p>
              <a:pPr algn="ctr">
                <a:spcBef>
                  <a:spcPct val="0"/>
                </a:spcBef>
                <a:spcAft>
                  <a:spcPts val="1000"/>
                </a:spcAft>
                <a:buClrTx/>
                <a:buSzTx/>
                <a:buFontTx/>
                <a:buNone/>
              </a:pPr>
              <a:r>
                <a:rPr lang="lv-LV" altLang="lv-LV" sz="1400">
                  <a:solidFill>
                    <a:schemeClr val="tx1"/>
                  </a:solidFill>
                  <a:latin typeface="Arial" panose="020B0604020202020204" pitchFamily="34" charset="0"/>
                  <a:cs typeface="Arial" panose="020B0604020202020204" pitchFamily="34" charset="0"/>
                </a:rPr>
                <a:t>Izmaksu kontrolēšana</a:t>
              </a:r>
            </a:p>
            <a:p>
              <a:pPr algn="ctr">
                <a:spcBef>
                  <a:spcPct val="0"/>
                </a:spcBef>
                <a:spcAft>
                  <a:spcPts val="1000"/>
                </a:spcAft>
                <a:buClrTx/>
                <a:buSzTx/>
                <a:buFontTx/>
                <a:buNone/>
              </a:pPr>
              <a:r>
                <a:rPr lang="lv-LV" altLang="lv-LV" sz="1400">
                  <a:solidFill>
                    <a:schemeClr val="tx1"/>
                  </a:solidFill>
                  <a:latin typeface="Arial" panose="020B0604020202020204" pitchFamily="34" charset="0"/>
                  <a:cs typeface="Arial" panose="020B0604020202020204" pitchFamily="34" charset="0"/>
                </a:rPr>
                <a:t>Izmaksu/ ieguvumu izvērtējums</a:t>
              </a:r>
              <a:endParaRPr lang="lv-LV" altLang="lv-LV" sz="1800">
                <a:solidFill>
                  <a:schemeClr val="tx1"/>
                </a:solidFill>
                <a:latin typeface="Arial" panose="020B0604020202020204" pitchFamily="34" charset="0"/>
                <a:cs typeface="Arial" panose="020B0604020202020204" pitchFamily="34" charset="0"/>
              </a:endParaRPr>
            </a:p>
          </p:txBody>
        </p:sp>
        <p:sp>
          <p:nvSpPr>
            <p:cNvPr id="37894" name="Oval 18">
              <a:extLst>
                <a:ext uri="{FF2B5EF4-FFF2-40B4-BE49-F238E27FC236}">
                  <a16:creationId xmlns:a16="http://schemas.microsoft.com/office/drawing/2014/main" id="{3B4EEE93-1508-44B0-B3D7-F383A5160A47}"/>
                </a:ext>
              </a:extLst>
            </p:cNvPr>
            <p:cNvSpPr>
              <a:spLocks noChangeArrowheads="1"/>
            </p:cNvSpPr>
            <p:nvPr/>
          </p:nvSpPr>
          <p:spPr bwMode="auto">
            <a:xfrm>
              <a:off x="5888" y="4487"/>
              <a:ext cx="5716" cy="4411"/>
            </a:xfrm>
            <a:prstGeom prst="ellipse">
              <a:avLst/>
            </a:prstGeom>
            <a:pattFill prst="pct30">
              <a:fgClr>
                <a:srgbClr val="FFFFFF"/>
              </a:fgClr>
              <a:bgClr>
                <a:srgbClr val="FFFFFF"/>
              </a:bgClr>
            </a:pattFill>
            <a:ln w="25400">
              <a:solidFill>
                <a:srgbClr val="000000"/>
              </a:solidFill>
              <a:prstDash val="sysDot"/>
              <a:round/>
              <a:headEnd/>
              <a:tailEnd/>
            </a:ln>
          </p:spPr>
          <p:txBody>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spcBef>
                  <a:spcPct val="0"/>
                </a:spcBef>
                <a:buClrTx/>
                <a:buSzTx/>
                <a:buFontTx/>
                <a:buNone/>
              </a:pPr>
              <a:endParaRPr lang="ru-RU" altLang="lv-LV">
                <a:solidFill>
                  <a:schemeClr val="tx1"/>
                </a:solidFill>
                <a:latin typeface="Arial" panose="020B0604020202020204" pitchFamily="34" charset="0"/>
              </a:endParaRPr>
            </a:p>
          </p:txBody>
        </p:sp>
        <p:grpSp>
          <p:nvGrpSpPr>
            <p:cNvPr id="37895" name="Group 19">
              <a:extLst>
                <a:ext uri="{FF2B5EF4-FFF2-40B4-BE49-F238E27FC236}">
                  <a16:creationId xmlns:a16="http://schemas.microsoft.com/office/drawing/2014/main" id="{4A12A8C0-4D8E-43CA-B714-E6BD803ABC6A}"/>
                </a:ext>
              </a:extLst>
            </p:cNvPr>
            <p:cNvGrpSpPr>
              <a:grpSpLocks/>
            </p:cNvGrpSpPr>
            <p:nvPr/>
          </p:nvGrpSpPr>
          <p:grpSpPr bwMode="auto">
            <a:xfrm>
              <a:off x="6919" y="4881"/>
              <a:ext cx="3721" cy="3257"/>
              <a:chOff x="7074" y="4439"/>
              <a:chExt cx="3721" cy="3257"/>
            </a:xfrm>
          </p:grpSpPr>
          <p:sp>
            <p:nvSpPr>
              <p:cNvPr id="37902" name="Rectangle 20">
                <a:extLst>
                  <a:ext uri="{FF2B5EF4-FFF2-40B4-BE49-F238E27FC236}">
                    <a16:creationId xmlns:a16="http://schemas.microsoft.com/office/drawing/2014/main" id="{C4EDD4F2-C7C3-43CA-8005-185932AEA044}"/>
                  </a:ext>
                </a:extLst>
              </p:cNvPr>
              <p:cNvSpPr>
                <a:spLocks noChangeArrowheads="1"/>
              </p:cNvSpPr>
              <p:nvPr/>
            </p:nvSpPr>
            <p:spPr bwMode="auto">
              <a:xfrm>
                <a:off x="7292" y="4439"/>
                <a:ext cx="3346" cy="1632"/>
              </a:xfrm>
              <a:prstGeom prst="rect">
                <a:avLst/>
              </a:prstGeom>
              <a:pattFill prst="pct30">
                <a:fgClr>
                  <a:srgbClr val="FFFFFF"/>
                </a:fgClr>
                <a:bgClr>
                  <a:srgbClr val="FFFFFF"/>
                </a:bgClr>
              </a:pattFill>
              <a:ln w="25400">
                <a:solidFill>
                  <a:srgbClr val="FFFFFF"/>
                </a:solidFill>
                <a:miter lim="800000"/>
                <a:headEnd/>
                <a:tailEnd/>
              </a:ln>
            </p:spPr>
            <p:txBody>
              <a:bodyPr lIns="12700" tIns="12700" rIns="12700" bIns="12700"/>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ctr">
                  <a:spcBef>
                    <a:spcPct val="0"/>
                  </a:spcBef>
                  <a:spcAft>
                    <a:spcPts val="1000"/>
                  </a:spcAft>
                  <a:buClrTx/>
                  <a:buSzTx/>
                  <a:buFontTx/>
                  <a:buNone/>
                </a:pPr>
                <a:r>
                  <a:rPr lang="lv-LV" altLang="lv-LV" sz="1600" b="1">
                    <a:solidFill>
                      <a:schemeClr val="tx1"/>
                    </a:solidFill>
                    <a:latin typeface="Arial" panose="020B0604020202020204" pitchFamily="34" charset="0"/>
                    <a:cs typeface="Arial" panose="020B0604020202020204" pitchFamily="34" charset="0"/>
                  </a:rPr>
                  <a:t>PLĀNOŠANA</a:t>
                </a:r>
              </a:p>
              <a:p>
                <a:pPr algn="ctr">
                  <a:spcBef>
                    <a:spcPct val="0"/>
                  </a:spcBef>
                  <a:spcAft>
                    <a:spcPts val="1000"/>
                  </a:spcAft>
                  <a:buClrTx/>
                  <a:buSzTx/>
                  <a:buFontTx/>
                  <a:buNone/>
                </a:pPr>
                <a:r>
                  <a:rPr lang="lv-LV" altLang="lv-LV" sz="1600" b="1">
                    <a:solidFill>
                      <a:schemeClr val="tx1"/>
                    </a:solidFill>
                    <a:latin typeface="Arial" panose="020B0604020202020204" pitchFamily="34" charset="0"/>
                    <a:cs typeface="Arial" panose="020B0604020202020204" pitchFamily="34" charset="0"/>
                  </a:rPr>
                  <a:t>PĀRRAUDZĪŠANA </a:t>
                </a:r>
              </a:p>
              <a:p>
                <a:pPr algn="ctr">
                  <a:spcBef>
                    <a:spcPct val="0"/>
                  </a:spcBef>
                  <a:spcAft>
                    <a:spcPts val="1000"/>
                  </a:spcAft>
                  <a:buClrTx/>
                  <a:buSzTx/>
                  <a:buFontTx/>
                  <a:buNone/>
                </a:pPr>
                <a:r>
                  <a:rPr lang="lv-LV" altLang="lv-LV" sz="1600" b="1">
                    <a:solidFill>
                      <a:schemeClr val="tx1"/>
                    </a:solidFill>
                    <a:latin typeface="Arial" panose="020B0604020202020204" pitchFamily="34" charset="0"/>
                    <a:cs typeface="Arial" panose="020B0604020202020204" pitchFamily="34" charset="0"/>
                  </a:rPr>
                  <a:t>KONTROLĒŠANA</a:t>
                </a:r>
                <a:endParaRPr lang="lv-LV" altLang="lv-LV" sz="1800">
                  <a:solidFill>
                    <a:schemeClr val="tx1"/>
                  </a:solidFill>
                  <a:latin typeface="Arial" panose="020B0604020202020204" pitchFamily="34" charset="0"/>
                  <a:cs typeface="Arial" panose="020B0604020202020204" pitchFamily="34" charset="0"/>
                </a:endParaRPr>
              </a:p>
            </p:txBody>
          </p:sp>
          <p:sp>
            <p:nvSpPr>
              <p:cNvPr id="37903" name="Rectangle 21">
                <a:extLst>
                  <a:ext uri="{FF2B5EF4-FFF2-40B4-BE49-F238E27FC236}">
                    <a16:creationId xmlns:a16="http://schemas.microsoft.com/office/drawing/2014/main" id="{C624B6F8-39FC-4A03-8118-874405DF66BC}"/>
                  </a:ext>
                </a:extLst>
              </p:cNvPr>
              <p:cNvSpPr>
                <a:spLocks noChangeArrowheads="1"/>
              </p:cNvSpPr>
              <p:nvPr/>
            </p:nvSpPr>
            <p:spPr bwMode="auto">
              <a:xfrm>
                <a:off x="7074" y="6176"/>
                <a:ext cx="3721" cy="1520"/>
              </a:xfrm>
              <a:prstGeom prst="rect">
                <a:avLst/>
              </a:prstGeom>
              <a:pattFill prst="pct30">
                <a:fgClr>
                  <a:srgbClr val="FFFFFF"/>
                </a:fgClr>
                <a:bgClr>
                  <a:srgbClr val="FFFFFF"/>
                </a:bgClr>
              </a:pattFill>
              <a:ln w="9525">
                <a:solidFill>
                  <a:srgbClr val="FFFFFF"/>
                </a:solidFill>
                <a:miter lim="800000"/>
                <a:headEnd/>
                <a:tailEnd/>
              </a:ln>
            </p:spPr>
            <p:txBody>
              <a:bodyPr lIns="12700" tIns="12700" rIns="12700" bIns="12700"/>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ctr">
                  <a:spcBef>
                    <a:spcPct val="0"/>
                  </a:spcBef>
                  <a:spcAft>
                    <a:spcPts val="1000"/>
                  </a:spcAft>
                  <a:buClrTx/>
                  <a:buSzTx/>
                  <a:buFontTx/>
                  <a:buNone/>
                </a:pPr>
                <a:r>
                  <a:rPr lang="lv-LV" altLang="lv-LV" sz="1400" b="1" i="1">
                    <a:solidFill>
                      <a:schemeClr val="tx1"/>
                    </a:solidFill>
                    <a:latin typeface="Arial" panose="020B0604020202020204" pitchFamily="34" charset="0"/>
                    <a:cs typeface="Arial" panose="020B0604020202020204" pitchFamily="34" charset="0"/>
                  </a:rPr>
                  <a:t>Iespēju apzināšana</a:t>
                </a:r>
              </a:p>
              <a:p>
                <a:pPr algn="ctr">
                  <a:spcBef>
                    <a:spcPct val="0"/>
                  </a:spcBef>
                  <a:spcAft>
                    <a:spcPts val="1000"/>
                  </a:spcAft>
                  <a:buClrTx/>
                  <a:buSzTx/>
                  <a:buFontTx/>
                  <a:buNone/>
                </a:pPr>
                <a:r>
                  <a:rPr lang="lv-LV" altLang="lv-LV" sz="1400" b="1" i="1">
                    <a:solidFill>
                      <a:schemeClr val="tx1"/>
                    </a:solidFill>
                    <a:latin typeface="Arial" panose="020B0604020202020204" pitchFamily="34" charset="0"/>
                    <a:cs typeface="Arial" panose="020B0604020202020204" pitchFamily="34" charset="0"/>
                  </a:rPr>
                  <a:t>Resursu plānošana</a:t>
                </a:r>
              </a:p>
              <a:p>
                <a:pPr algn="ctr">
                  <a:spcBef>
                    <a:spcPct val="0"/>
                  </a:spcBef>
                  <a:spcAft>
                    <a:spcPts val="1000"/>
                  </a:spcAft>
                  <a:buClrTx/>
                  <a:buSzTx/>
                  <a:buFontTx/>
                  <a:buNone/>
                </a:pPr>
                <a:r>
                  <a:rPr lang="lv-LV" altLang="lv-LV" sz="1400" b="1" i="1">
                    <a:solidFill>
                      <a:schemeClr val="tx1"/>
                    </a:solidFill>
                    <a:latin typeface="Arial" panose="020B0604020202020204" pitchFamily="34" charset="0"/>
                    <a:cs typeface="Arial" panose="020B0604020202020204" pitchFamily="34" charset="0"/>
                  </a:rPr>
                  <a:t>Pārstāvības plānošana</a:t>
                </a:r>
              </a:p>
              <a:p>
                <a:pPr algn="ctr">
                  <a:spcBef>
                    <a:spcPct val="0"/>
                  </a:spcBef>
                  <a:spcAft>
                    <a:spcPts val="1000"/>
                  </a:spcAft>
                  <a:buClrTx/>
                  <a:buSzTx/>
                  <a:buFontTx/>
                  <a:buNone/>
                </a:pPr>
                <a:r>
                  <a:rPr lang="lv-LV" altLang="lv-LV" sz="1400" b="1" i="1">
                    <a:solidFill>
                      <a:schemeClr val="tx1"/>
                    </a:solidFill>
                    <a:latin typeface="Arial" panose="020B0604020202020204" pitchFamily="34" charset="0"/>
                    <a:cs typeface="Arial" panose="020B0604020202020204" pitchFamily="34" charset="0"/>
                  </a:rPr>
                  <a:t>Kontroles sistēmas</a:t>
                </a:r>
                <a:endParaRPr lang="lv-LV" altLang="lv-LV" sz="1800">
                  <a:solidFill>
                    <a:schemeClr val="tx1"/>
                  </a:solidFill>
                  <a:latin typeface="Arial" panose="020B0604020202020204" pitchFamily="34" charset="0"/>
                  <a:cs typeface="Arial" panose="020B0604020202020204" pitchFamily="34" charset="0"/>
                </a:endParaRPr>
              </a:p>
            </p:txBody>
          </p:sp>
        </p:grpSp>
        <p:sp>
          <p:nvSpPr>
            <p:cNvPr id="37896" name="Rectangle 22">
              <a:extLst>
                <a:ext uri="{FF2B5EF4-FFF2-40B4-BE49-F238E27FC236}">
                  <a16:creationId xmlns:a16="http://schemas.microsoft.com/office/drawing/2014/main" id="{0E92E670-CDDC-4ADB-92A6-83AB9081B06A}"/>
                </a:ext>
              </a:extLst>
            </p:cNvPr>
            <p:cNvSpPr>
              <a:spLocks noChangeArrowheads="1"/>
            </p:cNvSpPr>
            <p:nvPr/>
          </p:nvSpPr>
          <p:spPr bwMode="auto">
            <a:xfrm>
              <a:off x="1659" y="8422"/>
              <a:ext cx="4964" cy="2525"/>
            </a:xfrm>
            <a:prstGeom prst="rect">
              <a:avLst/>
            </a:prstGeom>
            <a:pattFill prst="pct30">
              <a:fgClr>
                <a:srgbClr val="FFFFFF"/>
              </a:fgClr>
              <a:bgClr>
                <a:srgbClr val="CCCCCC"/>
              </a:bgClr>
            </a:pattFill>
            <a:ln w="25400">
              <a:solidFill>
                <a:srgbClr val="000000"/>
              </a:solidFill>
              <a:miter lim="800000"/>
              <a:headEnd/>
              <a:tailEnd/>
            </a:ln>
          </p:spPr>
          <p:txBody>
            <a:bodyPr lIns="12700" tIns="12700" rIns="12700" bIns="12700"/>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ctr">
                <a:spcBef>
                  <a:spcPct val="0"/>
                </a:spcBef>
                <a:spcAft>
                  <a:spcPts val="1000"/>
                </a:spcAft>
                <a:buClrTx/>
                <a:buSzTx/>
                <a:buFontTx/>
                <a:buNone/>
              </a:pPr>
              <a:endParaRPr lang="lv-LV" altLang="lv-LV" sz="800">
                <a:solidFill>
                  <a:schemeClr val="tx1"/>
                </a:solidFill>
                <a:latin typeface="Arial" panose="020B0604020202020204" pitchFamily="34" charset="0"/>
                <a:cs typeface="Arial" panose="020B0604020202020204" pitchFamily="34" charset="0"/>
              </a:endParaRPr>
            </a:p>
            <a:p>
              <a:pPr algn="ctr">
                <a:spcBef>
                  <a:spcPct val="0"/>
                </a:spcBef>
                <a:spcAft>
                  <a:spcPts val="1000"/>
                </a:spcAft>
                <a:buClrTx/>
                <a:buSzTx/>
                <a:buFontTx/>
                <a:buNone/>
              </a:pPr>
              <a:r>
                <a:rPr lang="lv-LV" altLang="lv-LV" sz="1400">
                  <a:solidFill>
                    <a:schemeClr val="tx1"/>
                  </a:solidFill>
                  <a:latin typeface="Arial" panose="020B0604020202020204" pitchFamily="34" charset="0"/>
                  <a:cs typeface="Arial" panose="020B0604020202020204" pitchFamily="34" charset="0"/>
                </a:rPr>
                <a:t>Informācijas izplatīšana</a:t>
              </a:r>
            </a:p>
            <a:p>
              <a:pPr algn="ctr">
                <a:spcBef>
                  <a:spcPct val="0"/>
                </a:spcBef>
                <a:spcAft>
                  <a:spcPts val="1000"/>
                </a:spcAft>
                <a:buClrTx/>
                <a:buSzTx/>
                <a:buFontTx/>
                <a:buNone/>
              </a:pPr>
              <a:r>
                <a:rPr lang="lv-LV" altLang="lv-LV" sz="1400">
                  <a:solidFill>
                    <a:schemeClr val="tx1"/>
                  </a:solidFill>
                  <a:latin typeface="Arial" panose="020B0604020202020204" pitchFamily="34" charset="0"/>
                  <a:cs typeface="Arial" panose="020B0604020202020204" pitchFamily="34" charset="0"/>
                </a:rPr>
                <a:t>Sanāksmes</a:t>
              </a:r>
            </a:p>
            <a:p>
              <a:pPr algn="ctr">
                <a:spcBef>
                  <a:spcPct val="0"/>
                </a:spcBef>
                <a:spcAft>
                  <a:spcPts val="1000"/>
                </a:spcAft>
                <a:buClrTx/>
                <a:buSzTx/>
                <a:buFontTx/>
                <a:buNone/>
              </a:pPr>
              <a:r>
                <a:rPr lang="lv-LV" altLang="lv-LV" sz="1400">
                  <a:solidFill>
                    <a:schemeClr val="tx1"/>
                  </a:solidFill>
                  <a:latin typeface="Arial" panose="020B0604020202020204" pitchFamily="34" charset="0"/>
                  <a:cs typeface="Arial" panose="020B0604020202020204" pitchFamily="34" charset="0"/>
                </a:rPr>
                <a:t>Pārliecināšanas spējas</a:t>
              </a:r>
            </a:p>
            <a:p>
              <a:pPr algn="ctr">
                <a:spcBef>
                  <a:spcPct val="0"/>
                </a:spcBef>
                <a:spcAft>
                  <a:spcPts val="1000"/>
                </a:spcAft>
                <a:buClrTx/>
                <a:buSzTx/>
                <a:buFontTx/>
                <a:buNone/>
              </a:pPr>
              <a:r>
                <a:rPr lang="lv-LV" altLang="lv-LV" sz="1400">
                  <a:solidFill>
                    <a:schemeClr val="tx1"/>
                  </a:solidFill>
                  <a:latin typeface="Arial" panose="020B0604020202020204" pitchFamily="34" charset="0"/>
                  <a:cs typeface="Arial" panose="020B0604020202020204" pitchFamily="34" charset="0"/>
                </a:rPr>
                <a:t>Pārrunas</a:t>
              </a:r>
              <a:endParaRPr lang="lv-LV" altLang="lv-LV" sz="1800">
                <a:solidFill>
                  <a:schemeClr val="tx1"/>
                </a:solidFill>
                <a:latin typeface="Arial" panose="020B0604020202020204" pitchFamily="34" charset="0"/>
                <a:cs typeface="Arial" panose="020B0604020202020204" pitchFamily="34" charset="0"/>
              </a:endParaRPr>
            </a:p>
          </p:txBody>
        </p:sp>
        <p:sp>
          <p:nvSpPr>
            <p:cNvPr id="37897" name="Rectangle 23">
              <a:extLst>
                <a:ext uri="{FF2B5EF4-FFF2-40B4-BE49-F238E27FC236}">
                  <a16:creationId xmlns:a16="http://schemas.microsoft.com/office/drawing/2014/main" id="{60C2ABAA-2E95-43E7-9536-2D255B518E5F}"/>
                </a:ext>
              </a:extLst>
            </p:cNvPr>
            <p:cNvSpPr>
              <a:spLocks noChangeArrowheads="1"/>
            </p:cNvSpPr>
            <p:nvPr/>
          </p:nvSpPr>
          <p:spPr bwMode="auto">
            <a:xfrm>
              <a:off x="11169" y="8370"/>
              <a:ext cx="4727" cy="2577"/>
            </a:xfrm>
            <a:prstGeom prst="rect">
              <a:avLst/>
            </a:prstGeom>
            <a:pattFill prst="pct30">
              <a:fgClr>
                <a:srgbClr val="FFFFFF"/>
              </a:fgClr>
              <a:bgClr>
                <a:srgbClr val="CCCCCC"/>
              </a:bgClr>
            </a:pattFill>
            <a:ln w="25400">
              <a:solidFill>
                <a:srgbClr val="000000"/>
              </a:solidFill>
              <a:miter lim="800000"/>
              <a:headEnd/>
              <a:tailEnd/>
            </a:ln>
          </p:spPr>
          <p:txBody>
            <a:bodyPr lIns="12700" tIns="12700" rIns="12700" bIns="12700"/>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ctr">
                <a:spcBef>
                  <a:spcPct val="0"/>
                </a:spcBef>
                <a:spcAft>
                  <a:spcPts val="1000"/>
                </a:spcAft>
                <a:buClrTx/>
                <a:buSzTx/>
                <a:buFontTx/>
                <a:buNone/>
              </a:pPr>
              <a:endParaRPr lang="lv-LV" altLang="lv-LV" sz="800">
                <a:solidFill>
                  <a:schemeClr val="tx1"/>
                </a:solidFill>
                <a:latin typeface="Arial" panose="020B0604020202020204" pitchFamily="34" charset="0"/>
                <a:cs typeface="Arial" panose="020B0604020202020204" pitchFamily="34" charset="0"/>
              </a:endParaRPr>
            </a:p>
            <a:p>
              <a:pPr algn="ctr">
                <a:spcBef>
                  <a:spcPct val="0"/>
                </a:spcBef>
                <a:spcAft>
                  <a:spcPts val="1000"/>
                </a:spcAft>
                <a:buClrTx/>
                <a:buSzTx/>
                <a:buFontTx/>
                <a:buNone/>
              </a:pPr>
              <a:r>
                <a:rPr lang="lv-LV" altLang="lv-LV" sz="1400">
                  <a:solidFill>
                    <a:schemeClr val="tx1"/>
                  </a:solidFill>
                  <a:latin typeface="Arial" panose="020B0604020202020204" pitchFamily="34" charset="0"/>
                  <a:cs typeface="Arial" panose="020B0604020202020204" pitchFamily="34" charset="0"/>
                </a:rPr>
                <a:t>Lietderīga laika izmantošana</a:t>
              </a:r>
            </a:p>
            <a:p>
              <a:pPr algn="ctr">
                <a:spcBef>
                  <a:spcPct val="0"/>
                </a:spcBef>
                <a:spcAft>
                  <a:spcPts val="1000"/>
                </a:spcAft>
                <a:buClrTx/>
                <a:buSzTx/>
                <a:buFontTx/>
                <a:buNone/>
              </a:pPr>
              <a:r>
                <a:rPr lang="lv-LV" altLang="lv-LV" sz="1400">
                  <a:solidFill>
                    <a:schemeClr val="tx1"/>
                  </a:solidFill>
                  <a:latin typeface="Arial" panose="020B0604020202020204" pitchFamily="34" charset="0"/>
                  <a:cs typeface="Arial" panose="020B0604020202020204" pitchFamily="34" charset="0"/>
                </a:rPr>
                <a:t>Pārliecība par sevi</a:t>
              </a:r>
            </a:p>
            <a:p>
              <a:pPr algn="ctr">
                <a:spcBef>
                  <a:spcPct val="0"/>
                </a:spcBef>
                <a:spcAft>
                  <a:spcPts val="1000"/>
                </a:spcAft>
                <a:buClrTx/>
                <a:buSzTx/>
                <a:buFontTx/>
                <a:buNone/>
              </a:pPr>
              <a:r>
                <a:rPr lang="lv-LV" altLang="lv-LV" sz="1400">
                  <a:solidFill>
                    <a:schemeClr val="tx1"/>
                  </a:solidFill>
                  <a:latin typeface="Arial" panose="020B0604020202020204" pitchFamily="34" charset="0"/>
                  <a:cs typeface="Arial" panose="020B0604020202020204" pitchFamily="34" charset="0"/>
                </a:rPr>
                <a:t>Lēmumu pieņemšana</a:t>
              </a:r>
            </a:p>
            <a:p>
              <a:pPr algn="ctr">
                <a:spcBef>
                  <a:spcPct val="0"/>
                </a:spcBef>
                <a:spcAft>
                  <a:spcPts val="1000"/>
                </a:spcAft>
                <a:buClrTx/>
                <a:buSzTx/>
                <a:buFontTx/>
                <a:buNone/>
              </a:pPr>
              <a:r>
                <a:rPr lang="lv-LV" altLang="lv-LV" sz="1400">
                  <a:solidFill>
                    <a:schemeClr val="tx1"/>
                  </a:solidFill>
                  <a:latin typeface="Arial" panose="020B0604020202020204" pitchFamily="34" charset="0"/>
                  <a:cs typeface="Arial" panose="020B0604020202020204" pitchFamily="34" charset="0"/>
                </a:rPr>
                <a:t>Problēmu risināšana</a:t>
              </a:r>
              <a:endParaRPr lang="lv-LV" altLang="lv-LV" sz="1800">
                <a:solidFill>
                  <a:schemeClr val="tx1"/>
                </a:solidFill>
                <a:latin typeface="Arial" panose="020B0604020202020204" pitchFamily="34" charset="0"/>
                <a:cs typeface="Arial" panose="020B0604020202020204" pitchFamily="34" charset="0"/>
              </a:endParaRPr>
            </a:p>
          </p:txBody>
        </p:sp>
        <p:sp>
          <p:nvSpPr>
            <p:cNvPr id="37898" name="Text Box 24">
              <a:extLst>
                <a:ext uri="{FF2B5EF4-FFF2-40B4-BE49-F238E27FC236}">
                  <a16:creationId xmlns:a16="http://schemas.microsoft.com/office/drawing/2014/main" id="{7163A642-E0AC-4AB4-BF55-9C87B31876E1}"/>
                </a:ext>
              </a:extLst>
            </p:cNvPr>
            <p:cNvSpPr txBox="1">
              <a:spLocks noChangeArrowheads="1"/>
            </p:cNvSpPr>
            <p:nvPr/>
          </p:nvSpPr>
          <p:spPr bwMode="auto">
            <a:xfrm>
              <a:off x="12279" y="7758"/>
              <a:ext cx="2110" cy="5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ctr">
                <a:spcBef>
                  <a:spcPct val="0"/>
                </a:spcBef>
                <a:spcAft>
                  <a:spcPts val="1000"/>
                </a:spcAft>
                <a:buClrTx/>
                <a:buSzTx/>
                <a:buFontTx/>
                <a:buNone/>
              </a:pPr>
              <a:r>
                <a:rPr lang="lv-LV" altLang="lv-LV" sz="1600" b="1">
                  <a:solidFill>
                    <a:schemeClr val="tx1"/>
                  </a:solidFill>
                  <a:latin typeface="Arial" panose="020B0604020202020204" pitchFamily="34" charset="0"/>
                  <a:cs typeface="Arial" panose="020B0604020202020204" pitchFamily="34" charset="0"/>
                </a:rPr>
                <a:t>TU PATS</a:t>
              </a:r>
            </a:p>
            <a:p>
              <a:pPr>
                <a:spcBef>
                  <a:spcPct val="0"/>
                </a:spcBef>
                <a:buClrTx/>
                <a:buSzTx/>
                <a:buFontTx/>
                <a:buNone/>
              </a:pPr>
              <a:endParaRPr lang="lv-LV" altLang="lv-LV" sz="1800">
                <a:solidFill>
                  <a:schemeClr val="tx1"/>
                </a:solidFill>
                <a:latin typeface="Arial" panose="020B0604020202020204" pitchFamily="34" charset="0"/>
                <a:cs typeface="Arial" panose="020B0604020202020204" pitchFamily="34" charset="0"/>
              </a:endParaRPr>
            </a:p>
          </p:txBody>
        </p:sp>
        <p:sp>
          <p:nvSpPr>
            <p:cNvPr id="37899" name="Text Box 25">
              <a:extLst>
                <a:ext uri="{FF2B5EF4-FFF2-40B4-BE49-F238E27FC236}">
                  <a16:creationId xmlns:a16="http://schemas.microsoft.com/office/drawing/2014/main" id="{BACEF0E6-E5B6-4607-933A-A58B65BABB26}"/>
                </a:ext>
              </a:extLst>
            </p:cNvPr>
            <p:cNvSpPr txBox="1">
              <a:spLocks noChangeArrowheads="1"/>
            </p:cNvSpPr>
            <p:nvPr/>
          </p:nvSpPr>
          <p:spPr bwMode="auto">
            <a:xfrm>
              <a:off x="2171" y="7758"/>
              <a:ext cx="3243" cy="5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spcBef>
                  <a:spcPct val="0"/>
                </a:spcBef>
                <a:spcAft>
                  <a:spcPts val="1000"/>
                </a:spcAft>
                <a:buClrTx/>
                <a:buSzTx/>
                <a:buFontTx/>
                <a:buNone/>
              </a:pPr>
              <a:r>
                <a:rPr lang="lv-LV" altLang="lv-LV" sz="1600" b="1">
                  <a:solidFill>
                    <a:schemeClr val="tx1"/>
                  </a:solidFill>
                  <a:latin typeface="Arial" panose="020B0604020202020204" pitchFamily="34" charset="0"/>
                  <a:cs typeface="Arial" panose="020B0604020202020204" pitchFamily="34" charset="0"/>
                </a:rPr>
                <a:t>KOMUNIKĀCIJA</a:t>
              </a:r>
              <a:endParaRPr lang="lv-LV" altLang="lv-LV" sz="1800">
                <a:solidFill>
                  <a:schemeClr val="tx1"/>
                </a:solidFill>
                <a:latin typeface="Arial" panose="020B0604020202020204" pitchFamily="34" charset="0"/>
                <a:cs typeface="Arial" panose="020B0604020202020204" pitchFamily="34" charset="0"/>
              </a:endParaRPr>
            </a:p>
          </p:txBody>
        </p:sp>
        <p:sp>
          <p:nvSpPr>
            <p:cNvPr id="37900" name="Text Box 26">
              <a:extLst>
                <a:ext uri="{FF2B5EF4-FFF2-40B4-BE49-F238E27FC236}">
                  <a16:creationId xmlns:a16="http://schemas.microsoft.com/office/drawing/2014/main" id="{8B48A4EC-3774-4146-B81E-7A43999240B9}"/>
                </a:ext>
              </a:extLst>
            </p:cNvPr>
            <p:cNvSpPr txBox="1">
              <a:spLocks noChangeArrowheads="1"/>
            </p:cNvSpPr>
            <p:nvPr/>
          </p:nvSpPr>
          <p:spPr bwMode="auto">
            <a:xfrm>
              <a:off x="2419" y="2498"/>
              <a:ext cx="2565" cy="5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spcBef>
                  <a:spcPct val="0"/>
                </a:spcBef>
                <a:spcAft>
                  <a:spcPts val="1000"/>
                </a:spcAft>
                <a:buClrTx/>
                <a:buSzTx/>
                <a:buFontTx/>
                <a:buNone/>
              </a:pPr>
              <a:r>
                <a:rPr lang="lv-LV" altLang="lv-LV" sz="1600" b="1">
                  <a:solidFill>
                    <a:schemeClr val="tx1"/>
                  </a:solidFill>
                  <a:latin typeface="Arial" panose="020B0604020202020204" pitchFamily="34" charset="0"/>
                  <a:cs typeface="Arial" panose="020B0604020202020204" pitchFamily="34" charset="0"/>
                </a:rPr>
                <a:t>KOMANDA</a:t>
              </a:r>
              <a:endParaRPr lang="lv-LV" altLang="lv-LV" sz="1800">
                <a:solidFill>
                  <a:schemeClr val="tx1"/>
                </a:solidFill>
                <a:latin typeface="Arial" panose="020B0604020202020204" pitchFamily="34" charset="0"/>
                <a:cs typeface="Arial" panose="020B0604020202020204" pitchFamily="34" charset="0"/>
              </a:endParaRPr>
            </a:p>
          </p:txBody>
        </p:sp>
        <p:sp>
          <p:nvSpPr>
            <p:cNvPr id="37901" name="Text Box 27">
              <a:extLst>
                <a:ext uri="{FF2B5EF4-FFF2-40B4-BE49-F238E27FC236}">
                  <a16:creationId xmlns:a16="http://schemas.microsoft.com/office/drawing/2014/main" id="{6140A0D0-4C13-4DDC-AC68-0F54073945C0}"/>
                </a:ext>
              </a:extLst>
            </p:cNvPr>
            <p:cNvSpPr txBox="1">
              <a:spLocks noChangeArrowheads="1"/>
            </p:cNvSpPr>
            <p:nvPr/>
          </p:nvSpPr>
          <p:spPr bwMode="auto">
            <a:xfrm>
              <a:off x="12519" y="2498"/>
              <a:ext cx="2310" cy="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spcBef>
                  <a:spcPct val="0"/>
                </a:spcBef>
                <a:spcAft>
                  <a:spcPts val="1000"/>
                </a:spcAft>
                <a:buClrTx/>
                <a:buSzTx/>
                <a:buFontTx/>
                <a:buNone/>
              </a:pPr>
              <a:r>
                <a:rPr lang="lv-LV" altLang="lv-LV" sz="1600" b="1">
                  <a:solidFill>
                    <a:schemeClr val="tx1"/>
                  </a:solidFill>
                  <a:latin typeface="Arial" panose="020B0604020202020204" pitchFamily="34" charset="0"/>
                  <a:cs typeface="Arial" panose="020B0604020202020204" pitchFamily="34" charset="0"/>
                </a:rPr>
                <a:t>FINANSES</a:t>
              </a:r>
              <a:endParaRPr lang="lv-LV" altLang="lv-LV" sz="1800">
                <a:solidFill>
                  <a:schemeClr val="tx1"/>
                </a:solidFill>
                <a:latin typeface="Arial" panose="020B0604020202020204" pitchFamily="34" charset="0"/>
                <a:cs typeface="Arial" panose="020B0604020202020204" pitchFamily="34" charset="0"/>
              </a:endParaRPr>
            </a:p>
          </p:txBody>
        </p:sp>
      </p:grpSp>
    </p:spTree>
  </p:cSld>
  <p:clrMapOvr>
    <a:masterClrMapping/>
  </p:clrMapOvr>
  <p:transition spd="slow"/>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Virsraksts 1">
            <a:extLst>
              <a:ext uri="{FF2B5EF4-FFF2-40B4-BE49-F238E27FC236}">
                <a16:creationId xmlns:a16="http://schemas.microsoft.com/office/drawing/2014/main" id="{74687FAF-97D9-40B7-AF74-2DF0C5EC4699}"/>
              </a:ext>
            </a:extLst>
          </p:cNvPr>
          <p:cNvSpPr>
            <a:spLocks noGrp="1"/>
          </p:cNvSpPr>
          <p:nvPr>
            <p:ph type="title" idx="4294967295"/>
          </p:nvPr>
        </p:nvSpPr>
        <p:spPr>
          <a:xfrm>
            <a:off x="457200" y="274638"/>
            <a:ext cx="8229600" cy="777875"/>
          </a:xfrm>
        </p:spPr>
        <p:txBody>
          <a:bodyPr/>
          <a:lstStyle/>
          <a:p>
            <a:r>
              <a:rPr lang="lv-LV" altLang="lv-LV" sz="3200">
                <a:solidFill>
                  <a:srgbClr val="800000"/>
                </a:solidFill>
              </a:rPr>
              <a:t>Kas ir jākontrolē?</a:t>
            </a:r>
            <a:endParaRPr lang="ru-RU" altLang="lv-LV" sz="3200">
              <a:solidFill>
                <a:srgbClr val="800000"/>
              </a:solidFill>
            </a:endParaRPr>
          </a:p>
        </p:txBody>
      </p:sp>
      <p:sp>
        <p:nvSpPr>
          <p:cNvPr id="38915" name="Satura vietturis 2">
            <a:extLst>
              <a:ext uri="{FF2B5EF4-FFF2-40B4-BE49-F238E27FC236}">
                <a16:creationId xmlns:a16="http://schemas.microsoft.com/office/drawing/2014/main" id="{12C1FE05-B4B2-4241-BD73-6ECE8B0F9813}"/>
              </a:ext>
            </a:extLst>
          </p:cNvPr>
          <p:cNvSpPr>
            <a:spLocks noGrp="1"/>
          </p:cNvSpPr>
          <p:nvPr>
            <p:ph idx="4294967295"/>
          </p:nvPr>
        </p:nvSpPr>
        <p:spPr>
          <a:xfrm>
            <a:off x="457200" y="908050"/>
            <a:ext cx="8362950" cy="5218113"/>
          </a:xfrm>
        </p:spPr>
        <p:txBody>
          <a:bodyPr/>
          <a:lstStyle/>
          <a:p>
            <a:r>
              <a:rPr lang="lv-LV" altLang="lv-LV"/>
              <a:t> </a:t>
            </a:r>
            <a:r>
              <a:rPr lang="lv-LV" altLang="lv-LV" sz="2400">
                <a:solidFill>
                  <a:srgbClr val="800000"/>
                </a:solidFill>
              </a:rPr>
              <a:t>Visi projekta aspekti būtu jākontrolē, taču šiem noteikti ir jāseko:</a:t>
            </a:r>
            <a:endParaRPr lang="lv-LV" altLang="lv-LV" sz="2400">
              <a:solidFill>
                <a:srgbClr val="006600"/>
              </a:solidFill>
            </a:endParaRPr>
          </a:p>
          <a:p>
            <a:pPr>
              <a:spcBef>
                <a:spcPts val="600"/>
              </a:spcBef>
              <a:buFontTx/>
              <a:buChar char="•"/>
            </a:pPr>
            <a:r>
              <a:rPr lang="lv-LV" altLang="lv-LV" sz="2000"/>
              <a:t> </a:t>
            </a:r>
            <a:r>
              <a:rPr lang="lv-LV" altLang="lv-LV" sz="2400"/>
              <a:t>	</a:t>
            </a:r>
            <a:r>
              <a:rPr lang="lv-LV" altLang="lv-LV" sz="2400">
                <a:solidFill>
                  <a:srgbClr val="006600"/>
                </a:solidFill>
              </a:rPr>
              <a:t>Projekta laika ierobežojumi</a:t>
            </a:r>
          </a:p>
          <a:p>
            <a:pPr>
              <a:spcBef>
                <a:spcPts val="600"/>
              </a:spcBef>
              <a:buFontTx/>
              <a:buChar char="•"/>
            </a:pPr>
            <a:r>
              <a:rPr lang="lv-LV" altLang="lv-LV" sz="2400">
                <a:solidFill>
                  <a:srgbClr val="006600"/>
                </a:solidFill>
              </a:rPr>
              <a:t>	Izmaksas</a:t>
            </a:r>
          </a:p>
          <a:p>
            <a:pPr>
              <a:spcBef>
                <a:spcPts val="600"/>
              </a:spcBef>
              <a:buFontTx/>
              <a:buChar char="•"/>
            </a:pPr>
            <a:r>
              <a:rPr lang="lv-LV" altLang="lv-LV" sz="2400">
                <a:solidFill>
                  <a:srgbClr val="006600"/>
                </a:solidFill>
              </a:rPr>
              <a:t>	Specifiskie un kvalitātes standarti </a:t>
            </a:r>
          </a:p>
          <a:p>
            <a:pPr>
              <a:spcBef>
                <a:spcPts val="600"/>
              </a:spcBef>
              <a:buFontTx/>
              <a:buChar char="•"/>
            </a:pPr>
            <a:r>
              <a:rPr lang="lv-LV" altLang="lv-LV" sz="2400">
                <a:solidFill>
                  <a:srgbClr val="006600"/>
                </a:solidFill>
              </a:rPr>
              <a:t>	Drošības aspekti</a:t>
            </a:r>
          </a:p>
          <a:p>
            <a:pPr>
              <a:spcBef>
                <a:spcPts val="600"/>
              </a:spcBef>
              <a:buFontTx/>
              <a:buChar char="•"/>
            </a:pPr>
            <a:r>
              <a:rPr lang="lv-LV" altLang="lv-LV" sz="2400">
                <a:solidFill>
                  <a:srgbClr val="006600"/>
                </a:solidFill>
              </a:rPr>
              <a:t>	Resursu pieejamības nepārtrauktība</a:t>
            </a:r>
          </a:p>
          <a:p>
            <a:pPr>
              <a:spcBef>
                <a:spcPts val="600"/>
              </a:spcBef>
              <a:buFontTx/>
              <a:buChar char="•"/>
            </a:pPr>
            <a:r>
              <a:rPr lang="lv-LV" altLang="lv-LV" sz="2400">
                <a:solidFill>
                  <a:srgbClr val="006600"/>
                </a:solidFill>
              </a:rPr>
              <a:t>	Sadarbības partneru un piegādātāju darbība</a:t>
            </a:r>
          </a:p>
          <a:p>
            <a:pPr>
              <a:spcBef>
                <a:spcPts val="600"/>
              </a:spcBef>
              <a:buFontTx/>
              <a:buChar char="•"/>
            </a:pPr>
            <a:r>
              <a:rPr lang="lv-LV" altLang="lv-LV" sz="2400">
                <a:solidFill>
                  <a:srgbClr val="006600"/>
                </a:solidFill>
              </a:rPr>
              <a:t>	Attiecības komandā, komandas darba izpilde un tās attīstība</a:t>
            </a:r>
          </a:p>
          <a:p>
            <a:pPr>
              <a:spcBef>
                <a:spcPts val="600"/>
              </a:spcBef>
              <a:buFontTx/>
              <a:buChar char="•"/>
            </a:pPr>
            <a:r>
              <a:rPr lang="lv-LV" altLang="lv-LV" sz="2400">
                <a:solidFill>
                  <a:srgbClr val="006600"/>
                </a:solidFill>
              </a:rPr>
              <a:t>	Komunikācija ar citiem organizācijas departamentiem</a:t>
            </a:r>
          </a:p>
          <a:p>
            <a:pPr>
              <a:spcBef>
                <a:spcPts val="600"/>
              </a:spcBef>
              <a:buFontTx/>
              <a:buChar char="•"/>
            </a:pPr>
            <a:r>
              <a:rPr lang="lv-LV" altLang="lv-LV" sz="2400">
                <a:solidFill>
                  <a:srgbClr val="006600"/>
                </a:solidFill>
              </a:rPr>
              <a:t>	Attiecības ar klientiem</a:t>
            </a:r>
          </a:p>
          <a:p>
            <a:pPr>
              <a:spcBef>
                <a:spcPts val="600"/>
              </a:spcBef>
              <a:buFontTx/>
              <a:buChar char="•"/>
            </a:pPr>
            <a:r>
              <a:rPr lang="lv-LV" altLang="lv-LV" sz="2400">
                <a:solidFill>
                  <a:srgbClr val="006600"/>
                </a:solidFill>
              </a:rPr>
              <a:t>	Ārējo faktoru ietekme un sabiedrisko attiecību tēls</a:t>
            </a:r>
          </a:p>
          <a:p>
            <a:endParaRPr lang="ru-RU" altLang="lv-LV"/>
          </a:p>
        </p:txBody>
      </p:sp>
    </p:spTree>
  </p:cSld>
  <p:clrMapOvr>
    <a:masterClrMapping/>
  </p:clrMapOvr>
  <p:transition spd="slow"/>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Virsraksts 1">
            <a:extLst>
              <a:ext uri="{FF2B5EF4-FFF2-40B4-BE49-F238E27FC236}">
                <a16:creationId xmlns:a16="http://schemas.microsoft.com/office/drawing/2014/main" id="{7D083285-4768-4B72-800F-E558D322A015}"/>
              </a:ext>
            </a:extLst>
          </p:cNvPr>
          <p:cNvSpPr>
            <a:spLocks noGrp="1"/>
          </p:cNvSpPr>
          <p:nvPr>
            <p:ph type="title"/>
          </p:nvPr>
        </p:nvSpPr>
        <p:spPr>
          <a:xfrm>
            <a:off x="179388" y="176213"/>
            <a:ext cx="8229600" cy="1143000"/>
          </a:xfrm>
        </p:spPr>
        <p:txBody>
          <a:bodyPr/>
          <a:lstStyle/>
          <a:p>
            <a:r>
              <a:rPr lang="lv-LV" altLang="lv-LV" dirty="0">
                <a:solidFill>
                  <a:srgbClr val="800000"/>
                </a:solidFill>
              </a:rPr>
              <a:t>Stīvens </a:t>
            </a:r>
            <a:r>
              <a:rPr lang="lv-LV" altLang="lv-LV" dirty="0" err="1">
                <a:solidFill>
                  <a:srgbClr val="800000"/>
                </a:solidFill>
              </a:rPr>
              <a:t>Kovejs</a:t>
            </a:r>
            <a:r>
              <a:rPr lang="lv-LV" altLang="lv-LV" dirty="0">
                <a:solidFill>
                  <a:srgbClr val="800000"/>
                </a:solidFill>
              </a:rPr>
              <a:t>, grāmatas “Septiņi         veiksmīgu cilvēku paradumi” autors </a:t>
            </a:r>
          </a:p>
        </p:txBody>
      </p:sp>
      <p:sp>
        <p:nvSpPr>
          <p:cNvPr id="9219" name="Satura vietturis 2">
            <a:extLst>
              <a:ext uri="{FF2B5EF4-FFF2-40B4-BE49-F238E27FC236}">
                <a16:creationId xmlns:a16="http://schemas.microsoft.com/office/drawing/2014/main" id="{28E94070-3CFF-4CA0-B364-B0FAAF9588D1}"/>
              </a:ext>
            </a:extLst>
          </p:cNvPr>
          <p:cNvSpPr>
            <a:spLocks noGrp="1"/>
          </p:cNvSpPr>
          <p:nvPr>
            <p:ph idx="1"/>
          </p:nvPr>
        </p:nvSpPr>
        <p:spPr>
          <a:xfrm>
            <a:off x="985838" y="1484313"/>
            <a:ext cx="6886575" cy="3881437"/>
          </a:xfrm>
        </p:spPr>
        <p:txBody>
          <a:bodyPr/>
          <a:lstStyle/>
          <a:p>
            <a:r>
              <a:rPr lang="lv-LV" altLang="lv-LV" sz="2000" b="1" i="1">
                <a:solidFill>
                  <a:srgbClr val="800000"/>
                </a:solidFill>
              </a:rPr>
              <a:t>Tiecieties pēc morālā pārākuma</a:t>
            </a:r>
            <a:br>
              <a:rPr lang="ru-RU" altLang="lv-LV" b="1" i="1">
                <a:solidFill>
                  <a:srgbClr val="800000"/>
                </a:solidFill>
              </a:rPr>
            </a:br>
            <a:r>
              <a:rPr lang="lv-LV" altLang="lv-LV" sz="2000">
                <a:solidFill>
                  <a:srgbClr val="006600"/>
                </a:solidFill>
              </a:rPr>
              <a:t>Vairums cilvēku diženumu nosaka pēc bagātības, popularitātes un sociālā statusa. Taču tas, ko es saucu par “ikdienas diženumu”, ir balstīts uz raksturu un intelektuālajiem sasniegumiem. Amati un bagātība rada formālo, taču vairumā gadījumu ne morālo pārākumu</a:t>
            </a:r>
            <a:r>
              <a:rPr lang="lv-LV" altLang="lv-LV" sz="2000" b="1">
                <a:solidFill>
                  <a:srgbClr val="006600"/>
                </a:solidFill>
              </a:rPr>
              <a:t>. </a:t>
            </a:r>
            <a:r>
              <a:rPr lang="lv-LV" altLang="lv-LV" sz="2000" b="1">
                <a:solidFill>
                  <a:srgbClr val="800000"/>
                </a:solidFill>
              </a:rPr>
              <a:t>Morālo pārākumu iespējams gūt ar savu raksturu, intelektu un uzticēšanos cilvēkiem.</a:t>
            </a:r>
            <a:r>
              <a:rPr lang="lv-LV" altLang="lv-LV" sz="2000" b="1">
                <a:solidFill>
                  <a:srgbClr val="006600"/>
                </a:solidFill>
              </a:rPr>
              <a:t> </a:t>
            </a:r>
            <a:r>
              <a:rPr lang="ru-RU" altLang="lv-LV" sz="2000" b="1">
                <a:solidFill>
                  <a:srgbClr val="006600"/>
                </a:solidFill>
              </a:rPr>
              <a:t> </a:t>
            </a:r>
            <a:r>
              <a:rPr lang="lv-LV" altLang="lv-LV" sz="2000">
                <a:solidFill>
                  <a:srgbClr val="006600"/>
                </a:solidFill>
              </a:rPr>
              <a:t>Tas ir īpaši svarīgi biznesā: izdevumu samazināšanai, ražīguma celšanai,  un inovatīvas kultūras uzturēšanai, kas ir ļoti svarīgi mūsdienu globālajā ekonomikā, ir jānodrošinās ar darbinieku un partneru uzticību. Kāpēc?  Tāpēc, ka katram ir kaut kas jāziedo. </a:t>
            </a:r>
            <a:r>
              <a:rPr lang="lv-LV" altLang="lv-LV" sz="2000" b="1">
                <a:solidFill>
                  <a:srgbClr val="800000"/>
                </a:solidFill>
              </a:rPr>
              <a:t>Ja jums neuzticas, jūs neko nepanāksiet.  Un viltot uzticību nav iespējams.</a:t>
            </a:r>
          </a:p>
          <a:p>
            <a:endParaRPr lang="lv-LV" altLang="lv-LV">
              <a:solidFill>
                <a:srgbClr val="006600"/>
              </a:solidFill>
            </a:endParaRPr>
          </a:p>
        </p:txBody>
      </p:sp>
      <p:pic>
        <p:nvPicPr>
          <p:cNvPr id="9220" name="Attēls 4" descr="http://old.e-xecutive.ru/files/img2/at5107_40.jpg">
            <a:extLst>
              <a:ext uri="{FF2B5EF4-FFF2-40B4-BE49-F238E27FC236}">
                <a16:creationId xmlns:a16="http://schemas.microsoft.com/office/drawing/2014/main" id="{F416CFC8-4403-4FF5-8483-D7601D176AB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3838" y="1470025"/>
            <a:ext cx="7620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p:sld>
</file>

<file path=ppt/slides/slide30.xml><?xml version="1.0" encoding="utf-8"?>
<p:sld xmlns:a="http://schemas.openxmlformats.org/drawingml/2006/main" xmlns:r="http://schemas.openxmlformats.org/officeDocument/2006/relationships" xmlns:p="http://schemas.openxmlformats.org/presentationml/2006/main">
  <p:cSld>
    <p:bg>
      <p:bgPr>
        <a:solidFill>
          <a:srgbClr val="F4F9F8"/>
        </a:solidFill>
        <a:effectLst/>
      </p:bgPr>
    </p:bg>
    <p:spTree>
      <p:nvGrpSpPr>
        <p:cNvPr id="1" name=""/>
        <p:cNvGrpSpPr/>
        <p:nvPr/>
      </p:nvGrpSpPr>
      <p:grpSpPr>
        <a:xfrm>
          <a:off x="0" y="0"/>
          <a:ext cx="0" cy="0"/>
          <a:chOff x="0" y="0"/>
          <a:chExt cx="0" cy="0"/>
        </a:xfrm>
      </p:grpSpPr>
      <p:sp>
        <p:nvSpPr>
          <p:cNvPr id="2" name="Shape 0"/>
          <p:cNvSpPr/>
          <p:nvPr/>
        </p:nvSpPr>
        <p:spPr>
          <a:xfrm>
            <a:off x="0" y="857250"/>
            <a:ext cx="9144000" cy="594360"/>
          </a:xfrm>
          <a:prstGeom prst="rect">
            <a:avLst/>
          </a:prstGeom>
          <a:solidFill>
            <a:srgbClr val="0B3D40"/>
          </a:solidFill>
          <a:ln w="12700">
            <a:solidFill>
              <a:srgbClr val="0B3D40"/>
            </a:solidFill>
            <a:prstDash val="solid"/>
          </a:ln>
        </p:spPr>
        <p:txBody>
          <a:bodyPr/>
          <a:lstStyle/>
          <a:p>
            <a:pPr eaLnBrk="1" fontAlgn="auto" hangingPunct="1">
              <a:spcBef>
                <a:spcPts val="0"/>
              </a:spcBef>
              <a:spcAft>
                <a:spcPts val="0"/>
              </a:spcAft>
            </a:pPr>
            <a:endParaRPr lang="lv-LV" sz="1800">
              <a:solidFill>
                <a:prstClr val="black"/>
              </a:solidFill>
              <a:latin typeface="Calibri" panose="020F0502020204030204"/>
            </a:endParaRPr>
          </a:p>
        </p:txBody>
      </p:sp>
      <p:sp>
        <p:nvSpPr>
          <p:cNvPr id="3" name="Shape 1"/>
          <p:cNvSpPr/>
          <p:nvPr/>
        </p:nvSpPr>
        <p:spPr>
          <a:xfrm>
            <a:off x="0" y="857250"/>
            <a:ext cx="91440" cy="5143500"/>
          </a:xfrm>
          <a:prstGeom prst="rect">
            <a:avLst/>
          </a:prstGeom>
          <a:solidFill>
            <a:srgbClr val="01C5A4"/>
          </a:solidFill>
          <a:ln w="12700">
            <a:solidFill>
              <a:srgbClr val="01C5A4"/>
            </a:solidFill>
            <a:prstDash val="solid"/>
          </a:ln>
        </p:spPr>
        <p:txBody>
          <a:bodyPr/>
          <a:lstStyle/>
          <a:p>
            <a:pPr eaLnBrk="1" fontAlgn="auto" hangingPunct="1">
              <a:spcBef>
                <a:spcPts val="0"/>
              </a:spcBef>
              <a:spcAft>
                <a:spcPts val="0"/>
              </a:spcAft>
            </a:pPr>
            <a:endParaRPr lang="lv-LV" sz="1800">
              <a:solidFill>
                <a:prstClr val="black"/>
              </a:solidFill>
              <a:latin typeface="Calibri" panose="020F0502020204030204"/>
            </a:endParaRPr>
          </a:p>
        </p:txBody>
      </p:sp>
      <p:sp>
        <p:nvSpPr>
          <p:cNvPr id="4" name="Text 2"/>
          <p:cNvSpPr/>
          <p:nvPr/>
        </p:nvSpPr>
        <p:spPr>
          <a:xfrm>
            <a:off x="201168" y="857250"/>
            <a:ext cx="8778240" cy="365760"/>
          </a:xfrm>
          <a:prstGeom prst="rect">
            <a:avLst/>
          </a:prstGeom>
          <a:noFill/>
          <a:ln/>
        </p:spPr>
        <p:txBody>
          <a:bodyPr wrap="square" lIns="0" tIns="0" rIns="0" bIns="0" rtlCol="0" anchor="ctr"/>
          <a:lstStyle/>
          <a:p>
            <a:pPr eaLnBrk="1" fontAlgn="auto" hangingPunct="1">
              <a:spcBef>
                <a:spcPts val="0"/>
              </a:spcBef>
              <a:spcAft>
                <a:spcPts val="0"/>
              </a:spcAft>
            </a:pPr>
            <a:r>
              <a:rPr lang="en-US" sz="1300" b="1" dirty="0">
                <a:solidFill>
                  <a:srgbClr val="FFFFFF"/>
                </a:solidFill>
                <a:latin typeface="Calibri" pitchFamily="34" charset="0"/>
                <a:ea typeface="Calibri" pitchFamily="34" charset="-122"/>
                <a:cs typeface="Calibri" pitchFamily="34" charset="-120"/>
              </a:rPr>
              <a:t>Nometnes projekta realizēšanas stratēģiskie aspekti</a:t>
            </a:r>
            <a:endParaRPr lang="en-US" sz="1300" dirty="0">
              <a:solidFill>
                <a:prstClr val="black"/>
              </a:solidFill>
              <a:latin typeface="Calibri" panose="020F0502020204030204"/>
            </a:endParaRPr>
          </a:p>
        </p:txBody>
      </p:sp>
      <p:sp>
        <p:nvSpPr>
          <p:cNvPr id="5" name="Text 3"/>
          <p:cNvSpPr/>
          <p:nvPr/>
        </p:nvSpPr>
        <p:spPr>
          <a:xfrm>
            <a:off x="201168" y="1223010"/>
            <a:ext cx="8778240" cy="228600"/>
          </a:xfrm>
          <a:prstGeom prst="rect">
            <a:avLst/>
          </a:prstGeom>
          <a:noFill/>
          <a:ln/>
        </p:spPr>
        <p:txBody>
          <a:bodyPr wrap="square" lIns="0" tIns="0" rIns="0" bIns="0" rtlCol="0" anchor="ctr"/>
          <a:lstStyle/>
          <a:p>
            <a:pPr eaLnBrk="1" fontAlgn="auto" hangingPunct="1">
              <a:spcBef>
                <a:spcPts val="0"/>
              </a:spcBef>
              <a:spcAft>
                <a:spcPts val="0"/>
              </a:spcAft>
            </a:pPr>
            <a:r>
              <a:rPr lang="en-US" sz="1000" i="1" dirty="0">
                <a:solidFill>
                  <a:srgbClr val="01C5A4"/>
                </a:solidFill>
                <a:latin typeface="Calibri" pitchFamily="34" charset="0"/>
                <a:ea typeface="Calibri" pitchFamily="34" charset="-122"/>
                <a:cs typeface="Calibri" pitchFamily="34" charset="-120"/>
              </a:rPr>
              <a:t>Komandas vadīšana nometnes laikā  •  Prioritātes 1–4  •  Operacionālie pamati</a:t>
            </a:r>
            <a:endParaRPr lang="en-US" sz="1000" dirty="0">
              <a:solidFill>
                <a:prstClr val="black"/>
              </a:solidFill>
              <a:latin typeface="Calibri" panose="020F0502020204030204"/>
            </a:endParaRPr>
          </a:p>
        </p:txBody>
      </p:sp>
      <p:sp>
        <p:nvSpPr>
          <p:cNvPr id="8" name="Shape 6"/>
          <p:cNvSpPr/>
          <p:nvPr/>
        </p:nvSpPr>
        <p:spPr>
          <a:xfrm>
            <a:off x="201168" y="1515618"/>
            <a:ext cx="2103120" cy="237744"/>
          </a:xfrm>
          <a:prstGeom prst="rect">
            <a:avLst/>
          </a:prstGeom>
          <a:solidFill>
            <a:srgbClr val="9A5B0A"/>
          </a:solidFill>
          <a:ln w="12700">
            <a:solidFill>
              <a:srgbClr val="9A5B0A"/>
            </a:solidFill>
            <a:prstDash val="solid"/>
          </a:ln>
        </p:spPr>
        <p:txBody>
          <a:bodyPr/>
          <a:lstStyle/>
          <a:p>
            <a:pPr eaLnBrk="1" fontAlgn="auto" hangingPunct="1">
              <a:spcBef>
                <a:spcPts val="0"/>
              </a:spcBef>
              <a:spcAft>
                <a:spcPts val="0"/>
              </a:spcAft>
            </a:pPr>
            <a:endParaRPr lang="lv-LV" sz="1800">
              <a:solidFill>
                <a:prstClr val="black"/>
              </a:solidFill>
              <a:latin typeface="Calibri" panose="020F0502020204030204"/>
            </a:endParaRPr>
          </a:p>
        </p:txBody>
      </p:sp>
      <p:sp>
        <p:nvSpPr>
          <p:cNvPr id="9" name="Text 7"/>
          <p:cNvSpPr/>
          <p:nvPr/>
        </p:nvSpPr>
        <p:spPr>
          <a:xfrm>
            <a:off x="201168" y="1515618"/>
            <a:ext cx="2103120" cy="237744"/>
          </a:xfrm>
          <a:prstGeom prst="rect">
            <a:avLst/>
          </a:prstGeom>
          <a:noFill/>
          <a:ln/>
        </p:spPr>
        <p:txBody>
          <a:bodyPr wrap="square" lIns="0" tIns="0" rIns="0" bIns="0" rtlCol="0" anchor="ctr"/>
          <a:lstStyle/>
          <a:p>
            <a:pPr algn="ctr" eaLnBrk="1" fontAlgn="auto" hangingPunct="1">
              <a:spcBef>
                <a:spcPts val="0"/>
              </a:spcBef>
              <a:spcAft>
                <a:spcPts val="0"/>
              </a:spcAft>
            </a:pPr>
            <a:r>
              <a:rPr lang="en-US" sz="850" b="1" kern="0" spc="100" dirty="0">
                <a:solidFill>
                  <a:srgbClr val="FFFFFF"/>
                </a:solidFill>
                <a:latin typeface="Calibri" pitchFamily="34" charset="0"/>
                <a:ea typeface="Calibri" pitchFamily="34" charset="-122"/>
                <a:cs typeface="Calibri" pitchFamily="34" charset="-120"/>
              </a:rPr>
              <a:t>OPERACIONĀLIE PAMATI</a:t>
            </a:r>
            <a:endParaRPr lang="en-US" sz="850" dirty="0">
              <a:solidFill>
                <a:prstClr val="black"/>
              </a:solidFill>
              <a:latin typeface="Calibri" panose="020F0502020204030204"/>
            </a:endParaRPr>
          </a:p>
        </p:txBody>
      </p:sp>
      <p:sp>
        <p:nvSpPr>
          <p:cNvPr id="10" name="Shape 8"/>
          <p:cNvSpPr/>
          <p:nvPr/>
        </p:nvSpPr>
        <p:spPr>
          <a:xfrm>
            <a:off x="201168" y="1799082"/>
            <a:ext cx="2103120" cy="3877056"/>
          </a:xfrm>
          <a:prstGeom prst="rect">
            <a:avLst/>
          </a:prstGeom>
          <a:solidFill>
            <a:srgbClr val="FDF3E3"/>
          </a:solidFill>
          <a:ln w="7620">
            <a:solidFill>
              <a:srgbClr val="E8C07A"/>
            </a:solidFill>
            <a:prstDash val="solid"/>
          </a:ln>
        </p:spPr>
        <p:txBody>
          <a:bodyPr/>
          <a:lstStyle/>
          <a:p>
            <a:pPr eaLnBrk="1" fontAlgn="auto" hangingPunct="1">
              <a:spcBef>
                <a:spcPts val="0"/>
              </a:spcBef>
              <a:spcAft>
                <a:spcPts val="0"/>
              </a:spcAft>
            </a:pPr>
            <a:endParaRPr lang="lv-LV" sz="1800">
              <a:solidFill>
                <a:prstClr val="black"/>
              </a:solidFill>
              <a:latin typeface="Calibri" panose="020F0502020204030204"/>
            </a:endParaRPr>
          </a:p>
        </p:txBody>
      </p:sp>
      <p:sp>
        <p:nvSpPr>
          <p:cNvPr id="11" name="Shape 9"/>
          <p:cNvSpPr/>
          <p:nvPr/>
        </p:nvSpPr>
        <p:spPr>
          <a:xfrm>
            <a:off x="201168" y="1799082"/>
            <a:ext cx="2103120" cy="73152"/>
          </a:xfrm>
          <a:prstGeom prst="rect">
            <a:avLst/>
          </a:prstGeom>
          <a:solidFill>
            <a:srgbClr val="C47D1A"/>
          </a:solidFill>
          <a:ln w="12700">
            <a:solidFill>
              <a:srgbClr val="C47D1A"/>
            </a:solidFill>
            <a:prstDash val="solid"/>
          </a:ln>
        </p:spPr>
        <p:txBody>
          <a:bodyPr/>
          <a:lstStyle/>
          <a:p>
            <a:pPr eaLnBrk="1" fontAlgn="auto" hangingPunct="1">
              <a:spcBef>
                <a:spcPts val="0"/>
              </a:spcBef>
              <a:spcAft>
                <a:spcPts val="0"/>
              </a:spcAft>
            </a:pPr>
            <a:endParaRPr lang="lv-LV" sz="1800">
              <a:solidFill>
                <a:prstClr val="black"/>
              </a:solidFill>
              <a:latin typeface="Calibri" panose="020F0502020204030204"/>
            </a:endParaRPr>
          </a:p>
        </p:txBody>
      </p:sp>
      <p:sp>
        <p:nvSpPr>
          <p:cNvPr id="12" name="Shape 10"/>
          <p:cNvSpPr/>
          <p:nvPr/>
        </p:nvSpPr>
        <p:spPr>
          <a:xfrm>
            <a:off x="310896" y="1890522"/>
            <a:ext cx="457200" cy="457200"/>
          </a:xfrm>
          <a:prstGeom prst="rect">
            <a:avLst/>
          </a:prstGeom>
          <a:solidFill>
            <a:srgbClr val="C47D1A"/>
          </a:solidFill>
          <a:ln w="12700">
            <a:solidFill>
              <a:srgbClr val="C47D1A"/>
            </a:solidFill>
            <a:prstDash val="solid"/>
          </a:ln>
        </p:spPr>
        <p:txBody>
          <a:bodyPr/>
          <a:lstStyle/>
          <a:p>
            <a:pPr eaLnBrk="1" fontAlgn="auto" hangingPunct="1">
              <a:spcBef>
                <a:spcPts val="0"/>
              </a:spcBef>
              <a:spcAft>
                <a:spcPts val="0"/>
              </a:spcAft>
            </a:pPr>
            <a:endParaRPr lang="lv-LV" sz="1800">
              <a:solidFill>
                <a:prstClr val="black"/>
              </a:solidFill>
              <a:latin typeface="Calibri" panose="020F0502020204030204"/>
            </a:endParaRPr>
          </a:p>
        </p:txBody>
      </p:sp>
      <p:sp>
        <p:nvSpPr>
          <p:cNvPr id="13" name="Text 11"/>
          <p:cNvSpPr/>
          <p:nvPr/>
        </p:nvSpPr>
        <p:spPr>
          <a:xfrm>
            <a:off x="310896" y="1890522"/>
            <a:ext cx="457200" cy="457200"/>
          </a:xfrm>
          <a:prstGeom prst="rect">
            <a:avLst/>
          </a:prstGeom>
          <a:noFill/>
          <a:ln/>
        </p:spPr>
        <p:txBody>
          <a:bodyPr wrap="square" lIns="0" tIns="0" rIns="0" bIns="0" rtlCol="0" anchor="ctr"/>
          <a:lstStyle/>
          <a:p>
            <a:pPr algn="ctr" eaLnBrk="1" fontAlgn="auto" hangingPunct="1">
              <a:spcBef>
                <a:spcPts val="0"/>
              </a:spcBef>
              <a:spcAft>
                <a:spcPts val="0"/>
              </a:spcAft>
            </a:pPr>
            <a:r>
              <a:rPr lang="en-US" sz="1800" b="1" dirty="0">
                <a:solidFill>
                  <a:srgbClr val="FFFFFF"/>
                </a:solidFill>
                <a:latin typeface="Calibri" pitchFamily="34" charset="0"/>
                <a:ea typeface="Calibri" pitchFamily="34" charset="-122"/>
                <a:cs typeface="Calibri" pitchFamily="34" charset="-120"/>
              </a:rPr>
              <a:t>1</a:t>
            </a:r>
            <a:endParaRPr lang="en-US" sz="1800" dirty="0">
              <a:solidFill>
                <a:prstClr val="black"/>
              </a:solidFill>
              <a:latin typeface="Calibri" panose="020F0502020204030204"/>
            </a:endParaRPr>
          </a:p>
        </p:txBody>
      </p:sp>
      <p:sp>
        <p:nvSpPr>
          <p:cNvPr id="14" name="Text 12"/>
          <p:cNvSpPr/>
          <p:nvPr/>
        </p:nvSpPr>
        <p:spPr>
          <a:xfrm>
            <a:off x="310896" y="2439162"/>
            <a:ext cx="1901952" cy="594360"/>
          </a:xfrm>
          <a:prstGeom prst="rect">
            <a:avLst/>
          </a:prstGeom>
          <a:noFill/>
          <a:ln/>
        </p:spPr>
        <p:txBody>
          <a:bodyPr wrap="square" rtlCol="0" anchor="t"/>
          <a:lstStyle/>
          <a:p>
            <a:pPr eaLnBrk="1" fontAlgn="auto" hangingPunct="1">
              <a:spcBef>
                <a:spcPts val="0"/>
              </a:spcBef>
              <a:spcAft>
                <a:spcPts val="0"/>
              </a:spcAft>
            </a:pPr>
            <a:r>
              <a:rPr lang="en-US" sz="1250" b="1" dirty="0">
                <a:solidFill>
                  <a:srgbClr val="9A5B0A"/>
                </a:solidFill>
                <a:latin typeface="Calibri" pitchFamily="34" charset="0"/>
                <a:ea typeface="Calibri" pitchFamily="34" charset="-122"/>
                <a:cs typeface="Calibri" pitchFamily="34" charset="-120"/>
              </a:rPr>
              <a:t>Ikdienas komandas sapulces</a:t>
            </a:r>
            <a:endParaRPr lang="en-US" sz="1250" dirty="0">
              <a:solidFill>
                <a:prstClr val="black"/>
              </a:solidFill>
              <a:latin typeface="Calibri" panose="020F0502020204030204"/>
            </a:endParaRPr>
          </a:p>
        </p:txBody>
      </p:sp>
      <p:sp>
        <p:nvSpPr>
          <p:cNvPr id="15" name="Shape 13"/>
          <p:cNvSpPr/>
          <p:nvPr/>
        </p:nvSpPr>
        <p:spPr>
          <a:xfrm>
            <a:off x="310896" y="3079242"/>
            <a:ext cx="1883664" cy="0"/>
          </a:xfrm>
          <a:prstGeom prst="line">
            <a:avLst/>
          </a:prstGeom>
          <a:noFill/>
          <a:ln w="6350">
            <a:solidFill>
              <a:srgbClr val="E8C07A"/>
            </a:solidFill>
            <a:prstDash val="solid"/>
          </a:ln>
        </p:spPr>
        <p:txBody>
          <a:bodyPr/>
          <a:lstStyle/>
          <a:p>
            <a:pPr eaLnBrk="1" fontAlgn="auto" hangingPunct="1">
              <a:spcBef>
                <a:spcPts val="0"/>
              </a:spcBef>
              <a:spcAft>
                <a:spcPts val="0"/>
              </a:spcAft>
            </a:pPr>
            <a:endParaRPr lang="lv-LV" sz="1800">
              <a:solidFill>
                <a:prstClr val="black"/>
              </a:solidFill>
              <a:latin typeface="Calibri" panose="020F0502020204030204"/>
            </a:endParaRPr>
          </a:p>
        </p:txBody>
      </p:sp>
      <p:sp>
        <p:nvSpPr>
          <p:cNvPr id="16" name="Text 14"/>
          <p:cNvSpPr/>
          <p:nvPr/>
        </p:nvSpPr>
        <p:spPr>
          <a:xfrm>
            <a:off x="310896" y="3170682"/>
            <a:ext cx="1901952" cy="2423160"/>
          </a:xfrm>
          <a:prstGeom prst="rect">
            <a:avLst/>
          </a:prstGeom>
          <a:noFill/>
          <a:ln/>
        </p:spPr>
        <p:txBody>
          <a:bodyPr wrap="square" rtlCol="0" anchor="t"/>
          <a:lstStyle/>
          <a:p>
            <a:pPr eaLnBrk="1" fontAlgn="auto" hangingPunct="1">
              <a:lnSpc>
                <a:spcPct val="120000"/>
              </a:lnSpc>
              <a:spcBef>
                <a:spcPts val="0"/>
              </a:spcBef>
              <a:spcAft>
                <a:spcPts val="0"/>
              </a:spcAft>
            </a:pPr>
            <a:r>
              <a:rPr lang="en-US" dirty="0">
                <a:solidFill>
                  <a:srgbClr val="6B4010"/>
                </a:solidFill>
                <a:latin typeface="Calibri" pitchFamily="34" charset="0"/>
                <a:ea typeface="Calibri" pitchFamily="34" charset="-122"/>
                <a:cs typeface="Calibri" pitchFamily="34" charset="-120"/>
              </a:rPr>
              <a:t>Katru rītu — īsa (15 min) stāvot organizēta sapulce: kas notika vakar, kas šodien gaidāms, kam vajadzīgs atbalsts. Vakara sapulce: refleksija un korekcijas rītdienai. Struktūra novērš dezinformāciju un vieš drošību komandā.</a:t>
            </a:r>
            <a:endParaRPr lang="en-US" dirty="0">
              <a:solidFill>
                <a:prstClr val="black"/>
              </a:solidFill>
              <a:latin typeface="Calibri" panose="020F0502020204030204"/>
            </a:endParaRPr>
          </a:p>
        </p:txBody>
      </p:sp>
      <p:sp>
        <p:nvSpPr>
          <p:cNvPr id="17" name="Shape 15"/>
          <p:cNvSpPr/>
          <p:nvPr/>
        </p:nvSpPr>
        <p:spPr>
          <a:xfrm>
            <a:off x="2414016" y="1799082"/>
            <a:ext cx="2103120" cy="3877056"/>
          </a:xfrm>
          <a:prstGeom prst="rect">
            <a:avLst/>
          </a:prstGeom>
          <a:solidFill>
            <a:srgbClr val="FDF3E3"/>
          </a:solidFill>
          <a:ln w="7620">
            <a:solidFill>
              <a:srgbClr val="E8C07A"/>
            </a:solidFill>
            <a:prstDash val="solid"/>
          </a:ln>
        </p:spPr>
        <p:txBody>
          <a:bodyPr/>
          <a:lstStyle/>
          <a:p>
            <a:pPr eaLnBrk="1" fontAlgn="auto" hangingPunct="1">
              <a:spcBef>
                <a:spcPts val="0"/>
              </a:spcBef>
              <a:spcAft>
                <a:spcPts val="0"/>
              </a:spcAft>
            </a:pPr>
            <a:endParaRPr lang="lv-LV" sz="1800">
              <a:solidFill>
                <a:prstClr val="black"/>
              </a:solidFill>
              <a:latin typeface="Calibri" panose="020F0502020204030204"/>
            </a:endParaRPr>
          </a:p>
        </p:txBody>
      </p:sp>
      <p:sp>
        <p:nvSpPr>
          <p:cNvPr id="18" name="Shape 16"/>
          <p:cNvSpPr/>
          <p:nvPr/>
        </p:nvSpPr>
        <p:spPr>
          <a:xfrm>
            <a:off x="2414016" y="1799082"/>
            <a:ext cx="2103120" cy="73152"/>
          </a:xfrm>
          <a:prstGeom prst="rect">
            <a:avLst/>
          </a:prstGeom>
          <a:solidFill>
            <a:srgbClr val="C47D1A"/>
          </a:solidFill>
          <a:ln w="12700">
            <a:solidFill>
              <a:srgbClr val="C47D1A"/>
            </a:solidFill>
            <a:prstDash val="solid"/>
          </a:ln>
        </p:spPr>
        <p:txBody>
          <a:bodyPr/>
          <a:lstStyle/>
          <a:p>
            <a:pPr eaLnBrk="1" fontAlgn="auto" hangingPunct="1">
              <a:spcBef>
                <a:spcPts val="0"/>
              </a:spcBef>
              <a:spcAft>
                <a:spcPts val="0"/>
              </a:spcAft>
            </a:pPr>
            <a:endParaRPr lang="lv-LV" sz="1800">
              <a:solidFill>
                <a:prstClr val="black"/>
              </a:solidFill>
              <a:latin typeface="Calibri" panose="020F0502020204030204"/>
            </a:endParaRPr>
          </a:p>
        </p:txBody>
      </p:sp>
      <p:sp>
        <p:nvSpPr>
          <p:cNvPr id="19" name="Shape 17"/>
          <p:cNvSpPr/>
          <p:nvPr/>
        </p:nvSpPr>
        <p:spPr>
          <a:xfrm>
            <a:off x="2523744" y="1890522"/>
            <a:ext cx="457200" cy="457200"/>
          </a:xfrm>
          <a:prstGeom prst="rect">
            <a:avLst/>
          </a:prstGeom>
          <a:solidFill>
            <a:srgbClr val="C47D1A"/>
          </a:solidFill>
          <a:ln w="12700">
            <a:solidFill>
              <a:srgbClr val="C47D1A"/>
            </a:solidFill>
            <a:prstDash val="solid"/>
          </a:ln>
        </p:spPr>
        <p:txBody>
          <a:bodyPr/>
          <a:lstStyle/>
          <a:p>
            <a:pPr eaLnBrk="1" fontAlgn="auto" hangingPunct="1">
              <a:spcBef>
                <a:spcPts val="0"/>
              </a:spcBef>
              <a:spcAft>
                <a:spcPts val="0"/>
              </a:spcAft>
            </a:pPr>
            <a:endParaRPr lang="lv-LV" sz="1800">
              <a:solidFill>
                <a:prstClr val="black"/>
              </a:solidFill>
              <a:latin typeface="Calibri" panose="020F0502020204030204"/>
            </a:endParaRPr>
          </a:p>
        </p:txBody>
      </p:sp>
      <p:sp>
        <p:nvSpPr>
          <p:cNvPr id="20" name="Text 18"/>
          <p:cNvSpPr/>
          <p:nvPr/>
        </p:nvSpPr>
        <p:spPr>
          <a:xfrm>
            <a:off x="2523744" y="1890522"/>
            <a:ext cx="457200" cy="457200"/>
          </a:xfrm>
          <a:prstGeom prst="rect">
            <a:avLst/>
          </a:prstGeom>
          <a:noFill/>
          <a:ln/>
        </p:spPr>
        <p:txBody>
          <a:bodyPr wrap="square" lIns="0" tIns="0" rIns="0" bIns="0" rtlCol="0" anchor="ctr"/>
          <a:lstStyle/>
          <a:p>
            <a:pPr algn="ctr" eaLnBrk="1" fontAlgn="auto" hangingPunct="1">
              <a:spcBef>
                <a:spcPts val="0"/>
              </a:spcBef>
              <a:spcAft>
                <a:spcPts val="0"/>
              </a:spcAft>
            </a:pPr>
            <a:r>
              <a:rPr lang="en-US" sz="1800" b="1" dirty="0">
                <a:solidFill>
                  <a:srgbClr val="FFFFFF"/>
                </a:solidFill>
                <a:latin typeface="Calibri" pitchFamily="34" charset="0"/>
                <a:ea typeface="Calibri" pitchFamily="34" charset="-122"/>
                <a:cs typeface="Calibri" pitchFamily="34" charset="-120"/>
              </a:rPr>
              <a:t>2</a:t>
            </a:r>
            <a:endParaRPr lang="en-US" sz="1800" dirty="0">
              <a:solidFill>
                <a:prstClr val="black"/>
              </a:solidFill>
              <a:latin typeface="Calibri" panose="020F0502020204030204"/>
            </a:endParaRPr>
          </a:p>
        </p:txBody>
      </p:sp>
      <p:sp>
        <p:nvSpPr>
          <p:cNvPr id="21" name="Text 19"/>
          <p:cNvSpPr/>
          <p:nvPr/>
        </p:nvSpPr>
        <p:spPr>
          <a:xfrm>
            <a:off x="2523744" y="2439162"/>
            <a:ext cx="1901952" cy="594360"/>
          </a:xfrm>
          <a:prstGeom prst="rect">
            <a:avLst/>
          </a:prstGeom>
          <a:noFill/>
          <a:ln/>
        </p:spPr>
        <p:txBody>
          <a:bodyPr wrap="square" rtlCol="0" anchor="t"/>
          <a:lstStyle/>
          <a:p>
            <a:pPr eaLnBrk="1" fontAlgn="auto" hangingPunct="1">
              <a:spcBef>
                <a:spcPts val="0"/>
              </a:spcBef>
              <a:spcAft>
                <a:spcPts val="0"/>
              </a:spcAft>
            </a:pPr>
            <a:r>
              <a:rPr lang="en-US" sz="1250" b="1" dirty="0">
                <a:solidFill>
                  <a:srgbClr val="9A5B0A"/>
                </a:solidFill>
                <a:latin typeface="Calibri" pitchFamily="34" charset="0"/>
                <a:ea typeface="Calibri" pitchFamily="34" charset="-122"/>
                <a:cs typeface="Calibri" pitchFamily="34" charset="-120"/>
              </a:rPr>
              <a:t>Lomu un atbildību skaidrība</a:t>
            </a:r>
            <a:endParaRPr lang="en-US" sz="1250" dirty="0">
              <a:solidFill>
                <a:prstClr val="black"/>
              </a:solidFill>
              <a:latin typeface="Calibri" panose="020F0502020204030204"/>
            </a:endParaRPr>
          </a:p>
        </p:txBody>
      </p:sp>
      <p:sp>
        <p:nvSpPr>
          <p:cNvPr id="22" name="Shape 20"/>
          <p:cNvSpPr/>
          <p:nvPr/>
        </p:nvSpPr>
        <p:spPr>
          <a:xfrm>
            <a:off x="2523744" y="3079242"/>
            <a:ext cx="1883664" cy="0"/>
          </a:xfrm>
          <a:prstGeom prst="line">
            <a:avLst/>
          </a:prstGeom>
          <a:noFill/>
          <a:ln w="6350">
            <a:solidFill>
              <a:srgbClr val="E8C07A"/>
            </a:solidFill>
            <a:prstDash val="solid"/>
          </a:ln>
        </p:spPr>
        <p:txBody>
          <a:bodyPr/>
          <a:lstStyle/>
          <a:p>
            <a:pPr eaLnBrk="1" fontAlgn="auto" hangingPunct="1">
              <a:spcBef>
                <a:spcPts val="0"/>
              </a:spcBef>
              <a:spcAft>
                <a:spcPts val="0"/>
              </a:spcAft>
            </a:pPr>
            <a:endParaRPr lang="lv-LV" sz="1800">
              <a:solidFill>
                <a:prstClr val="black"/>
              </a:solidFill>
              <a:latin typeface="Calibri" panose="020F0502020204030204"/>
            </a:endParaRPr>
          </a:p>
        </p:txBody>
      </p:sp>
      <p:sp>
        <p:nvSpPr>
          <p:cNvPr id="23" name="Text 21"/>
          <p:cNvSpPr/>
          <p:nvPr/>
        </p:nvSpPr>
        <p:spPr>
          <a:xfrm>
            <a:off x="2523744" y="3170682"/>
            <a:ext cx="1901952" cy="2423160"/>
          </a:xfrm>
          <a:prstGeom prst="rect">
            <a:avLst/>
          </a:prstGeom>
          <a:noFill/>
          <a:ln/>
        </p:spPr>
        <p:txBody>
          <a:bodyPr wrap="square" rtlCol="0" anchor="t"/>
          <a:lstStyle/>
          <a:p>
            <a:pPr eaLnBrk="1" fontAlgn="auto" hangingPunct="1">
              <a:lnSpc>
                <a:spcPct val="120000"/>
              </a:lnSpc>
              <a:spcBef>
                <a:spcPts val="0"/>
              </a:spcBef>
              <a:spcAft>
                <a:spcPts val="0"/>
              </a:spcAft>
            </a:pPr>
            <a:r>
              <a:rPr lang="en-US" dirty="0">
                <a:solidFill>
                  <a:srgbClr val="6B4010"/>
                </a:solidFill>
                <a:latin typeface="Calibri" pitchFamily="34" charset="0"/>
                <a:ea typeface="Calibri" pitchFamily="34" charset="-122"/>
                <a:cs typeface="Calibri" pitchFamily="34" charset="-120"/>
              </a:rPr>
              <a:t>Nometnes laikā lomas var </a:t>
            </a:r>
            <a:r>
              <a:rPr lang="lv-LV" dirty="0">
                <a:solidFill>
                  <a:srgbClr val="6B4010"/>
                </a:solidFill>
                <a:latin typeface="Calibri" pitchFamily="34" charset="0"/>
                <a:ea typeface="Calibri" pitchFamily="34" charset="-122"/>
                <a:cs typeface="Calibri" pitchFamily="34" charset="-120"/>
              </a:rPr>
              <a:t>«</a:t>
            </a:r>
            <a:r>
              <a:rPr lang="en-US" dirty="0" err="1">
                <a:solidFill>
                  <a:srgbClr val="6B4010"/>
                </a:solidFill>
                <a:latin typeface="Calibri" pitchFamily="34" charset="0"/>
                <a:ea typeface="Calibri" pitchFamily="34" charset="-122"/>
                <a:cs typeface="Calibri" pitchFamily="34" charset="-120"/>
              </a:rPr>
              <a:t>i</a:t>
            </a:r>
            <a:r>
              <a:rPr lang="lv-LV" dirty="0" err="1">
                <a:solidFill>
                  <a:srgbClr val="6B4010"/>
                </a:solidFill>
                <a:latin typeface="Calibri" pitchFamily="34" charset="0"/>
                <a:ea typeface="Calibri" pitchFamily="34" charset="-122"/>
                <a:cs typeface="Calibri" pitchFamily="34" charset="-120"/>
              </a:rPr>
              <a:t>zplūst</a:t>
            </a:r>
            <a:r>
              <a:rPr lang="lv-LV" dirty="0">
                <a:solidFill>
                  <a:srgbClr val="6B4010"/>
                </a:solidFill>
                <a:latin typeface="Calibri" pitchFamily="34" charset="0"/>
                <a:ea typeface="Calibri" pitchFamily="34" charset="-122"/>
                <a:cs typeface="Calibri" pitchFamily="34" charset="-120"/>
              </a:rPr>
              <a:t>», mainīties</a:t>
            </a:r>
            <a:r>
              <a:rPr lang="en-US" dirty="0">
                <a:solidFill>
                  <a:srgbClr val="6B4010"/>
                </a:solidFill>
                <a:latin typeface="Calibri" pitchFamily="34" charset="0"/>
                <a:ea typeface="Calibri" pitchFamily="34" charset="-122"/>
                <a:cs typeface="Calibri" pitchFamily="34" charset="-120"/>
              </a:rPr>
              <a:t>. Katram vadītājam katru dienu jāzina: kas ir viņa prioritāte šobrīd? Vadītājs nevis dara visu — vadītājs nodrošina, ka KATRS zina savu uzdevumu.</a:t>
            </a:r>
            <a:endParaRPr lang="en-US" dirty="0">
              <a:solidFill>
                <a:prstClr val="black"/>
              </a:solidFill>
              <a:latin typeface="Calibri" panose="020F0502020204030204"/>
            </a:endParaRPr>
          </a:p>
        </p:txBody>
      </p:sp>
      <p:sp>
        <p:nvSpPr>
          <p:cNvPr id="24" name="Shape 22"/>
          <p:cNvSpPr/>
          <p:nvPr/>
        </p:nvSpPr>
        <p:spPr>
          <a:xfrm>
            <a:off x="4626864" y="1799082"/>
            <a:ext cx="2103120" cy="3877056"/>
          </a:xfrm>
          <a:prstGeom prst="rect">
            <a:avLst/>
          </a:prstGeom>
          <a:solidFill>
            <a:srgbClr val="FDF3E3"/>
          </a:solidFill>
          <a:ln w="7620">
            <a:solidFill>
              <a:srgbClr val="E8C07A"/>
            </a:solidFill>
            <a:prstDash val="solid"/>
          </a:ln>
        </p:spPr>
        <p:txBody>
          <a:bodyPr/>
          <a:lstStyle/>
          <a:p>
            <a:pPr eaLnBrk="1" fontAlgn="auto" hangingPunct="1">
              <a:spcBef>
                <a:spcPts val="0"/>
              </a:spcBef>
              <a:spcAft>
                <a:spcPts val="0"/>
              </a:spcAft>
            </a:pPr>
            <a:endParaRPr lang="lv-LV" sz="1800">
              <a:solidFill>
                <a:prstClr val="black"/>
              </a:solidFill>
              <a:latin typeface="Calibri" panose="020F0502020204030204"/>
            </a:endParaRPr>
          </a:p>
        </p:txBody>
      </p:sp>
      <p:sp>
        <p:nvSpPr>
          <p:cNvPr id="25" name="Shape 23"/>
          <p:cNvSpPr/>
          <p:nvPr/>
        </p:nvSpPr>
        <p:spPr>
          <a:xfrm>
            <a:off x="4626864" y="1799082"/>
            <a:ext cx="2103120" cy="73152"/>
          </a:xfrm>
          <a:prstGeom prst="rect">
            <a:avLst/>
          </a:prstGeom>
          <a:solidFill>
            <a:srgbClr val="C47D1A"/>
          </a:solidFill>
          <a:ln w="12700">
            <a:solidFill>
              <a:srgbClr val="C47D1A"/>
            </a:solidFill>
            <a:prstDash val="solid"/>
          </a:ln>
        </p:spPr>
        <p:txBody>
          <a:bodyPr/>
          <a:lstStyle/>
          <a:p>
            <a:pPr eaLnBrk="1" fontAlgn="auto" hangingPunct="1">
              <a:spcBef>
                <a:spcPts val="0"/>
              </a:spcBef>
              <a:spcAft>
                <a:spcPts val="0"/>
              </a:spcAft>
            </a:pPr>
            <a:endParaRPr lang="lv-LV" sz="1800">
              <a:solidFill>
                <a:prstClr val="black"/>
              </a:solidFill>
              <a:latin typeface="Calibri" panose="020F0502020204030204"/>
            </a:endParaRPr>
          </a:p>
        </p:txBody>
      </p:sp>
      <p:sp>
        <p:nvSpPr>
          <p:cNvPr id="26" name="Shape 24"/>
          <p:cNvSpPr/>
          <p:nvPr/>
        </p:nvSpPr>
        <p:spPr>
          <a:xfrm>
            <a:off x="4736592" y="1890522"/>
            <a:ext cx="457200" cy="457200"/>
          </a:xfrm>
          <a:prstGeom prst="rect">
            <a:avLst/>
          </a:prstGeom>
          <a:solidFill>
            <a:srgbClr val="C47D1A"/>
          </a:solidFill>
          <a:ln w="12700">
            <a:solidFill>
              <a:srgbClr val="C47D1A"/>
            </a:solidFill>
            <a:prstDash val="solid"/>
          </a:ln>
        </p:spPr>
        <p:txBody>
          <a:bodyPr/>
          <a:lstStyle/>
          <a:p>
            <a:pPr eaLnBrk="1" fontAlgn="auto" hangingPunct="1">
              <a:spcBef>
                <a:spcPts val="0"/>
              </a:spcBef>
              <a:spcAft>
                <a:spcPts val="0"/>
              </a:spcAft>
            </a:pPr>
            <a:endParaRPr lang="lv-LV" sz="1800">
              <a:solidFill>
                <a:prstClr val="black"/>
              </a:solidFill>
              <a:latin typeface="Calibri" panose="020F0502020204030204"/>
            </a:endParaRPr>
          </a:p>
        </p:txBody>
      </p:sp>
      <p:sp>
        <p:nvSpPr>
          <p:cNvPr id="27" name="Text 25"/>
          <p:cNvSpPr/>
          <p:nvPr/>
        </p:nvSpPr>
        <p:spPr>
          <a:xfrm>
            <a:off x="4736592" y="1890522"/>
            <a:ext cx="457200" cy="457200"/>
          </a:xfrm>
          <a:prstGeom prst="rect">
            <a:avLst/>
          </a:prstGeom>
          <a:noFill/>
          <a:ln/>
        </p:spPr>
        <p:txBody>
          <a:bodyPr wrap="square" lIns="0" tIns="0" rIns="0" bIns="0" rtlCol="0" anchor="ctr"/>
          <a:lstStyle/>
          <a:p>
            <a:pPr algn="ctr" eaLnBrk="1" fontAlgn="auto" hangingPunct="1">
              <a:spcBef>
                <a:spcPts val="0"/>
              </a:spcBef>
              <a:spcAft>
                <a:spcPts val="0"/>
              </a:spcAft>
            </a:pPr>
            <a:r>
              <a:rPr lang="en-US" sz="1800" b="1" dirty="0">
                <a:solidFill>
                  <a:srgbClr val="FFFFFF"/>
                </a:solidFill>
                <a:latin typeface="Calibri" pitchFamily="34" charset="0"/>
                <a:ea typeface="Calibri" pitchFamily="34" charset="-122"/>
                <a:cs typeface="Calibri" pitchFamily="34" charset="-120"/>
              </a:rPr>
              <a:t>3</a:t>
            </a:r>
            <a:endParaRPr lang="en-US" sz="1800" dirty="0">
              <a:solidFill>
                <a:prstClr val="black"/>
              </a:solidFill>
              <a:latin typeface="Calibri" panose="020F0502020204030204"/>
            </a:endParaRPr>
          </a:p>
        </p:txBody>
      </p:sp>
      <p:sp>
        <p:nvSpPr>
          <p:cNvPr id="28" name="Text 26"/>
          <p:cNvSpPr/>
          <p:nvPr/>
        </p:nvSpPr>
        <p:spPr>
          <a:xfrm>
            <a:off x="4736592" y="2439162"/>
            <a:ext cx="1901952" cy="594360"/>
          </a:xfrm>
          <a:prstGeom prst="rect">
            <a:avLst/>
          </a:prstGeom>
          <a:noFill/>
          <a:ln/>
        </p:spPr>
        <p:txBody>
          <a:bodyPr wrap="square" rtlCol="0" anchor="t"/>
          <a:lstStyle/>
          <a:p>
            <a:pPr eaLnBrk="1" fontAlgn="auto" hangingPunct="1">
              <a:spcBef>
                <a:spcPts val="0"/>
              </a:spcBef>
              <a:spcAft>
                <a:spcPts val="0"/>
              </a:spcAft>
            </a:pPr>
            <a:r>
              <a:rPr lang="en-US" sz="1250" b="1" dirty="0">
                <a:solidFill>
                  <a:srgbClr val="9A5B0A"/>
                </a:solidFill>
                <a:latin typeface="Calibri" pitchFamily="34" charset="0"/>
                <a:ea typeface="Calibri" pitchFamily="34" charset="-122"/>
                <a:cs typeface="Calibri" pitchFamily="34" charset="-120"/>
              </a:rPr>
              <a:t>Dalībnieku drošības un labklājības uzraudzība</a:t>
            </a:r>
            <a:endParaRPr lang="en-US" sz="1250" dirty="0">
              <a:solidFill>
                <a:prstClr val="black"/>
              </a:solidFill>
              <a:latin typeface="Calibri" panose="020F0502020204030204"/>
            </a:endParaRPr>
          </a:p>
        </p:txBody>
      </p:sp>
      <p:sp>
        <p:nvSpPr>
          <p:cNvPr id="29" name="Shape 27"/>
          <p:cNvSpPr/>
          <p:nvPr/>
        </p:nvSpPr>
        <p:spPr>
          <a:xfrm>
            <a:off x="4736592" y="3079242"/>
            <a:ext cx="1883664" cy="0"/>
          </a:xfrm>
          <a:prstGeom prst="line">
            <a:avLst/>
          </a:prstGeom>
          <a:noFill/>
          <a:ln w="6350">
            <a:solidFill>
              <a:srgbClr val="E8C07A"/>
            </a:solidFill>
            <a:prstDash val="solid"/>
          </a:ln>
        </p:spPr>
        <p:txBody>
          <a:bodyPr/>
          <a:lstStyle/>
          <a:p>
            <a:pPr eaLnBrk="1" fontAlgn="auto" hangingPunct="1">
              <a:spcBef>
                <a:spcPts val="0"/>
              </a:spcBef>
              <a:spcAft>
                <a:spcPts val="0"/>
              </a:spcAft>
            </a:pPr>
            <a:endParaRPr lang="lv-LV" sz="1800">
              <a:solidFill>
                <a:prstClr val="black"/>
              </a:solidFill>
              <a:latin typeface="Calibri" panose="020F0502020204030204"/>
            </a:endParaRPr>
          </a:p>
        </p:txBody>
      </p:sp>
      <p:sp>
        <p:nvSpPr>
          <p:cNvPr id="30" name="Text 28"/>
          <p:cNvSpPr/>
          <p:nvPr/>
        </p:nvSpPr>
        <p:spPr>
          <a:xfrm>
            <a:off x="4736592" y="3170682"/>
            <a:ext cx="1901952" cy="2423160"/>
          </a:xfrm>
          <a:prstGeom prst="rect">
            <a:avLst/>
          </a:prstGeom>
          <a:noFill/>
          <a:ln/>
        </p:spPr>
        <p:txBody>
          <a:bodyPr wrap="square" rtlCol="0" anchor="t"/>
          <a:lstStyle/>
          <a:p>
            <a:pPr eaLnBrk="1" fontAlgn="auto" hangingPunct="1">
              <a:lnSpc>
                <a:spcPct val="120000"/>
              </a:lnSpc>
              <a:spcBef>
                <a:spcPts val="0"/>
              </a:spcBef>
              <a:spcAft>
                <a:spcPts val="0"/>
              </a:spcAft>
            </a:pPr>
            <a:r>
              <a:rPr lang="en-US" dirty="0">
                <a:solidFill>
                  <a:srgbClr val="6B4010"/>
                </a:solidFill>
                <a:latin typeface="Calibri" pitchFamily="34" charset="0"/>
                <a:ea typeface="Calibri" pitchFamily="34" charset="-122"/>
                <a:cs typeface="Calibri" pitchFamily="34" charset="-120"/>
              </a:rPr>
              <a:t>Fiziskā un emocionālā drošība — divas vienādi svarīgas dimensijas. Regulāri "temperatūras mērījumi" grupā (novērojumi, neformālas sarunas). Bērns, kurš klusē, var prasīt uzmanību tikpat ļoti kā tas, kurš raud.</a:t>
            </a:r>
            <a:endParaRPr lang="en-US" dirty="0">
              <a:solidFill>
                <a:prstClr val="black"/>
              </a:solidFill>
              <a:latin typeface="Calibri" panose="020F0502020204030204"/>
            </a:endParaRPr>
          </a:p>
        </p:txBody>
      </p:sp>
      <p:sp>
        <p:nvSpPr>
          <p:cNvPr id="31" name="Shape 29"/>
          <p:cNvSpPr/>
          <p:nvPr/>
        </p:nvSpPr>
        <p:spPr>
          <a:xfrm>
            <a:off x="6839712" y="1799082"/>
            <a:ext cx="2103120" cy="3877056"/>
          </a:xfrm>
          <a:prstGeom prst="rect">
            <a:avLst/>
          </a:prstGeom>
          <a:solidFill>
            <a:srgbClr val="FDF3E3"/>
          </a:solidFill>
          <a:ln w="7620">
            <a:solidFill>
              <a:srgbClr val="E8C07A"/>
            </a:solidFill>
            <a:prstDash val="solid"/>
          </a:ln>
        </p:spPr>
        <p:txBody>
          <a:bodyPr/>
          <a:lstStyle/>
          <a:p>
            <a:pPr eaLnBrk="1" fontAlgn="auto" hangingPunct="1">
              <a:spcBef>
                <a:spcPts val="0"/>
              </a:spcBef>
              <a:spcAft>
                <a:spcPts val="0"/>
              </a:spcAft>
            </a:pPr>
            <a:endParaRPr lang="lv-LV" sz="1800">
              <a:solidFill>
                <a:prstClr val="black"/>
              </a:solidFill>
              <a:latin typeface="Calibri" panose="020F0502020204030204"/>
            </a:endParaRPr>
          </a:p>
        </p:txBody>
      </p:sp>
      <p:sp>
        <p:nvSpPr>
          <p:cNvPr id="32" name="Shape 30"/>
          <p:cNvSpPr/>
          <p:nvPr/>
        </p:nvSpPr>
        <p:spPr>
          <a:xfrm>
            <a:off x="6839712" y="1799082"/>
            <a:ext cx="2103120" cy="73152"/>
          </a:xfrm>
          <a:prstGeom prst="rect">
            <a:avLst/>
          </a:prstGeom>
          <a:solidFill>
            <a:srgbClr val="C47D1A"/>
          </a:solidFill>
          <a:ln w="12700">
            <a:solidFill>
              <a:srgbClr val="C47D1A"/>
            </a:solidFill>
            <a:prstDash val="solid"/>
          </a:ln>
        </p:spPr>
        <p:txBody>
          <a:bodyPr/>
          <a:lstStyle/>
          <a:p>
            <a:pPr eaLnBrk="1" fontAlgn="auto" hangingPunct="1">
              <a:spcBef>
                <a:spcPts val="0"/>
              </a:spcBef>
              <a:spcAft>
                <a:spcPts val="0"/>
              </a:spcAft>
            </a:pPr>
            <a:endParaRPr lang="lv-LV" sz="1800">
              <a:solidFill>
                <a:prstClr val="black"/>
              </a:solidFill>
              <a:latin typeface="Calibri" panose="020F0502020204030204"/>
            </a:endParaRPr>
          </a:p>
        </p:txBody>
      </p:sp>
      <p:sp>
        <p:nvSpPr>
          <p:cNvPr id="33" name="Shape 31"/>
          <p:cNvSpPr/>
          <p:nvPr/>
        </p:nvSpPr>
        <p:spPr>
          <a:xfrm>
            <a:off x="6949440" y="1890522"/>
            <a:ext cx="457200" cy="457200"/>
          </a:xfrm>
          <a:prstGeom prst="rect">
            <a:avLst/>
          </a:prstGeom>
          <a:solidFill>
            <a:srgbClr val="C47D1A"/>
          </a:solidFill>
          <a:ln w="12700">
            <a:solidFill>
              <a:srgbClr val="C47D1A"/>
            </a:solidFill>
            <a:prstDash val="solid"/>
          </a:ln>
        </p:spPr>
        <p:txBody>
          <a:bodyPr/>
          <a:lstStyle/>
          <a:p>
            <a:pPr eaLnBrk="1" fontAlgn="auto" hangingPunct="1">
              <a:spcBef>
                <a:spcPts val="0"/>
              </a:spcBef>
              <a:spcAft>
                <a:spcPts val="0"/>
              </a:spcAft>
            </a:pPr>
            <a:endParaRPr lang="lv-LV" sz="1800">
              <a:solidFill>
                <a:prstClr val="black"/>
              </a:solidFill>
              <a:latin typeface="Calibri" panose="020F0502020204030204"/>
            </a:endParaRPr>
          </a:p>
        </p:txBody>
      </p:sp>
      <p:sp>
        <p:nvSpPr>
          <p:cNvPr id="34" name="Text 32"/>
          <p:cNvSpPr/>
          <p:nvPr/>
        </p:nvSpPr>
        <p:spPr>
          <a:xfrm>
            <a:off x="6949440" y="1890522"/>
            <a:ext cx="457200" cy="457200"/>
          </a:xfrm>
          <a:prstGeom prst="rect">
            <a:avLst/>
          </a:prstGeom>
          <a:noFill/>
          <a:ln/>
        </p:spPr>
        <p:txBody>
          <a:bodyPr wrap="square" lIns="0" tIns="0" rIns="0" bIns="0" rtlCol="0" anchor="ctr"/>
          <a:lstStyle/>
          <a:p>
            <a:pPr algn="ctr" eaLnBrk="1" fontAlgn="auto" hangingPunct="1">
              <a:spcBef>
                <a:spcPts val="0"/>
              </a:spcBef>
              <a:spcAft>
                <a:spcPts val="0"/>
              </a:spcAft>
            </a:pPr>
            <a:r>
              <a:rPr lang="en-US" sz="1800" b="1" dirty="0">
                <a:solidFill>
                  <a:srgbClr val="FFFFFF"/>
                </a:solidFill>
                <a:latin typeface="Calibri" pitchFamily="34" charset="0"/>
                <a:ea typeface="Calibri" pitchFamily="34" charset="-122"/>
                <a:cs typeface="Calibri" pitchFamily="34" charset="-120"/>
              </a:rPr>
              <a:t>4</a:t>
            </a:r>
            <a:endParaRPr lang="en-US" sz="1800" dirty="0">
              <a:solidFill>
                <a:prstClr val="black"/>
              </a:solidFill>
              <a:latin typeface="Calibri" panose="020F0502020204030204"/>
            </a:endParaRPr>
          </a:p>
        </p:txBody>
      </p:sp>
      <p:sp>
        <p:nvSpPr>
          <p:cNvPr id="35" name="Text 33"/>
          <p:cNvSpPr/>
          <p:nvPr/>
        </p:nvSpPr>
        <p:spPr>
          <a:xfrm>
            <a:off x="6949440" y="2439162"/>
            <a:ext cx="1901952" cy="594360"/>
          </a:xfrm>
          <a:prstGeom prst="rect">
            <a:avLst/>
          </a:prstGeom>
          <a:noFill/>
          <a:ln/>
        </p:spPr>
        <p:txBody>
          <a:bodyPr wrap="square" rtlCol="0" anchor="t"/>
          <a:lstStyle/>
          <a:p>
            <a:pPr eaLnBrk="1" fontAlgn="auto" hangingPunct="1">
              <a:spcBef>
                <a:spcPts val="0"/>
              </a:spcBef>
              <a:spcAft>
                <a:spcPts val="0"/>
              </a:spcAft>
            </a:pPr>
            <a:r>
              <a:rPr lang="en-US" sz="1250" b="1" dirty="0">
                <a:solidFill>
                  <a:srgbClr val="9A5B0A"/>
                </a:solidFill>
                <a:latin typeface="Calibri" pitchFamily="34" charset="0"/>
                <a:ea typeface="Calibri" pitchFamily="34" charset="-122"/>
                <a:cs typeface="Calibri" pitchFamily="34" charset="-120"/>
              </a:rPr>
              <a:t>Programmas ritma uzraudzība</a:t>
            </a:r>
            <a:endParaRPr lang="en-US" sz="1250" dirty="0">
              <a:solidFill>
                <a:prstClr val="black"/>
              </a:solidFill>
              <a:latin typeface="Calibri" panose="020F0502020204030204"/>
            </a:endParaRPr>
          </a:p>
        </p:txBody>
      </p:sp>
      <p:sp>
        <p:nvSpPr>
          <p:cNvPr id="36" name="Shape 34"/>
          <p:cNvSpPr/>
          <p:nvPr/>
        </p:nvSpPr>
        <p:spPr>
          <a:xfrm>
            <a:off x="6949440" y="3079242"/>
            <a:ext cx="1883664" cy="0"/>
          </a:xfrm>
          <a:prstGeom prst="line">
            <a:avLst/>
          </a:prstGeom>
          <a:noFill/>
          <a:ln w="6350">
            <a:solidFill>
              <a:srgbClr val="E8C07A"/>
            </a:solidFill>
            <a:prstDash val="solid"/>
          </a:ln>
        </p:spPr>
        <p:txBody>
          <a:bodyPr/>
          <a:lstStyle/>
          <a:p>
            <a:pPr eaLnBrk="1" fontAlgn="auto" hangingPunct="1">
              <a:spcBef>
                <a:spcPts val="0"/>
              </a:spcBef>
              <a:spcAft>
                <a:spcPts val="0"/>
              </a:spcAft>
            </a:pPr>
            <a:endParaRPr lang="lv-LV" sz="1800">
              <a:solidFill>
                <a:prstClr val="black"/>
              </a:solidFill>
              <a:latin typeface="Calibri" panose="020F0502020204030204"/>
            </a:endParaRPr>
          </a:p>
        </p:txBody>
      </p:sp>
      <p:sp>
        <p:nvSpPr>
          <p:cNvPr id="37" name="Text 35"/>
          <p:cNvSpPr/>
          <p:nvPr/>
        </p:nvSpPr>
        <p:spPr>
          <a:xfrm>
            <a:off x="6949440" y="3170682"/>
            <a:ext cx="1901952" cy="2423160"/>
          </a:xfrm>
          <a:prstGeom prst="rect">
            <a:avLst/>
          </a:prstGeom>
          <a:noFill/>
          <a:ln/>
        </p:spPr>
        <p:txBody>
          <a:bodyPr wrap="square" rtlCol="0" anchor="t"/>
          <a:lstStyle/>
          <a:p>
            <a:pPr eaLnBrk="1" fontAlgn="auto" hangingPunct="1">
              <a:lnSpc>
                <a:spcPct val="120000"/>
              </a:lnSpc>
              <a:spcBef>
                <a:spcPts val="0"/>
              </a:spcBef>
              <a:spcAft>
                <a:spcPts val="0"/>
              </a:spcAft>
            </a:pPr>
            <a:r>
              <a:rPr lang="en-US" dirty="0">
                <a:solidFill>
                  <a:srgbClr val="6B4010"/>
                </a:solidFill>
                <a:latin typeface="Calibri" pitchFamily="34" charset="0"/>
                <a:ea typeface="Calibri" pitchFamily="34" charset="-122"/>
                <a:cs typeface="Calibri" pitchFamily="34" charset="-120"/>
              </a:rPr>
              <a:t>Enerģijas līkne grupā mainās ik dienu. Vadītājam jāspēj lasīt grupas enerģiju un elastīgi koriģēt programmu — pārkārtot aktivitāšu secību, ieviest neplānotu pauzi, paātrināt vai palēnināt tempu pēc nepieciešamības.</a:t>
            </a:r>
            <a:endParaRPr lang="en-US" dirty="0">
              <a:solidFill>
                <a:prstClr val="black"/>
              </a:solidFill>
              <a:latin typeface="Calibri" panose="020F0502020204030204"/>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solidFill>
          <a:srgbClr val="F4F9F8"/>
        </a:solidFill>
        <a:effectLst/>
      </p:bgPr>
    </p:bg>
    <p:spTree>
      <p:nvGrpSpPr>
        <p:cNvPr id="1" name=""/>
        <p:cNvGrpSpPr/>
        <p:nvPr/>
      </p:nvGrpSpPr>
      <p:grpSpPr>
        <a:xfrm>
          <a:off x="0" y="0"/>
          <a:ext cx="0" cy="0"/>
          <a:chOff x="0" y="0"/>
          <a:chExt cx="0" cy="0"/>
        </a:xfrm>
      </p:grpSpPr>
      <p:sp>
        <p:nvSpPr>
          <p:cNvPr id="2" name="Shape 0"/>
          <p:cNvSpPr/>
          <p:nvPr/>
        </p:nvSpPr>
        <p:spPr>
          <a:xfrm>
            <a:off x="0" y="857250"/>
            <a:ext cx="9144000" cy="594360"/>
          </a:xfrm>
          <a:prstGeom prst="rect">
            <a:avLst/>
          </a:prstGeom>
          <a:solidFill>
            <a:srgbClr val="0B3D40"/>
          </a:solidFill>
          <a:ln w="12700">
            <a:solidFill>
              <a:srgbClr val="0B3D40"/>
            </a:solidFill>
            <a:prstDash val="solid"/>
          </a:ln>
        </p:spPr>
        <p:txBody>
          <a:bodyPr/>
          <a:lstStyle/>
          <a:p>
            <a:pPr eaLnBrk="1" fontAlgn="auto" hangingPunct="1">
              <a:spcBef>
                <a:spcPts val="0"/>
              </a:spcBef>
              <a:spcAft>
                <a:spcPts val="0"/>
              </a:spcAft>
            </a:pPr>
            <a:endParaRPr lang="lv-LV" sz="1800">
              <a:solidFill>
                <a:prstClr val="black"/>
              </a:solidFill>
              <a:latin typeface="Calibri" panose="020F0502020204030204"/>
            </a:endParaRPr>
          </a:p>
        </p:txBody>
      </p:sp>
      <p:sp>
        <p:nvSpPr>
          <p:cNvPr id="3" name="Shape 1"/>
          <p:cNvSpPr/>
          <p:nvPr/>
        </p:nvSpPr>
        <p:spPr>
          <a:xfrm>
            <a:off x="0" y="857250"/>
            <a:ext cx="91440" cy="5143500"/>
          </a:xfrm>
          <a:prstGeom prst="rect">
            <a:avLst/>
          </a:prstGeom>
          <a:solidFill>
            <a:srgbClr val="01C5A4"/>
          </a:solidFill>
          <a:ln w="12700">
            <a:solidFill>
              <a:srgbClr val="01C5A4"/>
            </a:solidFill>
            <a:prstDash val="solid"/>
          </a:ln>
        </p:spPr>
        <p:txBody>
          <a:bodyPr/>
          <a:lstStyle/>
          <a:p>
            <a:pPr eaLnBrk="1" fontAlgn="auto" hangingPunct="1">
              <a:spcBef>
                <a:spcPts val="0"/>
              </a:spcBef>
              <a:spcAft>
                <a:spcPts val="0"/>
              </a:spcAft>
            </a:pPr>
            <a:endParaRPr lang="lv-LV" sz="1800">
              <a:solidFill>
                <a:prstClr val="black"/>
              </a:solidFill>
              <a:latin typeface="Calibri" panose="020F0502020204030204"/>
            </a:endParaRPr>
          </a:p>
        </p:txBody>
      </p:sp>
      <p:sp>
        <p:nvSpPr>
          <p:cNvPr id="4" name="Text 2"/>
          <p:cNvSpPr/>
          <p:nvPr/>
        </p:nvSpPr>
        <p:spPr>
          <a:xfrm>
            <a:off x="201168" y="857250"/>
            <a:ext cx="8778240" cy="365760"/>
          </a:xfrm>
          <a:prstGeom prst="rect">
            <a:avLst/>
          </a:prstGeom>
          <a:noFill/>
          <a:ln/>
        </p:spPr>
        <p:txBody>
          <a:bodyPr wrap="square" lIns="0" tIns="0" rIns="0" bIns="0" rtlCol="0" anchor="ctr"/>
          <a:lstStyle/>
          <a:p>
            <a:pPr eaLnBrk="1" fontAlgn="auto" hangingPunct="1">
              <a:spcBef>
                <a:spcPts val="0"/>
              </a:spcBef>
              <a:spcAft>
                <a:spcPts val="0"/>
              </a:spcAft>
            </a:pPr>
            <a:r>
              <a:rPr lang="en-US" sz="1300" b="1" dirty="0">
                <a:solidFill>
                  <a:srgbClr val="FFFFFF"/>
                </a:solidFill>
                <a:latin typeface="Calibri" pitchFamily="34" charset="0"/>
                <a:ea typeface="Calibri" pitchFamily="34" charset="-122"/>
                <a:cs typeface="Calibri" pitchFamily="34" charset="-120"/>
              </a:rPr>
              <a:t>Nometnes projekta realizēšanas stratēģiskie aspekti</a:t>
            </a:r>
            <a:endParaRPr lang="en-US" sz="1300" dirty="0">
              <a:solidFill>
                <a:prstClr val="black"/>
              </a:solidFill>
              <a:latin typeface="Calibri" panose="020F0502020204030204"/>
            </a:endParaRPr>
          </a:p>
        </p:txBody>
      </p:sp>
      <p:sp>
        <p:nvSpPr>
          <p:cNvPr id="5" name="Text 3"/>
          <p:cNvSpPr/>
          <p:nvPr/>
        </p:nvSpPr>
        <p:spPr>
          <a:xfrm>
            <a:off x="201168" y="1223010"/>
            <a:ext cx="8778240" cy="228600"/>
          </a:xfrm>
          <a:prstGeom prst="rect">
            <a:avLst/>
          </a:prstGeom>
          <a:noFill/>
          <a:ln/>
        </p:spPr>
        <p:txBody>
          <a:bodyPr wrap="square" lIns="0" tIns="0" rIns="0" bIns="0" rtlCol="0" anchor="ctr"/>
          <a:lstStyle/>
          <a:p>
            <a:pPr eaLnBrk="1" fontAlgn="auto" hangingPunct="1">
              <a:spcBef>
                <a:spcPts val="0"/>
              </a:spcBef>
              <a:spcAft>
                <a:spcPts val="0"/>
              </a:spcAft>
            </a:pPr>
            <a:r>
              <a:rPr lang="en-US" sz="1000" i="1" dirty="0">
                <a:solidFill>
                  <a:srgbClr val="01C5A4"/>
                </a:solidFill>
                <a:latin typeface="Calibri" pitchFamily="34" charset="0"/>
                <a:ea typeface="Calibri" pitchFamily="34" charset="-122"/>
                <a:cs typeface="Calibri" pitchFamily="34" charset="-120"/>
              </a:rPr>
              <a:t>Komandas vadīšana nometnes laikā  •  Prioritātes 5–8  •  Vadītāja māksla</a:t>
            </a:r>
            <a:endParaRPr lang="en-US" sz="1000" dirty="0">
              <a:solidFill>
                <a:prstClr val="black"/>
              </a:solidFill>
              <a:latin typeface="Calibri" panose="020F0502020204030204"/>
            </a:endParaRPr>
          </a:p>
        </p:txBody>
      </p:sp>
      <p:sp>
        <p:nvSpPr>
          <p:cNvPr id="8" name="Shape 6"/>
          <p:cNvSpPr/>
          <p:nvPr/>
        </p:nvSpPr>
        <p:spPr>
          <a:xfrm>
            <a:off x="201168" y="1515618"/>
            <a:ext cx="1737360" cy="237744"/>
          </a:xfrm>
          <a:prstGeom prst="rect">
            <a:avLst/>
          </a:prstGeom>
          <a:solidFill>
            <a:srgbClr val="1A5C2E"/>
          </a:solidFill>
          <a:ln w="12700">
            <a:solidFill>
              <a:srgbClr val="1A5C2E"/>
            </a:solidFill>
            <a:prstDash val="solid"/>
          </a:ln>
        </p:spPr>
        <p:txBody>
          <a:bodyPr/>
          <a:lstStyle/>
          <a:p>
            <a:pPr eaLnBrk="1" fontAlgn="auto" hangingPunct="1">
              <a:spcBef>
                <a:spcPts val="0"/>
              </a:spcBef>
              <a:spcAft>
                <a:spcPts val="0"/>
              </a:spcAft>
            </a:pPr>
            <a:endParaRPr lang="lv-LV" sz="1800">
              <a:solidFill>
                <a:prstClr val="black"/>
              </a:solidFill>
              <a:latin typeface="Calibri" panose="020F0502020204030204"/>
            </a:endParaRPr>
          </a:p>
        </p:txBody>
      </p:sp>
      <p:sp>
        <p:nvSpPr>
          <p:cNvPr id="9" name="Text 7"/>
          <p:cNvSpPr/>
          <p:nvPr/>
        </p:nvSpPr>
        <p:spPr>
          <a:xfrm>
            <a:off x="201168" y="1515618"/>
            <a:ext cx="1737360" cy="237744"/>
          </a:xfrm>
          <a:prstGeom prst="rect">
            <a:avLst/>
          </a:prstGeom>
          <a:noFill/>
          <a:ln/>
        </p:spPr>
        <p:txBody>
          <a:bodyPr wrap="square" lIns="0" tIns="0" rIns="0" bIns="0" rtlCol="0" anchor="ctr"/>
          <a:lstStyle/>
          <a:p>
            <a:pPr algn="ctr" eaLnBrk="1" fontAlgn="auto" hangingPunct="1">
              <a:spcBef>
                <a:spcPts val="0"/>
              </a:spcBef>
              <a:spcAft>
                <a:spcPts val="0"/>
              </a:spcAft>
            </a:pPr>
            <a:r>
              <a:rPr lang="en-US" sz="850" b="1" kern="0" spc="100" dirty="0">
                <a:solidFill>
                  <a:srgbClr val="FFFFFF"/>
                </a:solidFill>
                <a:latin typeface="Calibri" pitchFamily="34" charset="0"/>
                <a:ea typeface="Calibri" pitchFamily="34" charset="-122"/>
                <a:cs typeface="Calibri" pitchFamily="34" charset="-120"/>
              </a:rPr>
              <a:t>VADĪTĀJA MĀKSLA</a:t>
            </a:r>
            <a:endParaRPr lang="en-US" sz="850" dirty="0">
              <a:solidFill>
                <a:prstClr val="black"/>
              </a:solidFill>
              <a:latin typeface="Calibri" panose="020F0502020204030204"/>
            </a:endParaRPr>
          </a:p>
        </p:txBody>
      </p:sp>
      <p:sp>
        <p:nvSpPr>
          <p:cNvPr id="10" name="Shape 8"/>
          <p:cNvSpPr/>
          <p:nvPr/>
        </p:nvSpPr>
        <p:spPr>
          <a:xfrm>
            <a:off x="201168" y="1799082"/>
            <a:ext cx="2103120" cy="3877056"/>
          </a:xfrm>
          <a:prstGeom prst="rect">
            <a:avLst/>
          </a:prstGeom>
          <a:solidFill>
            <a:srgbClr val="E6F5EC"/>
          </a:solidFill>
          <a:ln w="7620">
            <a:solidFill>
              <a:srgbClr val="8ECDA0"/>
            </a:solidFill>
            <a:prstDash val="solid"/>
          </a:ln>
        </p:spPr>
        <p:txBody>
          <a:bodyPr/>
          <a:lstStyle/>
          <a:p>
            <a:pPr eaLnBrk="1" fontAlgn="auto" hangingPunct="1">
              <a:spcBef>
                <a:spcPts val="0"/>
              </a:spcBef>
              <a:spcAft>
                <a:spcPts val="0"/>
              </a:spcAft>
            </a:pPr>
            <a:endParaRPr lang="lv-LV" sz="1800">
              <a:solidFill>
                <a:prstClr val="black"/>
              </a:solidFill>
              <a:latin typeface="Calibri" panose="020F0502020204030204"/>
            </a:endParaRPr>
          </a:p>
        </p:txBody>
      </p:sp>
      <p:sp>
        <p:nvSpPr>
          <p:cNvPr id="11" name="Shape 9"/>
          <p:cNvSpPr/>
          <p:nvPr/>
        </p:nvSpPr>
        <p:spPr>
          <a:xfrm>
            <a:off x="201168" y="1799082"/>
            <a:ext cx="2103120" cy="73152"/>
          </a:xfrm>
          <a:prstGeom prst="rect">
            <a:avLst/>
          </a:prstGeom>
          <a:solidFill>
            <a:srgbClr val="2A8A45"/>
          </a:solidFill>
          <a:ln w="12700">
            <a:solidFill>
              <a:srgbClr val="2A8A45"/>
            </a:solidFill>
            <a:prstDash val="solid"/>
          </a:ln>
        </p:spPr>
        <p:txBody>
          <a:bodyPr/>
          <a:lstStyle/>
          <a:p>
            <a:pPr eaLnBrk="1" fontAlgn="auto" hangingPunct="1">
              <a:spcBef>
                <a:spcPts val="0"/>
              </a:spcBef>
              <a:spcAft>
                <a:spcPts val="0"/>
              </a:spcAft>
            </a:pPr>
            <a:endParaRPr lang="lv-LV" sz="1800">
              <a:solidFill>
                <a:prstClr val="black"/>
              </a:solidFill>
              <a:latin typeface="Calibri" panose="020F0502020204030204"/>
            </a:endParaRPr>
          </a:p>
        </p:txBody>
      </p:sp>
      <p:sp>
        <p:nvSpPr>
          <p:cNvPr id="12" name="Shape 10"/>
          <p:cNvSpPr/>
          <p:nvPr/>
        </p:nvSpPr>
        <p:spPr>
          <a:xfrm>
            <a:off x="310896" y="1890522"/>
            <a:ext cx="457200" cy="457200"/>
          </a:xfrm>
          <a:prstGeom prst="rect">
            <a:avLst/>
          </a:prstGeom>
          <a:solidFill>
            <a:srgbClr val="2A8A45"/>
          </a:solidFill>
          <a:ln w="12700">
            <a:solidFill>
              <a:srgbClr val="2A8A45"/>
            </a:solidFill>
            <a:prstDash val="solid"/>
          </a:ln>
        </p:spPr>
        <p:txBody>
          <a:bodyPr/>
          <a:lstStyle/>
          <a:p>
            <a:pPr eaLnBrk="1" fontAlgn="auto" hangingPunct="1">
              <a:spcBef>
                <a:spcPts val="0"/>
              </a:spcBef>
              <a:spcAft>
                <a:spcPts val="0"/>
              </a:spcAft>
            </a:pPr>
            <a:endParaRPr lang="lv-LV" sz="1800">
              <a:solidFill>
                <a:prstClr val="black"/>
              </a:solidFill>
              <a:latin typeface="Calibri" panose="020F0502020204030204"/>
            </a:endParaRPr>
          </a:p>
        </p:txBody>
      </p:sp>
      <p:sp>
        <p:nvSpPr>
          <p:cNvPr id="13" name="Text 11"/>
          <p:cNvSpPr/>
          <p:nvPr/>
        </p:nvSpPr>
        <p:spPr>
          <a:xfrm>
            <a:off x="310896" y="1890522"/>
            <a:ext cx="457200" cy="457200"/>
          </a:xfrm>
          <a:prstGeom prst="rect">
            <a:avLst/>
          </a:prstGeom>
          <a:noFill/>
          <a:ln/>
        </p:spPr>
        <p:txBody>
          <a:bodyPr wrap="square" lIns="0" tIns="0" rIns="0" bIns="0" rtlCol="0" anchor="ctr"/>
          <a:lstStyle/>
          <a:p>
            <a:pPr algn="ctr" eaLnBrk="1" fontAlgn="auto" hangingPunct="1">
              <a:spcBef>
                <a:spcPts val="0"/>
              </a:spcBef>
              <a:spcAft>
                <a:spcPts val="0"/>
              </a:spcAft>
            </a:pPr>
            <a:r>
              <a:rPr lang="en-US" sz="1800" b="1" dirty="0">
                <a:solidFill>
                  <a:srgbClr val="FFFFFF"/>
                </a:solidFill>
                <a:latin typeface="Calibri" pitchFamily="34" charset="0"/>
                <a:ea typeface="Calibri" pitchFamily="34" charset="-122"/>
                <a:cs typeface="Calibri" pitchFamily="34" charset="-120"/>
              </a:rPr>
              <a:t>5</a:t>
            </a:r>
            <a:endParaRPr lang="en-US" sz="1800" dirty="0">
              <a:solidFill>
                <a:prstClr val="black"/>
              </a:solidFill>
              <a:latin typeface="Calibri" panose="020F0502020204030204"/>
            </a:endParaRPr>
          </a:p>
        </p:txBody>
      </p:sp>
      <p:sp>
        <p:nvSpPr>
          <p:cNvPr id="14" name="Text 12"/>
          <p:cNvSpPr/>
          <p:nvPr/>
        </p:nvSpPr>
        <p:spPr>
          <a:xfrm>
            <a:off x="310896" y="2439162"/>
            <a:ext cx="1901952" cy="594360"/>
          </a:xfrm>
          <a:prstGeom prst="rect">
            <a:avLst/>
          </a:prstGeom>
          <a:noFill/>
          <a:ln/>
        </p:spPr>
        <p:txBody>
          <a:bodyPr wrap="square" rtlCol="0" anchor="t"/>
          <a:lstStyle/>
          <a:p>
            <a:pPr eaLnBrk="1" fontAlgn="auto" hangingPunct="1">
              <a:spcBef>
                <a:spcPts val="0"/>
              </a:spcBef>
              <a:spcAft>
                <a:spcPts val="0"/>
              </a:spcAft>
            </a:pPr>
            <a:r>
              <a:rPr lang="en-US" sz="1250" b="1" dirty="0">
                <a:solidFill>
                  <a:srgbClr val="1A5C2E"/>
                </a:solidFill>
                <a:latin typeface="Calibri" pitchFamily="34" charset="0"/>
                <a:ea typeface="Calibri" pitchFamily="34" charset="-122"/>
                <a:cs typeface="Calibri" pitchFamily="34" charset="-120"/>
              </a:rPr>
              <a:t>Konfliktu un krīžu vadība</a:t>
            </a:r>
            <a:endParaRPr lang="en-US" sz="1250" dirty="0">
              <a:solidFill>
                <a:prstClr val="black"/>
              </a:solidFill>
              <a:latin typeface="Calibri" panose="020F0502020204030204"/>
            </a:endParaRPr>
          </a:p>
        </p:txBody>
      </p:sp>
      <p:sp>
        <p:nvSpPr>
          <p:cNvPr id="15" name="Shape 13"/>
          <p:cNvSpPr/>
          <p:nvPr/>
        </p:nvSpPr>
        <p:spPr>
          <a:xfrm>
            <a:off x="310896" y="3079242"/>
            <a:ext cx="1883664" cy="0"/>
          </a:xfrm>
          <a:prstGeom prst="line">
            <a:avLst/>
          </a:prstGeom>
          <a:noFill/>
          <a:ln w="6350">
            <a:solidFill>
              <a:srgbClr val="8ECDA0"/>
            </a:solidFill>
            <a:prstDash val="solid"/>
          </a:ln>
        </p:spPr>
        <p:txBody>
          <a:bodyPr/>
          <a:lstStyle/>
          <a:p>
            <a:pPr eaLnBrk="1" fontAlgn="auto" hangingPunct="1">
              <a:spcBef>
                <a:spcPts val="0"/>
              </a:spcBef>
              <a:spcAft>
                <a:spcPts val="0"/>
              </a:spcAft>
            </a:pPr>
            <a:endParaRPr lang="lv-LV" sz="1800">
              <a:solidFill>
                <a:prstClr val="black"/>
              </a:solidFill>
              <a:latin typeface="Calibri" panose="020F0502020204030204"/>
            </a:endParaRPr>
          </a:p>
        </p:txBody>
      </p:sp>
      <p:sp>
        <p:nvSpPr>
          <p:cNvPr id="16" name="Text 14"/>
          <p:cNvSpPr/>
          <p:nvPr/>
        </p:nvSpPr>
        <p:spPr>
          <a:xfrm>
            <a:off x="310896" y="3170682"/>
            <a:ext cx="1901952" cy="2423160"/>
          </a:xfrm>
          <a:prstGeom prst="rect">
            <a:avLst/>
          </a:prstGeom>
          <a:noFill/>
          <a:ln/>
        </p:spPr>
        <p:txBody>
          <a:bodyPr wrap="square" rtlCol="0" anchor="t"/>
          <a:lstStyle/>
          <a:p>
            <a:pPr eaLnBrk="1" fontAlgn="auto" hangingPunct="1">
              <a:lnSpc>
                <a:spcPct val="120000"/>
              </a:lnSpc>
              <a:spcBef>
                <a:spcPts val="0"/>
              </a:spcBef>
              <a:spcAft>
                <a:spcPts val="0"/>
              </a:spcAft>
            </a:pPr>
            <a:r>
              <a:rPr lang="en-US" dirty="0">
                <a:solidFill>
                  <a:srgbClr val="14421E"/>
                </a:solidFill>
                <a:latin typeface="Calibri" pitchFamily="34" charset="0"/>
                <a:ea typeface="Calibri" pitchFamily="34" charset="-122"/>
                <a:cs typeface="Calibri" pitchFamily="34" charset="-120"/>
              </a:rPr>
              <a:t>Konflikts nav neveiksme — tas ir neizbēgama grupas attīstības daļa (Tuckman: "storming"). Vadītāja uzdevums: de-eskalēt, nevis izvairīties. Lēmumi krīzes situācijās — ātri, skaidri, mierīgi. Panika vadītājā rada panika komandā.</a:t>
            </a:r>
            <a:endParaRPr lang="en-US" dirty="0">
              <a:solidFill>
                <a:prstClr val="black"/>
              </a:solidFill>
              <a:latin typeface="Calibri" panose="020F0502020204030204"/>
            </a:endParaRPr>
          </a:p>
        </p:txBody>
      </p:sp>
      <p:sp>
        <p:nvSpPr>
          <p:cNvPr id="17" name="Shape 15"/>
          <p:cNvSpPr/>
          <p:nvPr/>
        </p:nvSpPr>
        <p:spPr>
          <a:xfrm>
            <a:off x="2414016" y="1799082"/>
            <a:ext cx="2103120" cy="3877056"/>
          </a:xfrm>
          <a:prstGeom prst="rect">
            <a:avLst/>
          </a:prstGeom>
          <a:solidFill>
            <a:srgbClr val="E6F5EC"/>
          </a:solidFill>
          <a:ln w="7620">
            <a:solidFill>
              <a:srgbClr val="8ECDA0"/>
            </a:solidFill>
            <a:prstDash val="solid"/>
          </a:ln>
        </p:spPr>
        <p:txBody>
          <a:bodyPr/>
          <a:lstStyle/>
          <a:p>
            <a:pPr eaLnBrk="1" fontAlgn="auto" hangingPunct="1">
              <a:spcBef>
                <a:spcPts val="0"/>
              </a:spcBef>
              <a:spcAft>
                <a:spcPts val="0"/>
              </a:spcAft>
            </a:pPr>
            <a:endParaRPr lang="lv-LV" sz="1800">
              <a:solidFill>
                <a:prstClr val="black"/>
              </a:solidFill>
              <a:latin typeface="Calibri" panose="020F0502020204030204"/>
            </a:endParaRPr>
          </a:p>
        </p:txBody>
      </p:sp>
      <p:sp>
        <p:nvSpPr>
          <p:cNvPr id="18" name="Shape 16"/>
          <p:cNvSpPr/>
          <p:nvPr/>
        </p:nvSpPr>
        <p:spPr>
          <a:xfrm>
            <a:off x="2414016" y="1799082"/>
            <a:ext cx="2103120" cy="73152"/>
          </a:xfrm>
          <a:prstGeom prst="rect">
            <a:avLst/>
          </a:prstGeom>
          <a:solidFill>
            <a:srgbClr val="2A8A45"/>
          </a:solidFill>
          <a:ln w="12700">
            <a:solidFill>
              <a:srgbClr val="2A8A45"/>
            </a:solidFill>
            <a:prstDash val="solid"/>
          </a:ln>
        </p:spPr>
        <p:txBody>
          <a:bodyPr/>
          <a:lstStyle/>
          <a:p>
            <a:pPr eaLnBrk="1" fontAlgn="auto" hangingPunct="1">
              <a:spcBef>
                <a:spcPts val="0"/>
              </a:spcBef>
              <a:spcAft>
                <a:spcPts val="0"/>
              </a:spcAft>
            </a:pPr>
            <a:endParaRPr lang="lv-LV" sz="1800">
              <a:solidFill>
                <a:prstClr val="black"/>
              </a:solidFill>
              <a:latin typeface="Calibri" panose="020F0502020204030204"/>
            </a:endParaRPr>
          </a:p>
        </p:txBody>
      </p:sp>
      <p:sp>
        <p:nvSpPr>
          <p:cNvPr id="19" name="Shape 17"/>
          <p:cNvSpPr/>
          <p:nvPr/>
        </p:nvSpPr>
        <p:spPr>
          <a:xfrm>
            <a:off x="2523744" y="1890522"/>
            <a:ext cx="457200" cy="457200"/>
          </a:xfrm>
          <a:prstGeom prst="rect">
            <a:avLst/>
          </a:prstGeom>
          <a:solidFill>
            <a:srgbClr val="2A8A45"/>
          </a:solidFill>
          <a:ln w="12700">
            <a:solidFill>
              <a:srgbClr val="2A8A45"/>
            </a:solidFill>
            <a:prstDash val="solid"/>
          </a:ln>
        </p:spPr>
        <p:txBody>
          <a:bodyPr/>
          <a:lstStyle/>
          <a:p>
            <a:pPr eaLnBrk="1" fontAlgn="auto" hangingPunct="1">
              <a:spcBef>
                <a:spcPts val="0"/>
              </a:spcBef>
              <a:spcAft>
                <a:spcPts val="0"/>
              </a:spcAft>
            </a:pPr>
            <a:endParaRPr lang="lv-LV" sz="1800">
              <a:solidFill>
                <a:prstClr val="black"/>
              </a:solidFill>
              <a:latin typeface="Calibri" panose="020F0502020204030204"/>
            </a:endParaRPr>
          </a:p>
        </p:txBody>
      </p:sp>
      <p:sp>
        <p:nvSpPr>
          <p:cNvPr id="20" name="Text 18"/>
          <p:cNvSpPr/>
          <p:nvPr/>
        </p:nvSpPr>
        <p:spPr>
          <a:xfrm>
            <a:off x="2523744" y="1890522"/>
            <a:ext cx="457200" cy="457200"/>
          </a:xfrm>
          <a:prstGeom prst="rect">
            <a:avLst/>
          </a:prstGeom>
          <a:noFill/>
          <a:ln/>
        </p:spPr>
        <p:txBody>
          <a:bodyPr wrap="square" lIns="0" tIns="0" rIns="0" bIns="0" rtlCol="0" anchor="ctr"/>
          <a:lstStyle/>
          <a:p>
            <a:pPr algn="ctr" eaLnBrk="1" fontAlgn="auto" hangingPunct="1">
              <a:spcBef>
                <a:spcPts val="0"/>
              </a:spcBef>
              <a:spcAft>
                <a:spcPts val="0"/>
              </a:spcAft>
            </a:pPr>
            <a:r>
              <a:rPr lang="en-US" sz="1800" b="1" dirty="0">
                <a:solidFill>
                  <a:srgbClr val="FFFFFF"/>
                </a:solidFill>
                <a:latin typeface="Calibri" pitchFamily="34" charset="0"/>
                <a:ea typeface="Calibri" pitchFamily="34" charset="-122"/>
                <a:cs typeface="Calibri" pitchFamily="34" charset="-120"/>
              </a:rPr>
              <a:t>6</a:t>
            </a:r>
            <a:endParaRPr lang="en-US" sz="1800" dirty="0">
              <a:solidFill>
                <a:prstClr val="black"/>
              </a:solidFill>
              <a:latin typeface="Calibri" panose="020F0502020204030204"/>
            </a:endParaRPr>
          </a:p>
        </p:txBody>
      </p:sp>
      <p:sp>
        <p:nvSpPr>
          <p:cNvPr id="21" name="Text 19"/>
          <p:cNvSpPr/>
          <p:nvPr/>
        </p:nvSpPr>
        <p:spPr>
          <a:xfrm>
            <a:off x="2523744" y="2439162"/>
            <a:ext cx="1901952" cy="594360"/>
          </a:xfrm>
          <a:prstGeom prst="rect">
            <a:avLst/>
          </a:prstGeom>
          <a:noFill/>
          <a:ln/>
        </p:spPr>
        <p:txBody>
          <a:bodyPr wrap="square" rtlCol="0" anchor="t"/>
          <a:lstStyle/>
          <a:p>
            <a:pPr eaLnBrk="1" fontAlgn="auto" hangingPunct="1">
              <a:spcBef>
                <a:spcPts val="0"/>
              </a:spcBef>
              <a:spcAft>
                <a:spcPts val="0"/>
              </a:spcAft>
            </a:pPr>
            <a:r>
              <a:rPr lang="en-US" sz="1250" b="1" dirty="0">
                <a:solidFill>
                  <a:srgbClr val="1A5C2E"/>
                </a:solidFill>
                <a:latin typeface="Calibri" pitchFamily="34" charset="0"/>
                <a:ea typeface="Calibri" pitchFamily="34" charset="-122"/>
                <a:cs typeface="Calibri" pitchFamily="34" charset="-120"/>
              </a:rPr>
              <a:t>Vadītāja personīgā līdzsvarotība</a:t>
            </a:r>
            <a:endParaRPr lang="en-US" sz="1250" dirty="0">
              <a:solidFill>
                <a:prstClr val="black"/>
              </a:solidFill>
              <a:latin typeface="Calibri" panose="020F0502020204030204"/>
            </a:endParaRPr>
          </a:p>
        </p:txBody>
      </p:sp>
      <p:sp>
        <p:nvSpPr>
          <p:cNvPr id="22" name="Shape 20"/>
          <p:cNvSpPr/>
          <p:nvPr/>
        </p:nvSpPr>
        <p:spPr>
          <a:xfrm>
            <a:off x="2523744" y="3079242"/>
            <a:ext cx="1883664" cy="0"/>
          </a:xfrm>
          <a:prstGeom prst="line">
            <a:avLst/>
          </a:prstGeom>
          <a:noFill/>
          <a:ln w="6350">
            <a:solidFill>
              <a:srgbClr val="8ECDA0"/>
            </a:solidFill>
            <a:prstDash val="solid"/>
          </a:ln>
        </p:spPr>
        <p:txBody>
          <a:bodyPr/>
          <a:lstStyle/>
          <a:p>
            <a:pPr eaLnBrk="1" fontAlgn="auto" hangingPunct="1">
              <a:spcBef>
                <a:spcPts val="0"/>
              </a:spcBef>
              <a:spcAft>
                <a:spcPts val="0"/>
              </a:spcAft>
            </a:pPr>
            <a:endParaRPr lang="lv-LV" sz="1800">
              <a:solidFill>
                <a:prstClr val="black"/>
              </a:solidFill>
              <a:latin typeface="Calibri" panose="020F0502020204030204"/>
            </a:endParaRPr>
          </a:p>
        </p:txBody>
      </p:sp>
      <p:sp>
        <p:nvSpPr>
          <p:cNvPr id="23" name="Text 21"/>
          <p:cNvSpPr/>
          <p:nvPr/>
        </p:nvSpPr>
        <p:spPr>
          <a:xfrm>
            <a:off x="2523744" y="3170682"/>
            <a:ext cx="1901952" cy="2423160"/>
          </a:xfrm>
          <a:prstGeom prst="rect">
            <a:avLst/>
          </a:prstGeom>
          <a:noFill/>
          <a:ln/>
        </p:spPr>
        <p:txBody>
          <a:bodyPr wrap="square" rtlCol="0" anchor="t"/>
          <a:lstStyle/>
          <a:p>
            <a:pPr eaLnBrk="1" fontAlgn="auto" hangingPunct="1">
              <a:lnSpc>
                <a:spcPct val="120000"/>
              </a:lnSpc>
              <a:spcBef>
                <a:spcPts val="0"/>
              </a:spcBef>
              <a:spcAft>
                <a:spcPts val="0"/>
              </a:spcAft>
            </a:pPr>
            <a:r>
              <a:rPr lang="en-US" dirty="0">
                <a:solidFill>
                  <a:srgbClr val="14421E"/>
                </a:solidFill>
                <a:latin typeface="Calibri" pitchFamily="34" charset="0"/>
                <a:ea typeface="Calibri" pitchFamily="34" charset="-122"/>
                <a:cs typeface="Calibri" pitchFamily="34" charset="-120"/>
              </a:rPr>
              <a:t>Izsmelts vadītājs ir apdraudēts vadītājs. Komandas vadītājam jārūpējas par savu miegu, ēšanu un emocionālo stāvokli — tas nav egoistiski, tas ir profesionāli. "</a:t>
            </a:r>
            <a:r>
              <a:rPr lang="en-US" dirty="0" err="1">
                <a:solidFill>
                  <a:srgbClr val="14421E"/>
                </a:solidFill>
                <a:latin typeface="Calibri" pitchFamily="34" charset="0"/>
                <a:ea typeface="Calibri" pitchFamily="34" charset="-122"/>
                <a:cs typeface="Calibri" pitchFamily="34" charset="-120"/>
              </a:rPr>
              <a:t>Uzliec</a:t>
            </a:r>
            <a:r>
              <a:rPr lang="en-US" dirty="0">
                <a:solidFill>
                  <a:srgbClr val="14421E"/>
                </a:solidFill>
                <a:latin typeface="Calibri" pitchFamily="34" charset="0"/>
                <a:ea typeface="Calibri" pitchFamily="34" charset="-122"/>
                <a:cs typeface="Calibri" pitchFamily="34" charset="-120"/>
              </a:rPr>
              <a:t> mas</a:t>
            </a:r>
            <a:r>
              <a:rPr lang="lv-LV" dirty="0">
                <a:solidFill>
                  <a:srgbClr val="14421E"/>
                </a:solidFill>
                <a:latin typeface="Calibri" pitchFamily="34" charset="0"/>
                <a:ea typeface="Calibri" pitchFamily="34" charset="-122"/>
                <a:cs typeface="Calibri" pitchFamily="34" charset="-120"/>
              </a:rPr>
              <a:t>k</a:t>
            </a:r>
            <a:r>
              <a:rPr lang="en-US" dirty="0">
                <a:solidFill>
                  <a:srgbClr val="14421E"/>
                </a:solidFill>
                <a:latin typeface="Calibri" pitchFamily="34" charset="0"/>
                <a:ea typeface="Calibri" pitchFamily="34" charset="-122"/>
                <a:cs typeface="Calibri" pitchFamily="34" charset="-120"/>
              </a:rPr>
              <a:t>u </a:t>
            </a:r>
            <a:r>
              <a:rPr lang="en-US" dirty="0" err="1">
                <a:solidFill>
                  <a:srgbClr val="14421E"/>
                </a:solidFill>
                <a:latin typeface="Calibri" pitchFamily="34" charset="0"/>
                <a:ea typeface="Calibri" pitchFamily="34" charset="-122"/>
                <a:cs typeface="Calibri" pitchFamily="34" charset="-120"/>
              </a:rPr>
              <a:t>sev</a:t>
            </a:r>
            <a:r>
              <a:rPr lang="lv-LV" dirty="0">
                <a:solidFill>
                  <a:srgbClr val="14421E"/>
                </a:solidFill>
                <a:latin typeface="Calibri" pitchFamily="34" charset="0"/>
                <a:ea typeface="Calibri" pitchFamily="34" charset="-122"/>
                <a:cs typeface="Calibri" pitchFamily="34" charset="-120"/>
              </a:rPr>
              <a:t>, </a:t>
            </a:r>
            <a:r>
              <a:rPr lang="en-US" dirty="0" err="1">
                <a:solidFill>
                  <a:srgbClr val="14421E"/>
                </a:solidFill>
                <a:latin typeface="Calibri" pitchFamily="34" charset="0"/>
                <a:ea typeface="Calibri" pitchFamily="34" charset="-122"/>
                <a:cs typeface="Calibri" pitchFamily="34" charset="-120"/>
              </a:rPr>
              <a:t>pirms</a:t>
            </a:r>
            <a:r>
              <a:rPr lang="en-US" dirty="0">
                <a:solidFill>
                  <a:srgbClr val="14421E"/>
                </a:solidFill>
                <a:latin typeface="Calibri" pitchFamily="34" charset="0"/>
                <a:ea typeface="Calibri" pitchFamily="34" charset="-122"/>
                <a:cs typeface="Calibri" pitchFamily="34" charset="-120"/>
              </a:rPr>
              <a:t> palīdzi citiem."</a:t>
            </a:r>
            <a:endParaRPr lang="en-US" dirty="0">
              <a:solidFill>
                <a:prstClr val="black"/>
              </a:solidFill>
              <a:latin typeface="Calibri" panose="020F0502020204030204"/>
            </a:endParaRPr>
          </a:p>
        </p:txBody>
      </p:sp>
      <p:sp>
        <p:nvSpPr>
          <p:cNvPr id="24" name="Shape 22"/>
          <p:cNvSpPr/>
          <p:nvPr/>
        </p:nvSpPr>
        <p:spPr>
          <a:xfrm>
            <a:off x="4626864" y="1799082"/>
            <a:ext cx="2103120" cy="3877056"/>
          </a:xfrm>
          <a:prstGeom prst="rect">
            <a:avLst/>
          </a:prstGeom>
          <a:solidFill>
            <a:srgbClr val="E6F5EC"/>
          </a:solidFill>
          <a:ln w="7620">
            <a:solidFill>
              <a:srgbClr val="8ECDA0"/>
            </a:solidFill>
            <a:prstDash val="solid"/>
          </a:ln>
        </p:spPr>
        <p:txBody>
          <a:bodyPr/>
          <a:lstStyle/>
          <a:p>
            <a:pPr eaLnBrk="1" fontAlgn="auto" hangingPunct="1">
              <a:spcBef>
                <a:spcPts val="0"/>
              </a:spcBef>
              <a:spcAft>
                <a:spcPts val="0"/>
              </a:spcAft>
            </a:pPr>
            <a:endParaRPr lang="lv-LV" sz="1800">
              <a:solidFill>
                <a:prstClr val="black"/>
              </a:solidFill>
              <a:latin typeface="Calibri" panose="020F0502020204030204"/>
            </a:endParaRPr>
          </a:p>
        </p:txBody>
      </p:sp>
      <p:sp>
        <p:nvSpPr>
          <p:cNvPr id="25" name="Shape 23"/>
          <p:cNvSpPr/>
          <p:nvPr/>
        </p:nvSpPr>
        <p:spPr>
          <a:xfrm>
            <a:off x="4626864" y="1799082"/>
            <a:ext cx="2103120" cy="73152"/>
          </a:xfrm>
          <a:prstGeom prst="rect">
            <a:avLst/>
          </a:prstGeom>
          <a:solidFill>
            <a:srgbClr val="2A8A45"/>
          </a:solidFill>
          <a:ln w="12700">
            <a:solidFill>
              <a:srgbClr val="2A8A45"/>
            </a:solidFill>
            <a:prstDash val="solid"/>
          </a:ln>
        </p:spPr>
        <p:txBody>
          <a:bodyPr/>
          <a:lstStyle/>
          <a:p>
            <a:pPr eaLnBrk="1" fontAlgn="auto" hangingPunct="1">
              <a:spcBef>
                <a:spcPts val="0"/>
              </a:spcBef>
              <a:spcAft>
                <a:spcPts val="0"/>
              </a:spcAft>
            </a:pPr>
            <a:endParaRPr lang="lv-LV" sz="1800">
              <a:solidFill>
                <a:prstClr val="black"/>
              </a:solidFill>
              <a:latin typeface="Calibri" panose="020F0502020204030204"/>
            </a:endParaRPr>
          </a:p>
        </p:txBody>
      </p:sp>
      <p:sp>
        <p:nvSpPr>
          <p:cNvPr id="26" name="Shape 24"/>
          <p:cNvSpPr/>
          <p:nvPr/>
        </p:nvSpPr>
        <p:spPr>
          <a:xfrm>
            <a:off x="4736592" y="1890522"/>
            <a:ext cx="457200" cy="457200"/>
          </a:xfrm>
          <a:prstGeom prst="rect">
            <a:avLst/>
          </a:prstGeom>
          <a:solidFill>
            <a:srgbClr val="2A8A45"/>
          </a:solidFill>
          <a:ln w="12700">
            <a:solidFill>
              <a:srgbClr val="2A8A45"/>
            </a:solidFill>
            <a:prstDash val="solid"/>
          </a:ln>
        </p:spPr>
        <p:txBody>
          <a:bodyPr/>
          <a:lstStyle/>
          <a:p>
            <a:pPr eaLnBrk="1" fontAlgn="auto" hangingPunct="1">
              <a:spcBef>
                <a:spcPts val="0"/>
              </a:spcBef>
              <a:spcAft>
                <a:spcPts val="0"/>
              </a:spcAft>
            </a:pPr>
            <a:endParaRPr lang="lv-LV" sz="1800">
              <a:solidFill>
                <a:prstClr val="black"/>
              </a:solidFill>
              <a:latin typeface="Calibri" panose="020F0502020204030204"/>
            </a:endParaRPr>
          </a:p>
        </p:txBody>
      </p:sp>
      <p:sp>
        <p:nvSpPr>
          <p:cNvPr id="27" name="Text 25"/>
          <p:cNvSpPr/>
          <p:nvPr/>
        </p:nvSpPr>
        <p:spPr>
          <a:xfrm>
            <a:off x="4736592" y="1890522"/>
            <a:ext cx="457200" cy="457200"/>
          </a:xfrm>
          <a:prstGeom prst="rect">
            <a:avLst/>
          </a:prstGeom>
          <a:noFill/>
          <a:ln/>
        </p:spPr>
        <p:txBody>
          <a:bodyPr wrap="square" lIns="0" tIns="0" rIns="0" bIns="0" rtlCol="0" anchor="ctr"/>
          <a:lstStyle/>
          <a:p>
            <a:pPr algn="ctr" eaLnBrk="1" fontAlgn="auto" hangingPunct="1">
              <a:spcBef>
                <a:spcPts val="0"/>
              </a:spcBef>
              <a:spcAft>
                <a:spcPts val="0"/>
              </a:spcAft>
            </a:pPr>
            <a:r>
              <a:rPr lang="en-US" sz="1800" b="1" dirty="0">
                <a:solidFill>
                  <a:srgbClr val="FFFFFF"/>
                </a:solidFill>
                <a:latin typeface="Calibri" pitchFamily="34" charset="0"/>
                <a:ea typeface="Calibri" pitchFamily="34" charset="-122"/>
                <a:cs typeface="Calibri" pitchFamily="34" charset="-120"/>
              </a:rPr>
              <a:t>7</a:t>
            </a:r>
            <a:endParaRPr lang="en-US" sz="1800" dirty="0">
              <a:solidFill>
                <a:prstClr val="black"/>
              </a:solidFill>
              <a:latin typeface="Calibri" panose="020F0502020204030204"/>
            </a:endParaRPr>
          </a:p>
        </p:txBody>
      </p:sp>
      <p:sp>
        <p:nvSpPr>
          <p:cNvPr id="28" name="Text 26"/>
          <p:cNvSpPr/>
          <p:nvPr/>
        </p:nvSpPr>
        <p:spPr>
          <a:xfrm>
            <a:off x="4736592" y="2439162"/>
            <a:ext cx="1901952" cy="594360"/>
          </a:xfrm>
          <a:prstGeom prst="rect">
            <a:avLst/>
          </a:prstGeom>
          <a:noFill/>
          <a:ln/>
        </p:spPr>
        <p:txBody>
          <a:bodyPr wrap="square" rtlCol="0" anchor="t"/>
          <a:lstStyle/>
          <a:p>
            <a:pPr eaLnBrk="1" fontAlgn="auto" hangingPunct="1">
              <a:spcBef>
                <a:spcPts val="0"/>
              </a:spcBef>
              <a:spcAft>
                <a:spcPts val="0"/>
              </a:spcAft>
            </a:pPr>
            <a:r>
              <a:rPr lang="en-US" sz="1250" b="1" dirty="0">
                <a:solidFill>
                  <a:srgbClr val="1A5C2E"/>
                </a:solidFill>
                <a:latin typeface="Calibri" pitchFamily="34" charset="0"/>
                <a:ea typeface="Calibri" pitchFamily="34" charset="-122"/>
                <a:cs typeface="Calibri" pitchFamily="34" charset="-120"/>
              </a:rPr>
              <a:t>Konstruktīva atgriezeniskā saite komandā</a:t>
            </a:r>
            <a:endParaRPr lang="en-US" sz="1250" dirty="0">
              <a:solidFill>
                <a:prstClr val="black"/>
              </a:solidFill>
              <a:latin typeface="Calibri" panose="020F0502020204030204"/>
            </a:endParaRPr>
          </a:p>
        </p:txBody>
      </p:sp>
      <p:sp>
        <p:nvSpPr>
          <p:cNvPr id="29" name="Shape 27"/>
          <p:cNvSpPr/>
          <p:nvPr/>
        </p:nvSpPr>
        <p:spPr>
          <a:xfrm>
            <a:off x="4736592" y="3079242"/>
            <a:ext cx="1883664" cy="0"/>
          </a:xfrm>
          <a:prstGeom prst="line">
            <a:avLst/>
          </a:prstGeom>
          <a:noFill/>
          <a:ln w="6350">
            <a:solidFill>
              <a:srgbClr val="8ECDA0"/>
            </a:solidFill>
            <a:prstDash val="solid"/>
          </a:ln>
        </p:spPr>
        <p:txBody>
          <a:bodyPr/>
          <a:lstStyle/>
          <a:p>
            <a:pPr eaLnBrk="1" fontAlgn="auto" hangingPunct="1">
              <a:spcBef>
                <a:spcPts val="0"/>
              </a:spcBef>
              <a:spcAft>
                <a:spcPts val="0"/>
              </a:spcAft>
            </a:pPr>
            <a:endParaRPr lang="lv-LV" sz="1800">
              <a:solidFill>
                <a:prstClr val="black"/>
              </a:solidFill>
              <a:latin typeface="Calibri" panose="020F0502020204030204"/>
            </a:endParaRPr>
          </a:p>
        </p:txBody>
      </p:sp>
      <p:sp>
        <p:nvSpPr>
          <p:cNvPr id="30" name="Text 28"/>
          <p:cNvSpPr/>
          <p:nvPr/>
        </p:nvSpPr>
        <p:spPr>
          <a:xfrm>
            <a:off x="4736592" y="3170682"/>
            <a:ext cx="1901952" cy="2423160"/>
          </a:xfrm>
          <a:prstGeom prst="rect">
            <a:avLst/>
          </a:prstGeom>
          <a:noFill/>
          <a:ln/>
        </p:spPr>
        <p:txBody>
          <a:bodyPr wrap="square" rtlCol="0" anchor="t"/>
          <a:lstStyle/>
          <a:p>
            <a:pPr eaLnBrk="1" fontAlgn="auto" hangingPunct="1">
              <a:lnSpc>
                <a:spcPct val="120000"/>
              </a:lnSpc>
              <a:spcBef>
                <a:spcPts val="0"/>
              </a:spcBef>
              <a:spcAft>
                <a:spcPts val="0"/>
              </a:spcAft>
            </a:pPr>
            <a:r>
              <a:rPr lang="en-US" dirty="0">
                <a:solidFill>
                  <a:srgbClr val="14421E"/>
                </a:solidFill>
                <a:latin typeface="Calibri" pitchFamily="34" charset="0"/>
                <a:ea typeface="Calibri" pitchFamily="34" charset="-122"/>
                <a:cs typeface="Calibri" pitchFamily="34" charset="-120"/>
              </a:rPr>
              <a:t>Kritika nometnes laikā — privāti, nekavējoties, konkrēti. Uzslavēšana — publiski. Negatīvs komentārs grupas sapulcē grauj cilvēka autoritāti un komandas uzticību. "Dari labāk" nav norādījums. Norādījums ir: "Nākamreiz konkrēti dari tā."</a:t>
            </a:r>
            <a:endParaRPr lang="en-US" dirty="0">
              <a:solidFill>
                <a:prstClr val="black"/>
              </a:solidFill>
              <a:latin typeface="Calibri" panose="020F0502020204030204"/>
            </a:endParaRPr>
          </a:p>
        </p:txBody>
      </p:sp>
      <p:sp>
        <p:nvSpPr>
          <p:cNvPr id="31" name="Shape 29"/>
          <p:cNvSpPr/>
          <p:nvPr/>
        </p:nvSpPr>
        <p:spPr>
          <a:xfrm>
            <a:off x="6839712" y="1799082"/>
            <a:ext cx="2103120" cy="3877056"/>
          </a:xfrm>
          <a:prstGeom prst="rect">
            <a:avLst/>
          </a:prstGeom>
          <a:solidFill>
            <a:srgbClr val="E6F5EC"/>
          </a:solidFill>
          <a:ln w="7620">
            <a:solidFill>
              <a:srgbClr val="8ECDA0"/>
            </a:solidFill>
            <a:prstDash val="solid"/>
          </a:ln>
        </p:spPr>
        <p:txBody>
          <a:bodyPr/>
          <a:lstStyle/>
          <a:p>
            <a:pPr eaLnBrk="1" fontAlgn="auto" hangingPunct="1">
              <a:spcBef>
                <a:spcPts val="0"/>
              </a:spcBef>
              <a:spcAft>
                <a:spcPts val="0"/>
              </a:spcAft>
            </a:pPr>
            <a:endParaRPr lang="lv-LV" sz="1800">
              <a:solidFill>
                <a:prstClr val="black"/>
              </a:solidFill>
              <a:latin typeface="Calibri" panose="020F0502020204030204"/>
            </a:endParaRPr>
          </a:p>
        </p:txBody>
      </p:sp>
      <p:sp>
        <p:nvSpPr>
          <p:cNvPr id="32" name="Shape 30"/>
          <p:cNvSpPr/>
          <p:nvPr/>
        </p:nvSpPr>
        <p:spPr>
          <a:xfrm>
            <a:off x="6839712" y="1799082"/>
            <a:ext cx="2103120" cy="73152"/>
          </a:xfrm>
          <a:prstGeom prst="rect">
            <a:avLst/>
          </a:prstGeom>
          <a:solidFill>
            <a:srgbClr val="2A8A45"/>
          </a:solidFill>
          <a:ln w="12700">
            <a:solidFill>
              <a:srgbClr val="2A8A45"/>
            </a:solidFill>
            <a:prstDash val="solid"/>
          </a:ln>
        </p:spPr>
        <p:txBody>
          <a:bodyPr/>
          <a:lstStyle/>
          <a:p>
            <a:pPr eaLnBrk="1" fontAlgn="auto" hangingPunct="1">
              <a:spcBef>
                <a:spcPts val="0"/>
              </a:spcBef>
              <a:spcAft>
                <a:spcPts val="0"/>
              </a:spcAft>
            </a:pPr>
            <a:endParaRPr lang="lv-LV" sz="1800">
              <a:solidFill>
                <a:prstClr val="black"/>
              </a:solidFill>
              <a:latin typeface="Calibri" panose="020F0502020204030204"/>
            </a:endParaRPr>
          </a:p>
        </p:txBody>
      </p:sp>
      <p:sp>
        <p:nvSpPr>
          <p:cNvPr id="33" name="Shape 31"/>
          <p:cNvSpPr/>
          <p:nvPr/>
        </p:nvSpPr>
        <p:spPr>
          <a:xfrm>
            <a:off x="6949440" y="1890522"/>
            <a:ext cx="457200" cy="457200"/>
          </a:xfrm>
          <a:prstGeom prst="rect">
            <a:avLst/>
          </a:prstGeom>
          <a:solidFill>
            <a:srgbClr val="2A8A45"/>
          </a:solidFill>
          <a:ln w="12700">
            <a:solidFill>
              <a:srgbClr val="2A8A45"/>
            </a:solidFill>
            <a:prstDash val="solid"/>
          </a:ln>
        </p:spPr>
        <p:txBody>
          <a:bodyPr/>
          <a:lstStyle/>
          <a:p>
            <a:pPr eaLnBrk="1" fontAlgn="auto" hangingPunct="1">
              <a:spcBef>
                <a:spcPts val="0"/>
              </a:spcBef>
              <a:spcAft>
                <a:spcPts val="0"/>
              </a:spcAft>
            </a:pPr>
            <a:endParaRPr lang="lv-LV" sz="1800">
              <a:solidFill>
                <a:prstClr val="black"/>
              </a:solidFill>
              <a:latin typeface="Calibri" panose="020F0502020204030204"/>
            </a:endParaRPr>
          </a:p>
        </p:txBody>
      </p:sp>
      <p:sp>
        <p:nvSpPr>
          <p:cNvPr id="34" name="Text 32"/>
          <p:cNvSpPr/>
          <p:nvPr/>
        </p:nvSpPr>
        <p:spPr>
          <a:xfrm>
            <a:off x="6949440" y="1890522"/>
            <a:ext cx="457200" cy="457200"/>
          </a:xfrm>
          <a:prstGeom prst="rect">
            <a:avLst/>
          </a:prstGeom>
          <a:noFill/>
          <a:ln/>
        </p:spPr>
        <p:txBody>
          <a:bodyPr wrap="square" lIns="0" tIns="0" rIns="0" bIns="0" rtlCol="0" anchor="ctr"/>
          <a:lstStyle/>
          <a:p>
            <a:pPr algn="ctr" eaLnBrk="1" fontAlgn="auto" hangingPunct="1">
              <a:spcBef>
                <a:spcPts val="0"/>
              </a:spcBef>
              <a:spcAft>
                <a:spcPts val="0"/>
              </a:spcAft>
            </a:pPr>
            <a:r>
              <a:rPr lang="en-US" sz="1800" b="1" dirty="0">
                <a:solidFill>
                  <a:srgbClr val="FFFFFF"/>
                </a:solidFill>
                <a:latin typeface="Calibri" pitchFamily="34" charset="0"/>
                <a:ea typeface="Calibri" pitchFamily="34" charset="-122"/>
                <a:cs typeface="Calibri" pitchFamily="34" charset="-120"/>
              </a:rPr>
              <a:t>8</a:t>
            </a:r>
            <a:endParaRPr lang="en-US" sz="1800" dirty="0">
              <a:solidFill>
                <a:prstClr val="black"/>
              </a:solidFill>
              <a:latin typeface="Calibri" panose="020F0502020204030204"/>
            </a:endParaRPr>
          </a:p>
        </p:txBody>
      </p:sp>
      <p:sp>
        <p:nvSpPr>
          <p:cNvPr id="35" name="Text 33"/>
          <p:cNvSpPr/>
          <p:nvPr/>
        </p:nvSpPr>
        <p:spPr>
          <a:xfrm>
            <a:off x="6949440" y="2439162"/>
            <a:ext cx="1901952" cy="594360"/>
          </a:xfrm>
          <a:prstGeom prst="rect">
            <a:avLst/>
          </a:prstGeom>
          <a:noFill/>
          <a:ln/>
        </p:spPr>
        <p:txBody>
          <a:bodyPr wrap="square" rtlCol="0" anchor="t"/>
          <a:lstStyle/>
          <a:p>
            <a:pPr eaLnBrk="1" fontAlgn="auto" hangingPunct="1">
              <a:spcBef>
                <a:spcPts val="0"/>
              </a:spcBef>
              <a:spcAft>
                <a:spcPts val="0"/>
              </a:spcAft>
            </a:pPr>
            <a:r>
              <a:rPr lang="en-US" sz="1250" b="1" dirty="0">
                <a:solidFill>
                  <a:srgbClr val="1A5C2E"/>
                </a:solidFill>
                <a:latin typeface="Calibri" pitchFamily="34" charset="0"/>
                <a:ea typeface="Calibri" pitchFamily="34" charset="-122"/>
                <a:cs typeface="Calibri" pitchFamily="34" charset="-120"/>
              </a:rPr>
              <a:t>Ikdienas refleksija un korekcija</a:t>
            </a:r>
            <a:endParaRPr lang="en-US" sz="1250" dirty="0">
              <a:solidFill>
                <a:prstClr val="black"/>
              </a:solidFill>
              <a:latin typeface="Calibri" panose="020F0502020204030204"/>
            </a:endParaRPr>
          </a:p>
        </p:txBody>
      </p:sp>
      <p:sp>
        <p:nvSpPr>
          <p:cNvPr id="36" name="Shape 34"/>
          <p:cNvSpPr/>
          <p:nvPr/>
        </p:nvSpPr>
        <p:spPr>
          <a:xfrm>
            <a:off x="6949440" y="3079242"/>
            <a:ext cx="1883664" cy="0"/>
          </a:xfrm>
          <a:prstGeom prst="line">
            <a:avLst/>
          </a:prstGeom>
          <a:noFill/>
          <a:ln w="6350">
            <a:solidFill>
              <a:srgbClr val="8ECDA0"/>
            </a:solidFill>
            <a:prstDash val="solid"/>
          </a:ln>
        </p:spPr>
        <p:txBody>
          <a:bodyPr/>
          <a:lstStyle/>
          <a:p>
            <a:pPr eaLnBrk="1" fontAlgn="auto" hangingPunct="1">
              <a:spcBef>
                <a:spcPts val="0"/>
              </a:spcBef>
              <a:spcAft>
                <a:spcPts val="0"/>
              </a:spcAft>
            </a:pPr>
            <a:endParaRPr lang="lv-LV" sz="1800">
              <a:solidFill>
                <a:prstClr val="black"/>
              </a:solidFill>
              <a:latin typeface="Calibri" panose="020F0502020204030204"/>
            </a:endParaRPr>
          </a:p>
        </p:txBody>
      </p:sp>
      <p:sp>
        <p:nvSpPr>
          <p:cNvPr id="37" name="Text 35"/>
          <p:cNvSpPr/>
          <p:nvPr/>
        </p:nvSpPr>
        <p:spPr>
          <a:xfrm>
            <a:off x="6949440" y="3170682"/>
            <a:ext cx="1901952" cy="2423160"/>
          </a:xfrm>
          <a:prstGeom prst="rect">
            <a:avLst/>
          </a:prstGeom>
          <a:noFill/>
          <a:ln/>
        </p:spPr>
        <p:txBody>
          <a:bodyPr wrap="square" rtlCol="0" anchor="t"/>
          <a:lstStyle/>
          <a:p>
            <a:pPr eaLnBrk="1" fontAlgn="auto" hangingPunct="1">
              <a:lnSpc>
                <a:spcPct val="120000"/>
              </a:lnSpc>
              <a:spcBef>
                <a:spcPts val="0"/>
              </a:spcBef>
              <a:spcAft>
                <a:spcPts val="0"/>
              </a:spcAft>
            </a:pPr>
            <a:r>
              <a:rPr lang="en-US" dirty="0">
                <a:solidFill>
                  <a:srgbClr val="14421E"/>
                </a:solidFill>
                <a:latin typeface="Calibri" pitchFamily="34" charset="0"/>
                <a:ea typeface="Calibri" pitchFamily="34" charset="-122"/>
                <a:cs typeface="Calibri" pitchFamily="34" charset="-120"/>
              </a:rPr>
              <a:t>Katr</a:t>
            </a:r>
            <a:r>
              <a:rPr lang="lv-LV" dirty="0">
                <a:solidFill>
                  <a:srgbClr val="14421E"/>
                </a:solidFill>
                <a:latin typeface="Calibri" pitchFamily="34" charset="0"/>
                <a:ea typeface="Calibri" pitchFamily="34" charset="-122"/>
                <a:cs typeface="Calibri" pitchFamily="34" charset="-120"/>
              </a:rPr>
              <a:t>a</a:t>
            </a:r>
            <a:r>
              <a:rPr lang="en-US" dirty="0">
                <a:solidFill>
                  <a:srgbClr val="14421E"/>
                </a:solidFill>
                <a:latin typeface="Calibri" pitchFamily="34" charset="0"/>
                <a:ea typeface="Calibri" pitchFamily="34" charset="-122"/>
                <a:cs typeface="Calibri" pitchFamily="34" charset="-120"/>
              </a:rPr>
              <a:t> nometnes </a:t>
            </a:r>
            <a:r>
              <a:rPr lang="en-US" dirty="0" err="1">
                <a:solidFill>
                  <a:srgbClr val="14421E"/>
                </a:solidFill>
                <a:latin typeface="Calibri" pitchFamily="34" charset="0"/>
                <a:ea typeface="Calibri" pitchFamily="34" charset="-122"/>
                <a:cs typeface="Calibri" pitchFamily="34" charset="-120"/>
              </a:rPr>
              <a:t>diena</a:t>
            </a:r>
            <a:r>
              <a:rPr lang="en-US" dirty="0">
                <a:solidFill>
                  <a:srgbClr val="14421E"/>
                </a:solidFill>
                <a:latin typeface="Calibri" pitchFamily="34" charset="0"/>
                <a:ea typeface="Calibri" pitchFamily="34" charset="-122"/>
                <a:cs typeface="Calibri" pitchFamily="34" charset="-120"/>
              </a:rPr>
              <a:t> </a:t>
            </a:r>
            <a:r>
              <a:rPr lang="en-US" dirty="0" err="1">
                <a:solidFill>
                  <a:srgbClr val="14421E"/>
                </a:solidFill>
                <a:latin typeface="Calibri" pitchFamily="34" charset="0"/>
                <a:ea typeface="Calibri" pitchFamily="34" charset="-122"/>
                <a:cs typeface="Calibri" pitchFamily="34" charset="-120"/>
              </a:rPr>
              <a:t>sniedz</a:t>
            </a:r>
            <a:r>
              <a:rPr lang="lv-LV" dirty="0">
                <a:solidFill>
                  <a:srgbClr val="14421E"/>
                </a:solidFill>
                <a:latin typeface="Calibri" pitchFamily="34" charset="0"/>
                <a:ea typeface="Calibri" pitchFamily="34" charset="-122"/>
                <a:cs typeface="Calibri" pitchFamily="34" charset="-120"/>
              </a:rPr>
              <a:t> jaunus</a:t>
            </a:r>
            <a:r>
              <a:rPr lang="en-US" dirty="0">
                <a:solidFill>
                  <a:srgbClr val="14421E"/>
                </a:solidFill>
                <a:latin typeface="Calibri" pitchFamily="34" charset="0"/>
                <a:ea typeface="Calibri" pitchFamily="34" charset="-122"/>
                <a:cs typeface="Calibri" pitchFamily="34" charset="-120"/>
              </a:rPr>
              <a:t> datus</a:t>
            </a:r>
            <a:r>
              <a:rPr lang="lv-LV" dirty="0">
                <a:solidFill>
                  <a:srgbClr val="14421E"/>
                </a:solidFill>
                <a:latin typeface="Calibri" pitchFamily="34" charset="0"/>
                <a:ea typeface="Calibri" pitchFamily="34" charset="-122"/>
                <a:cs typeface="Calibri" pitchFamily="34" charset="-120"/>
              </a:rPr>
              <a:t>, kas jāizvērtē un jāapkopo</a:t>
            </a:r>
            <a:r>
              <a:rPr lang="en-US" dirty="0">
                <a:solidFill>
                  <a:srgbClr val="14421E"/>
                </a:solidFill>
                <a:latin typeface="Calibri" pitchFamily="34" charset="0"/>
                <a:ea typeface="Calibri" pitchFamily="34" charset="-122"/>
                <a:cs typeface="Calibri" pitchFamily="34" charset="-120"/>
              </a:rPr>
              <a:t>. 10 minūtes vakara refleksijai (kas strādāja? kas nestrādāja? ko mainīt?) ir investīcija rītdienas kvalitātē.</a:t>
            </a:r>
            <a:endParaRPr lang="en-US" dirty="0">
              <a:solidFill>
                <a:prstClr val="black"/>
              </a:solidFill>
              <a:latin typeface="Calibri" panose="020F0502020204030204"/>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bg>
      <p:bgPr>
        <a:solidFill>
          <a:srgbClr val="0B3D40"/>
        </a:solidFill>
        <a:effectLst/>
      </p:bgPr>
    </p:bg>
    <p:spTree>
      <p:nvGrpSpPr>
        <p:cNvPr id="1" name=""/>
        <p:cNvGrpSpPr/>
        <p:nvPr/>
      </p:nvGrpSpPr>
      <p:grpSpPr>
        <a:xfrm>
          <a:off x="0" y="0"/>
          <a:ext cx="0" cy="0"/>
          <a:chOff x="0" y="0"/>
          <a:chExt cx="0" cy="0"/>
        </a:xfrm>
      </p:grpSpPr>
      <p:sp>
        <p:nvSpPr>
          <p:cNvPr id="2" name="Shape 0"/>
          <p:cNvSpPr/>
          <p:nvPr/>
        </p:nvSpPr>
        <p:spPr>
          <a:xfrm>
            <a:off x="0" y="857250"/>
            <a:ext cx="9144000" cy="594360"/>
          </a:xfrm>
          <a:prstGeom prst="rect">
            <a:avLst/>
          </a:prstGeom>
          <a:solidFill>
            <a:srgbClr val="0B3D40"/>
          </a:solidFill>
          <a:ln w="12700">
            <a:solidFill>
              <a:srgbClr val="0B3D40"/>
            </a:solidFill>
            <a:prstDash val="solid"/>
          </a:ln>
        </p:spPr>
        <p:txBody>
          <a:bodyPr/>
          <a:lstStyle/>
          <a:p>
            <a:pPr eaLnBrk="1" fontAlgn="auto" hangingPunct="1">
              <a:spcBef>
                <a:spcPts val="0"/>
              </a:spcBef>
              <a:spcAft>
                <a:spcPts val="0"/>
              </a:spcAft>
            </a:pPr>
            <a:endParaRPr lang="lv-LV" sz="1800">
              <a:solidFill>
                <a:prstClr val="black"/>
              </a:solidFill>
              <a:latin typeface="Calibri" panose="020F0502020204030204"/>
            </a:endParaRPr>
          </a:p>
        </p:txBody>
      </p:sp>
      <p:sp>
        <p:nvSpPr>
          <p:cNvPr id="3" name="Shape 1"/>
          <p:cNvSpPr/>
          <p:nvPr/>
        </p:nvSpPr>
        <p:spPr>
          <a:xfrm>
            <a:off x="0" y="857250"/>
            <a:ext cx="91440" cy="5143500"/>
          </a:xfrm>
          <a:prstGeom prst="rect">
            <a:avLst/>
          </a:prstGeom>
          <a:solidFill>
            <a:srgbClr val="01C5A4"/>
          </a:solidFill>
          <a:ln w="12700">
            <a:solidFill>
              <a:srgbClr val="01C5A4"/>
            </a:solidFill>
            <a:prstDash val="solid"/>
          </a:ln>
        </p:spPr>
        <p:txBody>
          <a:bodyPr/>
          <a:lstStyle/>
          <a:p>
            <a:pPr eaLnBrk="1" fontAlgn="auto" hangingPunct="1">
              <a:spcBef>
                <a:spcPts val="0"/>
              </a:spcBef>
              <a:spcAft>
                <a:spcPts val="0"/>
              </a:spcAft>
            </a:pPr>
            <a:endParaRPr lang="lv-LV" sz="1800">
              <a:solidFill>
                <a:prstClr val="black"/>
              </a:solidFill>
              <a:latin typeface="Calibri" panose="020F0502020204030204"/>
            </a:endParaRPr>
          </a:p>
        </p:txBody>
      </p:sp>
      <p:sp>
        <p:nvSpPr>
          <p:cNvPr id="4" name="Text 2"/>
          <p:cNvSpPr/>
          <p:nvPr/>
        </p:nvSpPr>
        <p:spPr>
          <a:xfrm>
            <a:off x="201168" y="857250"/>
            <a:ext cx="8778240" cy="365760"/>
          </a:xfrm>
          <a:prstGeom prst="rect">
            <a:avLst/>
          </a:prstGeom>
          <a:noFill/>
          <a:ln/>
        </p:spPr>
        <p:txBody>
          <a:bodyPr wrap="square" lIns="0" tIns="0" rIns="0" bIns="0" rtlCol="0" anchor="ctr"/>
          <a:lstStyle/>
          <a:p>
            <a:pPr eaLnBrk="1" fontAlgn="auto" hangingPunct="1">
              <a:spcBef>
                <a:spcPts val="0"/>
              </a:spcBef>
              <a:spcAft>
                <a:spcPts val="0"/>
              </a:spcAft>
            </a:pPr>
            <a:r>
              <a:rPr lang="en-US" sz="1300" b="1" dirty="0">
                <a:solidFill>
                  <a:srgbClr val="FFFFFF"/>
                </a:solidFill>
                <a:latin typeface="Calibri" pitchFamily="34" charset="0"/>
                <a:ea typeface="Calibri" pitchFamily="34" charset="-122"/>
                <a:cs typeface="Calibri" pitchFamily="34" charset="-120"/>
              </a:rPr>
              <a:t>Nometnes projekta realizēšanas stratēģiskie aspekti</a:t>
            </a:r>
            <a:endParaRPr lang="en-US" sz="1300" dirty="0">
              <a:solidFill>
                <a:prstClr val="black"/>
              </a:solidFill>
              <a:latin typeface="Calibri" panose="020F0502020204030204"/>
            </a:endParaRPr>
          </a:p>
        </p:txBody>
      </p:sp>
      <p:sp>
        <p:nvSpPr>
          <p:cNvPr id="5" name="Text 3"/>
          <p:cNvSpPr/>
          <p:nvPr/>
        </p:nvSpPr>
        <p:spPr>
          <a:xfrm>
            <a:off x="201168" y="1223010"/>
            <a:ext cx="8778240" cy="228600"/>
          </a:xfrm>
          <a:prstGeom prst="rect">
            <a:avLst/>
          </a:prstGeom>
          <a:noFill/>
          <a:ln/>
        </p:spPr>
        <p:txBody>
          <a:bodyPr wrap="square" lIns="0" tIns="0" rIns="0" bIns="0" rtlCol="0" anchor="ctr"/>
          <a:lstStyle/>
          <a:p>
            <a:pPr eaLnBrk="1" fontAlgn="auto" hangingPunct="1">
              <a:spcBef>
                <a:spcPts val="0"/>
              </a:spcBef>
              <a:spcAft>
                <a:spcPts val="0"/>
              </a:spcAft>
            </a:pPr>
            <a:r>
              <a:rPr lang="en-US" sz="1000" i="1" dirty="0">
                <a:solidFill>
                  <a:srgbClr val="01C5A4"/>
                </a:solidFill>
                <a:latin typeface="Calibri" pitchFamily="34" charset="0"/>
                <a:ea typeface="Calibri" pitchFamily="34" charset="-122"/>
                <a:cs typeface="Calibri" pitchFamily="34" charset="-120"/>
              </a:rPr>
              <a:t>Komandas vadīšana nometnes laikā  •  Zelta likumi vadītājam</a:t>
            </a:r>
            <a:endParaRPr lang="en-US" sz="1000" dirty="0">
              <a:solidFill>
                <a:prstClr val="black"/>
              </a:solidFill>
              <a:latin typeface="Calibri" panose="020F0502020204030204"/>
            </a:endParaRPr>
          </a:p>
        </p:txBody>
      </p:sp>
      <p:sp>
        <p:nvSpPr>
          <p:cNvPr id="10" name="Shape 8"/>
          <p:cNvSpPr/>
          <p:nvPr/>
        </p:nvSpPr>
        <p:spPr>
          <a:xfrm>
            <a:off x="201168" y="1515618"/>
            <a:ext cx="1691640" cy="237744"/>
          </a:xfrm>
          <a:prstGeom prst="rect">
            <a:avLst/>
          </a:prstGeom>
          <a:solidFill>
            <a:srgbClr val="01C5A4"/>
          </a:solidFill>
          <a:ln w="12700">
            <a:solidFill>
              <a:srgbClr val="01C5A4"/>
            </a:solidFill>
            <a:prstDash val="solid"/>
          </a:ln>
        </p:spPr>
        <p:txBody>
          <a:bodyPr/>
          <a:lstStyle/>
          <a:p>
            <a:pPr eaLnBrk="1" fontAlgn="auto" hangingPunct="1">
              <a:spcBef>
                <a:spcPts val="0"/>
              </a:spcBef>
              <a:spcAft>
                <a:spcPts val="0"/>
              </a:spcAft>
            </a:pPr>
            <a:endParaRPr lang="lv-LV" sz="1800">
              <a:solidFill>
                <a:prstClr val="black"/>
              </a:solidFill>
              <a:latin typeface="Calibri" panose="020F0502020204030204"/>
            </a:endParaRPr>
          </a:p>
        </p:txBody>
      </p:sp>
      <p:sp>
        <p:nvSpPr>
          <p:cNvPr id="11" name="Text 9"/>
          <p:cNvSpPr/>
          <p:nvPr/>
        </p:nvSpPr>
        <p:spPr>
          <a:xfrm>
            <a:off x="201168" y="1515618"/>
            <a:ext cx="1691640" cy="237744"/>
          </a:xfrm>
          <a:prstGeom prst="rect">
            <a:avLst/>
          </a:prstGeom>
          <a:noFill/>
          <a:ln/>
        </p:spPr>
        <p:txBody>
          <a:bodyPr wrap="square" lIns="0" tIns="0" rIns="0" bIns="0" rtlCol="0" anchor="ctr"/>
          <a:lstStyle/>
          <a:p>
            <a:pPr algn="ctr" eaLnBrk="1" fontAlgn="auto" hangingPunct="1">
              <a:spcBef>
                <a:spcPts val="0"/>
              </a:spcBef>
              <a:spcAft>
                <a:spcPts val="0"/>
              </a:spcAft>
            </a:pPr>
            <a:r>
              <a:rPr lang="en-US" sz="850" b="1" kern="0" spc="150" dirty="0">
                <a:solidFill>
                  <a:srgbClr val="0B3D40"/>
                </a:solidFill>
                <a:latin typeface="Calibri" pitchFamily="34" charset="0"/>
                <a:ea typeface="Calibri" pitchFamily="34" charset="-122"/>
                <a:cs typeface="Calibri" pitchFamily="34" charset="-120"/>
              </a:rPr>
              <a:t>ZELTA LIKUMI</a:t>
            </a:r>
            <a:endParaRPr lang="en-US" sz="850" dirty="0">
              <a:solidFill>
                <a:prstClr val="black"/>
              </a:solidFill>
              <a:latin typeface="Calibri" panose="020F0502020204030204"/>
            </a:endParaRPr>
          </a:p>
        </p:txBody>
      </p:sp>
      <p:sp>
        <p:nvSpPr>
          <p:cNvPr id="12" name="Shape 10"/>
          <p:cNvSpPr/>
          <p:nvPr/>
        </p:nvSpPr>
        <p:spPr>
          <a:xfrm>
            <a:off x="201168" y="1799082"/>
            <a:ext cx="2880360" cy="1874520"/>
          </a:xfrm>
          <a:prstGeom prst="rect">
            <a:avLst/>
          </a:prstGeom>
          <a:solidFill>
            <a:srgbClr val="0F5558"/>
          </a:solidFill>
          <a:ln w="8890">
            <a:solidFill>
              <a:srgbClr val="1A7A7F"/>
            </a:solidFill>
            <a:prstDash val="solid"/>
          </a:ln>
        </p:spPr>
        <p:txBody>
          <a:bodyPr/>
          <a:lstStyle/>
          <a:p>
            <a:pPr eaLnBrk="1" fontAlgn="auto" hangingPunct="1">
              <a:spcBef>
                <a:spcPts val="0"/>
              </a:spcBef>
              <a:spcAft>
                <a:spcPts val="0"/>
              </a:spcAft>
            </a:pPr>
            <a:endParaRPr lang="lv-LV" sz="1800">
              <a:solidFill>
                <a:prstClr val="black"/>
              </a:solidFill>
              <a:latin typeface="Calibri" panose="020F0502020204030204"/>
            </a:endParaRPr>
          </a:p>
        </p:txBody>
      </p:sp>
      <p:sp>
        <p:nvSpPr>
          <p:cNvPr id="13" name="Shape 11"/>
          <p:cNvSpPr/>
          <p:nvPr/>
        </p:nvSpPr>
        <p:spPr>
          <a:xfrm>
            <a:off x="329184" y="1917954"/>
            <a:ext cx="402336" cy="402336"/>
          </a:xfrm>
          <a:prstGeom prst="rect">
            <a:avLst/>
          </a:prstGeom>
          <a:solidFill>
            <a:srgbClr val="1A7A7F"/>
          </a:solidFill>
          <a:ln w="12700">
            <a:solidFill>
              <a:srgbClr val="1A7A7F"/>
            </a:solidFill>
            <a:prstDash val="solid"/>
          </a:ln>
        </p:spPr>
        <p:txBody>
          <a:bodyPr/>
          <a:lstStyle/>
          <a:p>
            <a:pPr eaLnBrk="1" fontAlgn="auto" hangingPunct="1">
              <a:spcBef>
                <a:spcPts val="0"/>
              </a:spcBef>
              <a:spcAft>
                <a:spcPts val="0"/>
              </a:spcAft>
            </a:pPr>
            <a:endParaRPr lang="lv-LV" sz="1800">
              <a:solidFill>
                <a:prstClr val="black"/>
              </a:solidFill>
              <a:latin typeface="Calibri" panose="020F0502020204030204"/>
            </a:endParaRPr>
          </a:p>
        </p:txBody>
      </p:sp>
      <p:sp>
        <p:nvSpPr>
          <p:cNvPr id="14" name="Text 12"/>
          <p:cNvSpPr/>
          <p:nvPr/>
        </p:nvSpPr>
        <p:spPr>
          <a:xfrm>
            <a:off x="329184" y="1917954"/>
            <a:ext cx="402336" cy="402336"/>
          </a:xfrm>
          <a:prstGeom prst="rect">
            <a:avLst/>
          </a:prstGeom>
          <a:noFill/>
          <a:ln/>
        </p:spPr>
        <p:txBody>
          <a:bodyPr wrap="square" lIns="0" tIns="0" rIns="0" bIns="0" rtlCol="0" anchor="ctr"/>
          <a:lstStyle/>
          <a:p>
            <a:pPr algn="ctr" eaLnBrk="1" fontAlgn="auto" hangingPunct="1">
              <a:spcBef>
                <a:spcPts val="0"/>
              </a:spcBef>
              <a:spcAft>
                <a:spcPts val="0"/>
              </a:spcAft>
            </a:pPr>
            <a:r>
              <a:rPr lang="en-US" sz="1300" b="1" dirty="0">
                <a:solidFill>
                  <a:srgbClr val="FFFFFF"/>
                </a:solidFill>
                <a:latin typeface="Calibri" pitchFamily="34" charset="0"/>
                <a:ea typeface="Calibri" pitchFamily="34" charset="-122"/>
                <a:cs typeface="Calibri" pitchFamily="34" charset="-120"/>
              </a:rPr>
              <a:t>I</a:t>
            </a:r>
            <a:endParaRPr lang="en-US" sz="1300" dirty="0">
              <a:solidFill>
                <a:prstClr val="black"/>
              </a:solidFill>
              <a:latin typeface="Calibri" panose="020F0502020204030204"/>
            </a:endParaRPr>
          </a:p>
        </p:txBody>
      </p:sp>
      <p:sp>
        <p:nvSpPr>
          <p:cNvPr id="15" name="Text 13"/>
          <p:cNvSpPr/>
          <p:nvPr/>
        </p:nvSpPr>
        <p:spPr>
          <a:xfrm>
            <a:off x="822960" y="1899666"/>
            <a:ext cx="2167128" cy="457200"/>
          </a:xfrm>
          <a:prstGeom prst="rect">
            <a:avLst/>
          </a:prstGeom>
          <a:noFill/>
          <a:ln/>
        </p:spPr>
        <p:txBody>
          <a:bodyPr wrap="square" rtlCol="0" anchor="ctr"/>
          <a:lstStyle/>
          <a:p>
            <a:pPr eaLnBrk="1" fontAlgn="auto" hangingPunct="1">
              <a:spcBef>
                <a:spcPts val="0"/>
              </a:spcBef>
              <a:spcAft>
                <a:spcPts val="0"/>
              </a:spcAft>
            </a:pPr>
            <a:r>
              <a:rPr lang="en-US" sz="1350" b="1" dirty="0">
                <a:solidFill>
                  <a:srgbClr val="FFFFFF"/>
                </a:solidFill>
                <a:latin typeface="Calibri" pitchFamily="34" charset="0"/>
                <a:ea typeface="Calibri" pitchFamily="34" charset="-122"/>
                <a:cs typeface="Calibri" pitchFamily="34" charset="-120"/>
              </a:rPr>
              <a:t>Redzi cilvēku, nevis lomu</a:t>
            </a:r>
            <a:endParaRPr lang="en-US" sz="1350" dirty="0">
              <a:solidFill>
                <a:prstClr val="black"/>
              </a:solidFill>
              <a:latin typeface="Calibri" panose="020F0502020204030204"/>
            </a:endParaRPr>
          </a:p>
        </p:txBody>
      </p:sp>
      <p:sp>
        <p:nvSpPr>
          <p:cNvPr id="16" name="Shape 14"/>
          <p:cNvSpPr/>
          <p:nvPr/>
        </p:nvSpPr>
        <p:spPr>
          <a:xfrm>
            <a:off x="329184" y="2411730"/>
            <a:ext cx="2624328" cy="0"/>
          </a:xfrm>
          <a:prstGeom prst="line">
            <a:avLst/>
          </a:prstGeom>
          <a:noFill/>
          <a:ln w="6350">
            <a:solidFill>
              <a:srgbClr val="1A7A7F"/>
            </a:solidFill>
            <a:prstDash val="solid"/>
          </a:ln>
        </p:spPr>
        <p:txBody>
          <a:bodyPr/>
          <a:lstStyle/>
          <a:p>
            <a:pPr eaLnBrk="1" fontAlgn="auto" hangingPunct="1">
              <a:spcBef>
                <a:spcPts val="0"/>
              </a:spcBef>
              <a:spcAft>
                <a:spcPts val="0"/>
              </a:spcAft>
            </a:pPr>
            <a:endParaRPr lang="lv-LV" sz="1800">
              <a:solidFill>
                <a:prstClr val="black"/>
              </a:solidFill>
              <a:latin typeface="Calibri" panose="020F0502020204030204"/>
            </a:endParaRPr>
          </a:p>
        </p:txBody>
      </p:sp>
      <p:sp>
        <p:nvSpPr>
          <p:cNvPr id="17" name="Text 15"/>
          <p:cNvSpPr/>
          <p:nvPr/>
        </p:nvSpPr>
        <p:spPr>
          <a:xfrm>
            <a:off x="329184" y="2512314"/>
            <a:ext cx="2624328" cy="1078992"/>
          </a:xfrm>
          <a:prstGeom prst="rect">
            <a:avLst/>
          </a:prstGeom>
          <a:noFill/>
          <a:ln/>
        </p:spPr>
        <p:txBody>
          <a:bodyPr wrap="square" rtlCol="0" anchor="t"/>
          <a:lstStyle/>
          <a:p>
            <a:pPr eaLnBrk="1" fontAlgn="auto" hangingPunct="1">
              <a:lnSpc>
                <a:spcPct val="120000"/>
              </a:lnSpc>
              <a:spcBef>
                <a:spcPts val="0"/>
              </a:spcBef>
              <a:spcAft>
                <a:spcPts val="0"/>
              </a:spcAft>
            </a:pPr>
            <a:r>
              <a:rPr lang="en-US" dirty="0">
                <a:solidFill>
                  <a:srgbClr val="BCD6D4"/>
                </a:solidFill>
                <a:latin typeface="Calibri" pitchFamily="34" charset="0"/>
                <a:ea typeface="Calibri" pitchFamily="34" charset="-122"/>
                <a:cs typeface="Calibri" pitchFamily="34" charset="-120"/>
              </a:rPr>
              <a:t>Katrs vadītājs komandā ir vispirms cilvēks ar saviem ierobežojumiem. Uzticēšanās sākas ar to, ka redzi — nevis tikai vērtē.</a:t>
            </a:r>
            <a:endParaRPr lang="en-US" dirty="0">
              <a:solidFill>
                <a:prstClr val="black"/>
              </a:solidFill>
              <a:latin typeface="Calibri" panose="020F0502020204030204"/>
            </a:endParaRPr>
          </a:p>
        </p:txBody>
      </p:sp>
      <p:sp>
        <p:nvSpPr>
          <p:cNvPr id="18" name="Shape 16"/>
          <p:cNvSpPr/>
          <p:nvPr/>
        </p:nvSpPr>
        <p:spPr>
          <a:xfrm>
            <a:off x="3140964" y="1799082"/>
            <a:ext cx="2880360" cy="1874520"/>
          </a:xfrm>
          <a:prstGeom prst="rect">
            <a:avLst/>
          </a:prstGeom>
          <a:solidFill>
            <a:srgbClr val="3D2E6E"/>
          </a:solidFill>
          <a:ln w="8890">
            <a:solidFill>
              <a:srgbClr val="5A47A0"/>
            </a:solidFill>
            <a:prstDash val="solid"/>
          </a:ln>
        </p:spPr>
        <p:txBody>
          <a:bodyPr/>
          <a:lstStyle/>
          <a:p>
            <a:pPr eaLnBrk="1" fontAlgn="auto" hangingPunct="1">
              <a:spcBef>
                <a:spcPts val="0"/>
              </a:spcBef>
              <a:spcAft>
                <a:spcPts val="0"/>
              </a:spcAft>
            </a:pPr>
            <a:endParaRPr lang="lv-LV" sz="1800">
              <a:solidFill>
                <a:prstClr val="black"/>
              </a:solidFill>
              <a:latin typeface="Calibri" panose="020F0502020204030204"/>
            </a:endParaRPr>
          </a:p>
        </p:txBody>
      </p:sp>
      <p:sp>
        <p:nvSpPr>
          <p:cNvPr id="19" name="Shape 17"/>
          <p:cNvSpPr/>
          <p:nvPr/>
        </p:nvSpPr>
        <p:spPr>
          <a:xfrm>
            <a:off x="3268980" y="1917954"/>
            <a:ext cx="402336" cy="402336"/>
          </a:xfrm>
          <a:prstGeom prst="rect">
            <a:avLst/>
          </a:prstGeom>
          <a:solidFill>
            <a:srgbClr val="5A47A0"/>
          </a:solidFill>
          <a:ln w="12700">
            <a:solidFill>
              <a:srgbClr val="5A47A0"/>
            </a:solidFill>
            <a:prstDash val="solid"/>
          </a:ln>
        </p:spPr>
        <p:txBody>
          <a:bodyPr/>
          <a:lstStyle/>
          <a:p>
            <a:pPr eaLnBrk="1" fontAlgn="auto" hangingPunct="1">
              <a:spcBef>
                <a:spcPts val="0"/>
              </a:spcBef>
              <a:spcAft>
                <a:spcPts val="0"/>
              </a:spcAft>
            </a:pPr>
            <a:endParaRPr lang="lv-LV" sz="1800">
              <a:solidFill>
                <a:prstClr val="black"/>
              </a:solidFill>
              <a:latin typeface="Calibri" panose="020F0502020204030204"/>
            </a:endParaRPr>
          </a:p>
        </p:txBody>
      </p:sp>
      <p:sp>
        <p:nvSpPr>
          <p:cNvPr id="20" name="Text 18"/>
          <p:cNvSpPr/>
          <p:nvPr/>
        </p:nvSpPr>
        <p:spPr>
          <a:xfrm>
            <a:off x="3268980" y="1917954"/>
            <a:ext cx="402336" cy="402336"/>
          </a:xfrm>
          <a:prstGeom prst="rect">
            <a:avLst/>
          </a:prstGeom>
          <a:noFill/>
          <a:ln/>
        </p:spPr>
        <p:txBody>
          <a:bodyPr wrap="square" lIns="0" tIns="0" rIns="0" bIns="0" rtlCol="0" anchor="ctr"/>
          <a:lstStyle/>
          <a:p>
            <a:pPr algn="ctr" eaLnBrk="1" fontAlgn="auto" hangingPunct="1">
              <a:spcBef>
                <a:spcPts val="0"/>
              </a:spcBef>
              <a:spcAft>
                <a:spcPts val="0"/>
              </a:spcAft>
            </a:pPr>
            <a:r>
              <a:rPr lang="en-US" sz="1300" b="1" dirty="0">
                <a:solidFill>
                  <a:srgbClr val="FFFFFF"/>
                </a:solidFill>
                <a:latin typeface="Calibri" pitchFamily="34" charset="0"/>
                <a:ea typeface="Calibri" pitchFamily="34" charset="-122"/>
                <a:cs typeface="Calibri" pitchFamily="34" charset="-120"/>
              </a:rPr>
              <a:t>II</a:t>
            </a:r>
            <a:endParaRPr lang="en-US" sz="1300" dirty="0">
              <a:solidFill>
                <a:prstClr val="black"/>
              </a:solidFill>
              <a:latin typeface="Calibri" panose="020F0502020204030204"/>
            </a:endParaRPr>
          </a:p>
        </p:txBody>
      </p:sp>
      <p:sp>
        <p:nvSpPr>
          <p:cNvPr id="21" name="Text 19"/>
          <p:cNvSpPr/>
          <p:nvPr/>
        </p:nvSpPr>
        <p:spPr>
          <a:xfrm>
            <a:off x="3762756" y="1899666"/>
            <a:ext cx="2167128" cy="457200"/>
          </a:xfrm>
          <a:prstGeom prst="rect">
            <a:avLst/>
          </a:prstGeom>
          <a:noFill/>
          <a:ln/>
        </p:spPr>
        <p:txBody>
          <a:bodyPr wrap="square" rtlCol="0" anchor="ctr"/>
          <a:lstStyle/>
          <a:p>
            <a:pPr eaLnBrk="1" fontAlgn="auto" hangingPunct="1">
              <a:spcBef>
                <a:spcPts val="0"/>
              </a:spcBef>
              <a:spcAft>
                <a:spcPts val="0"/>
              </a:spcAft>
            </a:pPr>
            <a:r>
              <a:rPr lang="en-US" sz="1350" b="1" dirty="0">
                <a:solidFill>
                  <a:srgbClr val="FFFFFF"/>
                </a:solidFill>
                <a:latin typeface="Calibri" pitchFamily="34" charset="0"/>
                <a:ea typeface="Calibri" pitchFamily="34" charset="-122"/>
                <a:cs typeface="Calibri" pitchFamily="34" charset="-120"/>
              </a:rPr>
              <a:t>Problēmas risini pie avota</a:t>
            </a:r>
            <a:endParaRPr lang="en-US" sz="1350" dirty="0">
              <a:solidFill>
                <a:prstClr val="black"/>
              </a:solidFill>
              <a:latin typeface="Calibri" panose="020F0502020204030204"/>
            </a:endParaRPr>
          </a:p>
        </p:txBody>
      </p:sp>
      <p:sp>
        <p:nvSpPr>
          <p:cNvPr id="22" name="Shape 20"/>
          <p:cNvSpPr/>
          <p:nvPr/>
        </p:nvSpPr>
        <p:spPr>
          <a:xfrm>
            <a:off x="3268980" y="2411730"/>
            <a:ext cx="2624328" cy="0"/>
          </a:xfrm>
          <a:prstGeom prst="line">
            <a:avLst/>
          </a:prstGeom>
          <a:noFill/>
          <a:ln w="6350">
            <a:solidFill>
              <a:srgbClr val="5A47A0"/>
            </a:solidFill>
            <a:prstDash val="solid"/>
          </a:ln>
        </p:spPr>
        <p:txBody>
          <a:bodyPr/>
          <a:lstStyle/>
          <a:p>
            <a:pPr eaLnBrk="1" fontAlgn="auto" hangingPunct="1">
              <a:spcBef>
                <a:spcPts val="0"/>
              </a:spcBef>
              <a:spcAft>
                <a:spcPts val="0"/>
              </a:spcAft>
            </a:pPr>
            <a:endParaRPr lang="lv-LV" sz="1800">
              <a:solidFill>
                <a:prstClr val="black"/>
              </a:solidFill>
              <a:latin typeface="Calibri" panose="020F0502020204030204"/>
            </a:endParaRPr>
          </a:p>
        </p:txBody>
      </p:sp>
      <p:sp>
        <p:nvSpPr>
          <p:cNvPr id="23" name="Text 21"/>
          <p:cNvSpPr/>
          <p:nvPr/>
        </p:nvSpPr>
        <p:spPr>
          <a:xfrm>
            <a:off x="3268980" y="2512314"/>
            <a:ext cx="2624328" cy="1078992"/>
          </a:xfrm>
          <a:prstGeom prst="rect">
            <a:avLst/>
          </a:prstGeom>
          <a:noFill/>
          <a:ln/>
        </p:spPr>
        <p:txBody>
          <a:bodyPr wrap="square" rtlCol="0" anchor="t"/>
          <a:lstStyle/>
          <a:p>
            <a:pPr eaLnBrk="1" fontAlgn="auto" hangingPunct="1">
              <a:lnSpc>
                <a:spcPct val="120000"/>
              </a:lnSpc>
              <a:spcBef>
                <a:spcPts val="0"/>
              </a:spcBef>
              <a:spcAft>
                <a:spcPts val="0"/>
              </a:spcAft>
            </a:pPr>
            <a:r>
              <a:rPr lang="en-US" dirty="0">
                <a:solidFill>
                  <a:srgbClr val="BCD6D4"/>
                </a:solidFill>
                <a:latin typeface="Calibri" pitchFamily="34" charset="0"/>
                <a:ea typeface="Calibri" pitchFamily="34" charset="-122"/>
                <a:cs typeface="Calibri" pitchFamily="34" charset="-120"/>
              </a:rPr>
              <a:t>Nenovērsti sīkumi kļūst par krīzēm. Mazas nesaskaņas risini uzreiz, privāti, bez emocionālas pārspīlēšanas.</a:t>
            </a:r>
            <a:endParaRPr lang="en-US" dirty="0">
              <a:solidFill>
                <a:prstClr val="black"/>
              </a:solidFill>
              <a:latin typeface="Calibri" panose="020F0502020204030204"/>
            </a:endParaRPr>
          </a:p>
        </p:txBody>
      </p:sp>
      <p:sp>
        <p:nvSpPr>
          <p:cNvPr id="24" name="Shape 22"/>
          <p:cNvSpPr/>
          <p:nvPr/>
        </p:nvSpPr>
        <p:spPr>
          <a:xfrm>
            <a:off x="6080760" y="1799082"/>
            <a:ext cx="2880360" cy="1874520"/>
          </a:xfrm>
          <a:prstGeom prst="rect">
            <a:avLst/>
          </a:prstGeom>
          <a:solidFill>
            <a:srgbClr val="7A2020"/>
          </a:solidFill>
          <a:ln w="8890">
            <a:solidFill>
              <a:srgbClr val="A83030"/>
            </a:solidFill>
            <a:prstDash val="solid"/>
          </a:ln>
        </p:spPr>
        <p:txBody>
          <a:bodyPr/>
          <a:lstStyle/>
          <a:p>
            <a:pPr eaLnBrk="1" fontAlgn="auto" hangingPunct="1">
              <a:spcBef>
                <a:spcPts val="0"/>
              </a:spcBef>
              <a:spcAft>
                <a:spcPts val="0"/>
              </a:spcAft>
            </a:pPr>
            <a:endParaRPr lang="lv-LV" sz="1800">
              <a:solidFill>
                <a:prstClr val="black"/>
              </a:solidFill>
              <a:latin typeface="Calibri" panose="020F0502020204030204"/>
            </a:endParaRPr>
          </a:p>
        </p:txBody>
      </p:sp>
      <p:sp>
        <p:nvSpPr>
          <p:cNvPr id="25" name="Shape 23"/>
          <p:cNvSpPr/>
          <p:nvPr/>
        </p:nvSpPr>
        <p:spPr>
          <a:xfrm>
            <a:off x="6208776" y="1917954"/>
            <a:ext cx="402336" cy="402336"/>
          </a:xfrm>
          <a:prstGeom prst="rect">
            <a:avLst/>
          </a:prstGeom>
          <a:solidFill>
            <a:srgbClr val="A83030"/>
          </a:solidFill>
          <a:ln w="12700">
            <a:solidFill>
              <a:srgbClr val="A83030"/>
            </a:solidFill>
            <a:prstDash val="solid"/>
          </a:ln>
        </p:spPr>
        <p:txBody>
          <a:bodyPr/>
          <a:lstStyle/>
          <a:p>
            <a:pPr eaLnBrk="1" fontAlgn="auto" hangingPunct="1">
              <a:spcBef>
                <a:spcPts val="0"/>
              </a:spcBef>
              <a:spcAft>
                <a:spcPts val="0"/>
              </a:spcAft>
            </a:pPr>
            <a:endParaRPr lang="lv-LV" sz="1800">
              <a:solidFill>
                <a:prstClr val="black"/>
              </a:solidFill>
              <a:latin typeface="Calibri" panose="020F0502020204030204"/>
            </a:endParaRPr>
          </a:p>
        </p:txBody>
      </p:sp>
      <p:sp>
        <p:nvSpPr>
          <p:cNvPr id="26" name="Text 24"/>
          <p:cNvSpPr/>
          <p:nvPr/>
        </p:nvSpPr>
        <p:spPr>
          <a:xfrm>
            <a:off x="6208776" y="1917954"/>
            <a:ext cx="402336" cy="402336"/>
          </a:xfrm>
          <a:prstGeom prst="rect">
            <a:avLst/>
          </a:prstGeom>
          <a:noFill/>
          <a:ln/>
        </p:spPr>
        <p:txBody>
          <a:bodyPr wrap="square" lIns="0" tIns="0" rIns="0" bIns="0" rtlCol="0" anchor="ctr"/>
          <a:lstStyle/>
          <a:p>
            <a:pPr algn="ctr" eaLnBrk="1" fontAlgn="auto" hangingPunct="1">
              <a:spcBef>
                <a:spcPts val="0"/>
              </a:spcBef>
              <a:spcAft>
                <a:spcPts val="0"/>
              </a:spcAft>
            </a:pPr>
            <a:r>
              <a:rPr lang="en-US" sz="1300" b="1" dirty="0">
                <a:solidFill>
                  <a:srgbClr val="FFFFFF"/>
                </a:solidFill>
                <a:latin typeface="Calibri" pitchFamily="34" charset="0"/>
                <a:ea typeface="Calibri" pitchFamily="34" charset="-122"/>
                <a:cs typeface="Calibri" pitchFamily="34" charset="-120"/>
              </a:rPr>
              <a:t>III</a:t>
            </a:r>
            <a:endParaRPr lang="en-US" sz="1300" dirty="0">
              <a:solidFill>
                <a:prstClr val="black"/>
              </a:solidFill>
              <a:latin typeface="Calibri" panose="020F0502020204030204"/>
            </a:endParaRPr>
          </a:p>
        </p:txBody>
      </p:sp>
      <p:sp>
        <p:nvSpPr>
          <p:cNvPr id="27" name="Text 25"/>
          <p:cNvSpPr/>
          <p:nvPr/>
        </p:nvSpPr>
        <p:spPr>
          <a:xfrm>
            <a:off x="6702552" y="1899666"/>
            <a:ext cx="2167128" cy="457200"/>
          </a:xfrm>
          <a:prstGeom prst="rect">
            <a:avLst/>
          </a:prstGeom>
          <a:noFill/>
          <a:ln/>
        </p:spPr>
        <p:txBody>
          <a:bodyPr wrap="square" rtlCol="0" anchor="ctr"/>
          <a:lstStyle/>
          <a:p>
            <a:pPr eaLnBrk="1" fontAlgn="auto" hangingPunct="1">
              <a:spcBef>
                <a:spcPts val="0"/>
              </a:spcBef>
              <a:spcAft>
                <a:spcPts val="0"/>
              </a:spcAft>
            </a:pPr>
            <a:r>
              <a:rPr lang="en-US" sz="1350" b="1" dirty="0">
                <a:solidFill>
                  <a:srgbClr val="FFFFFF"/>
                </a:solidFill>
                <a:latin typeface="Calibri" pitchFamily="34" charset="0"/>
                <a:ea typeface="Calibri" pitchFamily="34" charset="-122"/>
                <a:cs typeface="Calibri" pitchFamily="34" charset="-120"/>
              </a:rPr>
              <a:t>Lēmumi — ātri, skaidri, mierīgi</a:t>
            </a:r>
            <a:endParaRPr lang="en-US" sz="1350" dirty="0">
              <a:solidFill>
                <a:prstClr val="black"/>
              </a:solidFill>
              <a:latin typeface="Calibri" panose="020F0502020204030204"/>
            </a:endParaRPr>
          </a:p>
        </p:txBody>
      </p:sp>
      <p:sp>
        <p:nvSpPr>
          <p:cNvPr id="28" name="Shape 26"/>
          <p:cNvSpPr/>
          <p:nvPr/>
        </p:nvSpPr>
        <p:spPr>
          <a:xfrm>
            <a:off x="6208776" y="2411730"/>
            <a:ext cx="2624328" cy="0"/>
          </a:xfrm>
          <a:prstGeom prst="line">
            <a:avLst/>
          </a:prstGeom>
          <a:noFill/>
          <a:ln w="6350">
            <a:solidFill>
              <a:srgbClr val="A83030"/>
            </a:solidFill>
            <a:prstDash val="solid"/>
          </a:ln>
        </p:spPr>
        <p:txBody>
          <a:bodyPr/>
          <a:lstStyle/>
          <a:p>
            <a:pPr eaLnBrk="1" fontAlgn="auto" hangingPunct="1">
              <a:spcBef>
                <a:spcPts val="0"/>
              </a:spcBef>
              <a:spcAft>
                <a:spcPts val="0"/>
              </a:spcAft>
            </a:pPr>
            <a:endParaRPr lang="lv-LV" sz="1800">
              <a:solidFill>
                <a:prstClr val="black"/>
              </a:solidFill>
              <a:latin typeface="Calibri" panose="020F0502020204030204"/>
            </a:endParaRPr>
          </a:p>
        </p:txBody>
      </p:sp>
      <p:sp>
        <p:nvSpPr>
          <p:cNvPr id="29" name="Text 27"/>
          <p:cNvSpPr/>
          <p:nvPr/>
        </p:nvSpPr>
        <p:spPr>
          <a:xfrm>
            <a:off x="6208776" y="2512314"/>
            <a:ext cx="2624328" cy="1078992"/>
          </a:xfrm>
          <a:prstGeom prst="rect">
            <a:avLst/>
          </a:prstGeom>
          <a:noFill/>
          <a:ln/>
        </p:spPr>
        <p:txBody>
          <a:bodyPr wrap="square" rtlCol="0" anchor="t"/>
          <a:lstStyle/>
          <a:p>
            <a:pPr eaLnBrk="1" fontAlgn="auto" hangingPunct="1">
              <a:lnSpc>
                <a:spcPct val="120000"/>
              </a:lnSpc>
              <a:spcBef>
                <a:spcPts val="0"/>
              </a:spcBef>
              <a:spcAft>
                <a:spcPts val="0"/>
              </a:spcAft>
            </a:pPr>
            <a:r>
              <a:rPr lang="en-US" dirty="0">
                <a:solidFill>
                  <a:srgbClr val="BCD6D4"/>
                </a:solidFill>
                <a:latin typeface="Calibri" pitchFamily="34" charset="0"/>
                <a:ea typeface="Calibri" pitchFamily="34" charset="-122"/>
                <a:cs typeface="Calibri" pitchFamily="34" charset="-120"/>
              </a:rPr>
              <a:t>Neskaidrība stresa situācijā ir bīstamāka par nepareizu lēmumu. Vadītājs, kurš vilcinās publiski, zaudē autoritāti.</a:t>
            </a:r>
            <a:endParaRPr lang="en-US" dirty="0">
              <a:solidFill>
                <a:prstClr val="black"/>
              </a:solidFill>
              <a:latin typeface="Calibri" panose="020F0502020204030204"/>
            </a:endParaRPr>
          </a:p>
        </p:txBody>
      </p:sp>
      <p:sp>
        <p:nvSpPr>
          <p:cNvPr id="30" name="Shape 28"/>
          <p:cNvSpPr/>
          <p:nvPr/>
        </p:nvSpPr>
        <p:spPr>
          <a:xfrm>
            <a:off x="201168" y="3783330"/>
            <a:ext cx="2880360" cy="1874520"/>
          </a:xfrm>
          <a:prstGeom prst="rect">
            <a:avLst/>
          </a:prstGeom>
          <a:solidFill>
            <a:srgbClr val="1A4A2A"/>
          </a:solidFill>
          <a:ln w="8890">
            <a:solidFill>
              <a:srgbClr val="2A7A45"/>
            </a:solidFill>
            <a:prstDash val="solid"/>
          </a:ln>
        </p:spPr>
        <p:txBody>
          <a:bodyPr/>
          <a:lstStyle/>
          <a:p>
            <a:pPr eaLnBrk="1" fontAlgn="auto" hangingPunct="1">
              <a:spcBef>
                <a:spcPts val="0"/>
              </a:spcBef>
              <a:spcAft>
                <a:spcPts val="0"/>
              </a:spcAft>
            </a:pPr>
            <a:endParaRPr lang="lv-LV" sz="1800">
              <a:solidFill>
                <a:prstClr val="black"/>
              </a:solidFill>
              <a:latin typeface="Calibri" panose="020F0502020204030204"/>
            </a:endParaRPr>
          </a:p>
        </p:txBody>
      </p:sp>
      <p:sp>
        <p:nvSpPr>
          <p:cNvPr id="31" name="Shape 29"/>
          <p:cNvSpPr/>
          <p:nvPr/>
        </p:nvSpPr>
        <p:spPr>
          <a:xfrm>
            <a:off x="329184" y="3902202"/>
            <a:ext cx="402336" cy="402336"/>
          </a:xfrm>
          <a:prstGeom prst="rect">
            <a:avLst/>
          </a:prstGeom>
          <a:solidFill>
            <a:srgbClr val="2A7A45"/>
          </a:solidFill>
          <a:ln w="12700">
            <a:solidFill>
              <a:srgbClr val="2A7A45"/>
            </a:solidFill>
            <a:prstDash val="solid"/>
          </a:ln>
        </p:spPr>
        <p:txBody>
          <a:bodyPr/>
          <a:lstStyle/>
          <a:p>
            <a:pPr eaLnBrk="1" fontAlgn="auto" hangingPunct="1">
              <a:spcBef>
                <a:spcPts val="0"/>
              </a:spcBef>
              <a:spcAft>
                <a:spcPts val="0"/>
              </a:spcAft>
            </a:pPr>
            <a:endParaRPr lang="lv-LV" sz="1800">
              <a:solidFill>
                <a:prstClr val="black"/>
              </a:solidFill>
              <a:latin typeface="Calibri" panose="020F0502020204030204"/>
            </a:endParaRPr>
          </a:p>
        </p:txBody>
      </p:sp>
      <p:sp>
        <p:nvSpPr>
          <p:cNvPr id="32" name="Text 30"/>
          <p:cNvSpPr/>
          <p:nvPr/>
        </p:nvSpPr>
        <p:spPr>
          <a:xfrm>
            <a:off x="329184" y="3902202"/>
            <a:ext cx="402336" cy="402336"/>
          </a:xfrm>
          <a:prstGeom prst="rect">
            <a:avLst/>
          </a:prstGeom>
          <a:noFill/>
          <a:ln/>
        </p:spPr>
        <p:txBody>
          <a:bodyPr wrap="square" lIns="0" tIns="0" rIns="0" bIns="0" rtlCol="0" anchor="ctr"/>
          <a:lstStyle/>
          <a:p>
            <a:pPr algn="ctr" eaLnBrk="1" fontAlgn="auto" hangingPunct="1">
              <a:spcBef>
                <a:spcPts val="0"/>
              </a:spcBef>
              <a:spcAft>
                <a:spcPts val="0"/>
              </a:spcAft>
            </a:pPr>
            <a:r>
              <a:rPr lang="en-US" sz="1300" b="1" dirty="0">
                <a:solidFill>
                  <a:srgbClr val="FFFFFF"/>
                </a:solidFill>
                <a:latin typeface="Calibri" pitchFamily="34" charset="0"/>
                <a:ea typeface="Calibri" pitchFamily="34" charset="-122"/>
                <a:cs typeface="Calibri" pitchFamily="34" charset="-120"/>
              </a:rPr>
              <a:t>IV</a:t>
            </a:r>
            <a:endParaRPr lang="en-US" sz="1300" dirty="0">
              <a:solidFill>
                <a:prstClr val="black"/>
              </a:solidFill>
              <a:latin typeface="Calibri" panose="020F0502020204030204"/>
            </a:endParaRPr>
          </a:p>
        </p:txBody>
      </p:sp>
      <p:sp>
        <p:nvSpPr>
          <p:cNvPr id="33" name="Text 31"/>
          <p:cNvSpPr/>
          <p:nvPr/>
        </p:nvSpPr>
        <p:spPr>
          <a:xfrm>
            <a:off x="822960" y="3883914"/>
            <a:ext cx="2167128" cy="457200"/>
          </a:xfrm>
          <a:prstGeom prst="rect">
            <a:avLst/>
          </a:prstGeom>
          <a:noFill/>
          <a:ln/>
        </p:spPr>
        <p:txBody>
          <a:bodyPr wrap="square" rtlCol="0" anchor="ctr"/>
          <a:lstStyle/>
          <a:p>
            <a:pPr eaLnBrk="1" fontAlgn="auto" hangingPunct="1">
              <a:spcBef>
                <a:spcPts val="0"/>
              </a:spcBef>
              <a:spcAft>
                <a:spcPts val="0"/>
              </a:spcAft>
            </a:pPr>
            <a:r>
              <a:rPr lang="en-US" sz="1350" b="1" dirty="0">
                <a:solidFill>
                  <a:srgbClr val="FFFFFF"/>
                </a:solidFill>
                <a:latin typeface="Calibri" pitchFamily="34" charset="0"/>
                <a:ea typeface="Calibri" pitchFamily="34" charset="-122"/>
                <a:cs typeface="Calibri" pitchFamily="34" charset="-120"/>
              </a:rPr>
              <a:t>Tev nav jāzina viss</a:t>
            </a:r>
            <a:endParaRPr lang="en-US" sz="1350" dirty="0">
              <a:solidFill>
                <a:prstClr val="black"/>
              </a:solidFill>
              <a:latin typeface="Calibri" panose="020F0502020204030204"/>
            </a:endParaRPr>
          </a:p>
        </p:txBody>
      </p:sp>
      <p:sp>
        <p:nvSpPr>
          <p:cNvPr id="34" name="Shape 32"/>
          <p:cNvSpPr/>
          <p:nvPr/>
        </p:nvSpPr>
        <p:spPr>
          <a:xfrm>
            <a:off x="329184" y="4395978"/>
            <a:ext cx="2624328" cy="0"/>
          </a:xfrm>
          <a:prstGeom prst="line">
            <a:avLst/>
          </a:prstGeom>
          <a:noFill/>
          <a:ln w="6350">
            <a:solidFill>
              <a:srgbClr val="2A7A45"/>
            </a:solidFill>
            <a:prstDash val="solid"/>
          </a:ln>
        </p:spPr>
        <p:txBody>
          <a:bodyPr/>
          <a:lstStyle/>
          <a:p>
            <a:pPr eaLnBrk="1" fontAlgn="auto" hangingPunct="1">
              <a:spcBef>
                <a:spcPts val="0"/>
              </a:spcBef>
              <a:spcAft>
                <a:spcPts val="0"/>
              </a:spcAft>
            </a:pPr>
            <a:endParaRPr lang="lv-LV" sz="1800">
              <a:solidFill>
                <a:prstClr val="black"/>
              </a:solidFill>
              <a:latin typeface="Calibri" panose="020F0502020204030204"/>
            </a:endParaRPr>
          </a:p>
        </p:txBody>
      </p:sp>
      <p:sp>
        <p:nvSpPr>
          <p:cNvPr id="35" name="Text 33"/>
          <p:cNvSpPr/>
          <p:nvPr/>
        </p:nvSpPr>
        <p:spPr>
          <a:xfrm>
            <a:off x="329184" y="4496562"/>
            <a:ext cx="2624328" cy="1078992"/>
          </a:xfrm>
          <a:prstGeom prst="rect">
            <a:avLst/>
          </a:prstGeom>
          <a:noFill/>
          <a:ln/>
        </p:spPr>
        <p:txBody>
          <a:bodyPr wrap="square" rtlCol="0" anchor="t"/>
          <a:lstStyle/>
          <a:p>
            <a:pPr eaLnBrk="1" fontAlgn="auto" hangingPunct="1">
              <a:lnSpc>
                <a:spcPct val="120000"/>
              </a:lnSpc>
              <a:spcBef>
                <a:spcPts val="0"/>
              </a:spcBef>
              <a:spcAft>
                <a:spcPts val="0"/>
              </a:spcAft>
            </a:pPr>
            <a:r>
              <a:rPr lang="en-US" dirty="0" err="1">
                <a:solidFill>
                  <a:srgbClr val="BCD6D4"/>
                </a:solidFill>
                <a:latin typeface="Calibri" pitchFamily="34" charset="0"/>
                <a:ea typeface="Calibri" pitchFamily="34" charset="-122"/>
                <a:cs typeface="Calibri" pitchFamily="34" charset="-120"/>
              </a:rPr>
              <a:t>Profesion</a:t>
            </a:r>
            <a:r>
              <a:rPr lang="lv-LV" dirty="0" err="1">
                <a:solidFill>
                  <a:srgbClr val="BCD6D4"/>
                </a:solidFill>
                <a:latin typeface="Calibri" pitchFamily="34" charset="0"/>
                <a:ea typeface="Calibri" pitchFamily="34" charset="-122"/>
                <a:cs typeface="Calibri" pitchFamily="34" charset="-120"/>
              </a:rPr>
              <a:t>ālis</a:t>
            </a:r>
            <a:r>
              <a:rPr lang="en-US" dirty="0">
                <a:solidFill>
                  <a:srgbClr val="BCD6D4"/>
                </a:solidFill>
                <a:latin typeface="Calibri" pitchFamily="34" charset="0"/>
                <a:ea typeface="Calibri" pitchFamily="34" charset="-122"/>
                <a:cs typeface="Calibri" pitchFamily="34" charset="-120"/>
              </a:rPr>
              <a:t> nav </a:t>
            </a:r>
            <a:r>
              <a:rPr lang="en-US" dirty="0" err="1">
                <a:solidFill>
                  <a:srgbClr val="BCD6D4"/>
                </a:solidFill>
                <a:latin typeface="Calibri" pitchFamily="34" charset="0"/>
                <a:ea typeface="Calibri" pitchFamily="34" charset="-122"/>
                <a:cs typeface="Calibri" pitchFamily="34" charset="-120"/>
              </a:rPr>
              <a:t>viszi</a:t>
            </a:r>
            <a:r>
              <a:rPr lang="lv-LV" dirty="0" err="1">
                <a:solidFill>
                  <a:srgbClr val="BCD6D4"/>
                </a:solidFill>
                <a:latin typeface="Calibri" pitchFamily="34" charset="0"/>
                <a:ea typeface="Calibri" pitchFamily="34" charset="-122"/>
                <a:cs typeface="Calibri" pitchFamily="34" charset="-120"/>
              </a:rPr>
              <a:t>nis</a:t>
            </a:r>
            <a:r>
              <a:rPr lang="en-US" dirty="0">
                <a:solidFill>
                  <a:srgbClr val="BCD6D4"/>
                </a:solidFill>
                <a:latin typeface="Calibri" pitchFamily="34" charset="0"/>
                <a:ea typeface="Calibri" pitchFamily="34" charset="-122"/>
                <a:cs typeface="Calibri" pitchFamily="34" charset="-120"/>
              </a:rPr>
              <a:t> — </a:t>
            </a:r>
            <a:r>
              <a:rPr lang="lv-LV" dirty="0">
                <a:solidFill>
                  <a:srgbClr val="BCD6D4"/>
                </a:solidFill>
                <a:latin typeface="Calibri" pitchFamily="34" charset="0"/>
                <a:ea typeface="Calibri" pitchFamily="34" charset="-122"/>
                <a:cs typeface="Calibri" pitchFamily="34" charset="-120"/>
              </a:rPr>
              <a:t>viņš</a:t>
            </a:r>
            <a:r>
              <a:rPr lang="en-US" dirty="0">
                <a:solidFill>
                  <a:srgbClr val="BCD6D4"/>
                </a:solidFill>
                <a:latin typeface="Calibri" pitchFamily="34" charset="0"/>
                <a:ea typeface="Calibri" pitchFamily="34" charset="-122"/>
                <a:cs typeface="Calibri" pitchFamily="34" charset="-120"/>
              </a:rPr>
              <a:t>  </a:t>
            </a:r>
            <a:r>
              <a:rPr lang="en-US" dirty="0" err="1">
                <a:solidFill>
                  <a:srgbClr val="BCD6D4"/>
                </a:solidFill>
                <a:latin typeface="Calibri" pitchFamily="34" charset="0"/>
                <a:ea typeface="Calibri" pitchFamily="34" charset="-122"/>
                <a:cs typeface="Calibri" pitchFamily="34" charset="-120"/>
              </a:rPr>
              <a:t>spēj</a:t>
            </a:r>
            <a:r>
              <a:rPr lang="en-US" dirty="0">
                <a:solidFill>
                  <a:srgbClr val="BCD6D4"/>
                </a:solidFill>
                <a:latin typeface="Calibri" pitchFamily="34" charset="0"/>
                <a:ea typeface="Calibri" pitchFamily="34" charset="-122"/>
                <a:cs typeface="Calibri" pitchFamily="34" charset="-120"/>
              </a:rPr>
              <a:t> atzīt nezināšanu un rīkoties tālāk. "Nezinu, bet noskaidrošu" ir spēcīgāks par izdomātu atbildi.</a:t>
            </a:r>
            <a:endParaRPr lang="en-US" dirty="0">
              <a:solidFill>
                <a:prstClr val="black"/>
              </a:solidFill>
              <a:latin typeface="Calibri" panose="020F0502020204030204"/>
            </a:endParaRPr>
          </a:p>
        </p:txBody>
      </p:sp>
      <p:sp>
        <p:nvSpPr>
          <p:cNvPr id="36" name="Shape 34"/>
          <p:cNvSpPr/>
          <p:nvPr/>
        </p:nvSpPr>
        <p:spPr>
          <a:xfrm>
            <a:off x="3140964" y="3783330"/>
            <a:ext cx="2880360" cy="1874520"/>
          </a:xfrm>
          <a:prstGeom prst="rect">
            <a:avLst/>
          </a:prstGeom>
          <a:solidFill>
            <a:srgbClr val="4A3510"/>
          </a:solidFill>
          <a:ln w="8890">
            <a:solidFill>
              <a:srgbClr val="7A5A1A"/>
            </a:solidFill>
            <a:prstDash val="solid"/>
          </a:ln>
        </p:spPr>
        <p:txBody>
          <a:bodyPr/>
          <a:lstStyle/>
          <a:p>
            <a:pPr eaLnBrk="1" fontAlgn="auto" hangingPunct="1">
              <a:spcBef>
                <a:spcPts val="0"/>
              </a:spcBef>
              <a:spcAft>
                <a:spcPts val="0"/>
              </a:spcAft>
            </a:pPr>
            <a:endParaRPr lang="lv-LV" sz="1800">
              <a:solidFill>
                <a:prstClr val="black"/>
              </a:solidFill>
              <a:latin typeface="Calibri" panose="020F0502020204030204"/>
            </a:endParaRPr>
          </a:p>
        </p:txBody>
      </p:sp>
      <p:sp>
        <p:nvSpPr>
          <p:cNvPr id="37" name="Shape 35"/>
          <p:cNvSpPr/>
          <p:nvPr/>
        </p:nvSpPr>
        <p:spPr>
          <a:xfrm>
            <a:off x="3268980" y="3902202"/>
            <a:ext cx="402336" cy="402336"/>
          </a:xfrm>
          <a:prstGeom prst="rect">
            <a:avLst/>
          </a:prstGeom>
          <a:solidFill>
            <a:srgbClr val="7A5A1A"/>
          </a:solidFill>
          <a:ln w="12700">
            <a:solidFill>
              <a:srgbClr val="7A5A1A"/>
            </a:solidFill>
            <a:prstDash val="solid"/>
          </a:ln>
        </p:spPr>
        <p:txBody>
          <a:bodyPr/>
          <a:lstStyle/>
          <a:p>
            <a:pPr eaLnBrk="1" fontAlgn="auto" hangingPunct="1">
              <a:spcBef>
                <a:spcPts val="0"/>
              </a:spcBef>
              <a:spcAft>
                <a:spcPts val="0"/>
              </a:spcAft>
            </a:pPr>
            <a:endParaRPr lang="lv-LV" sz="1800">
              <a:solidFill>
                <a:prstClr val="black"/>
              </a:solidFill>
              <a:latin typeface="Calibri" panose="020F0502020204030204"/>
            </a:endParaRPr>
          </a:p>
        </p:txBody>
      </p:sp>
      <p:sp>
        <p:nvSpPr>
          <p:cNvPr id="38" name="Text 36"/>
          <p:cNvSpPr/>
          <p:nvPr/>
        </p:nvSpPr>
        <p:spPr>
          <a:xfrm>
            <a:off x="3268980" y="3902202"/>
            <a:ext cx="402336" cy="402336"/>
          </a:xfrm>
          <a:prstGeom prst="rect">
            <a:avLst/>
          </a:prstGeom>
          <a:noFill/>
          <a:ln/>
        </p:spPr>
        <p:txBody>
          <a:bodyPr wrap="square" lIns="0" tIns="0" rIns="0" bIns="0" rtlCol="0" anchor="ctr"/>
          <a:lstStyle/>
          <a:p>
            <a:pPr algn="ctr" eaLnBrk="1" fontAlgn="auto" hangingPunct="1">
              <a:spcBef>
                <a:spcPts val="0"/>
              </a:spcBef>
              <a:spcAft>
                <a:spcPts val="0"/>
              </a:spcAft>
            </a:pPr>
            <a:r>
              <a:rPr lang="en-US" sz="1300" b="1" dirty="0">
                <a:solidFill>
                  <a:srgbClr val="FFFFFF"/>
                </a:solidFill>
                <a:latin typeface="Calibri" pitchFamily="34" charset="0"/>
                <a:ea typeface="Calibri" pitchFamily="34" charset="-122"/>
                <a:cs typeface="Calibri" pitchFamily="34" charset="-120"/>
              </a:rPr>
              <a:t>V</a:t>
            </a:r>
            <a:endParaRPr lang="en-US" sz="1300" dirty="0">
              <a:solidFill>
                <a:prstClr val="black"/>
              </a:solidFill>
              <a:latin typeface="Calibri" panose="020F0502020204030204"/>
            </a:endParaRPr>
          </a:p>
        </p:txBody>
      </p:sp>
      <p:sp>
        <p:nvSpPr>
          <p:cNvPr id="39" name="Text 37"/>
          <p:cNvSpPr/>
          <p:nvPr/>
        </p:nvSpPr>
        <p:spPr>
          <a:xfrm>
            <a:off x="3762756" y="3883914"/>
            <a:ext cx="2167128" cy="457200"/>
          </a:xfrm>
          <a:prstGeom prst="rect">
            <a:avLst/>
          </a:prstGeom>
          <a:noFill/>
          <a:ln/>
        </p:spPr>
        <p:txBody>
          <a:bodyPr wrap="square" rtlCol="0" anchor="ctr"/>
          <a:lstStyle/>
          <a:p>
            <a:pPr eaLnBrk="1" fontAlgn="auto" hangingPunct="1">
              <a:spcBef>
                <a:spcPts val="0"/>
              </a:spcBef>
              <a:spcAft>
                <a:spcPts val="0"/>
              </a:spcAft>
            </a:pPr>
            <a:r>
              <a:rPr lang="en-US" sz="1350" b="1" dirty="0">
                <a:solidFill>
                  <a:srgbClr val="FFFFFF"/>
                </a:solidFill>
                <a:latin typeface="Calibri" pitchFamily="34" charset="0"/>
                <a:ea typeface="Calibri" pitchFamily="34" charset="-122"/>
                <a:cs typeface="Calibri" pitchFamily="34" charset="-120"/>
              </a:rPr>
              <a:t>Smaidi ir darba rīks</a:t>
            </a:r>
            <a:endParaRPr lang="en-US" sz="1350" dirty="0">
              <a:solidFill>
                <a:prstClr val="black"/>
              </a:solidFill>
              <a:latin typeface="Calibri" panose="020F0502020204030204"/>
            </a:endParaRPr>
          </a:p>
        </p:txBody>
      </p:sp>
      <p:sp>
        <p:nvSpPr>
          <p:cNvPr id="40" name="Shape 38"/>
          <p:cNvSpPr/>
          <p:nvPr/>
        </p:nvSpPr>
        <p:spPr>
          <a:xfrm>
            <a:off x="3268980" y="4395978"/>
            <a:ext cx="2624328" cy="0"/>
          </a:xfrm>
          <a:prstGeom prst="line">
            <a:avLst/>
          </a:prstGeom>
          <a:noFill/>
          <a:ln w="6350">
            <a:solidFill>
              <a:srgbClr val="7A5A1A"/>
            </a:solidFill>
            <a:prstDash val="solid"/>
          </a:ln>
        </p:spPr>
        <p:txBody>
          <a:bodyPr/>
          <a:lstStyle/>
          <a:p>
            <a:pPr eaLnBrk="1" fontAlgn="auto" hangingPunct="1">
              <a:spcBef>
                <a:spcPts val="0"/>
              </a:spcBef>
              <a:spcAft>
                <a:spcPts val="0"/>
              </a:spcAft>
            </a:pPr>
            <a:endParaRPr lang="lv-LV" sz="1800">
              <a:solidFill>
                <a:prstClr val="black"/>
              </a:solidFill>
              <a:latin typeface="Calibri" panose="020F0502020204030204"/>
            </a:endParaRPr>
          </a:p>
        </p:txBody>
      </p:sp>
      <p:sp>
        <p:nvSpPr>
          <p:cNvPr id="41" name="Text 39"/>
          <p:cNvSpPr/>
          <p:nvPr/>
        </p:nvSpPr>
        <p:spPr>
          <a:xfrm>
            <a:off x="3268980" y="4496562"/>
            <a:ext cx="2624328" cy="1078992"/>
          </a:xfrm>
          <a:prstGeom prst="rect">
            <a:avLst/>
          </a:prstGeom>
          <a:noFill/>
          <a:ln/>
        </p:spPr>
        <p:txBody>
          <a:bodyPr wrap="square" rtlCol="0" anchor="t"/>
          <a:lstStyle/>
          <a:p>
            <a:pPr eaLnBrk="1" fontAlgn="auto" hangingPunct="1">
              <a:lnSpc>
                <a:spcPct val="120000"/>
              </a:lnSpc>
              <a:spcBef>
                <a:spcPts val="0"/>
              </a:spcBef>
              <a:spcAft>
                <a:spcPts val="0"/>
              </a:spcAft>
            </a:pPr>
            <a:r>
              <a:rPr lang="en-US" dirty="0">
                <a:solidFill>
                  <a:srgbClr val="BCD6D4"/>
                </a:solidFill>
                <a:latin typeface="Calibri" pitchFamily="34" charset="0"/>
                <a:ea typeface="Calibri" pitchFamily="34" charset="-122"/>
                <a:cs typeface="Calibri" pitchFamily="34" charset="-120"/>
              </a:rPr>
              <a:t>Vadītāja noskaņojums ir lipīgs. </a:t>
            </a:r>
            <a:r>
              <a:rPr lang="en-US" dirty="0" err="1">
                <a:solidFill>
                  <a:srgbClr val="BCD6D4"/>
                </a:solidFill>
                <a:latin typeface="Calibri" pitchFamily="34" charset="0"/>
                <a:ea typeface="Calibri" pitchFamily="34" charset="-122"/>
                <a:cs typeface="Calibri" pitchFamily="34" charset="-120"/>
              </a:rPr>
              <a:t>Komanda</a:t>
            </a:r>
            <a:r>
              <a:rPr lang="en-US" dirty="0">
                <a:solidFill>
                  <a:srgbClr val="BCD6D4"/>
                </a:solidFill>
                <a:latin typeface="Calibri" pitchFamily="34" charset="0"/>
                <a:ea typeface="Calibri" pitchFamily="34" charset="-122"/>
                <a:cs typeface="Calibri" pitchFamily="34" charset="-120"/>
              </a:rPr>
              <a:t> </a:t>
            </a:r>
            <a:r>
              <a:rPr lang="en-US" dirty="0" err="1">
                <a:solidFill>
                  <a:srgbClr val="BCD6D4"/>
                </a:solidFill>
                <a:latin typeface="Calibri" pitchFamily="34" charset="0"/>
                <a:ea typeface="Calibri" pitchFamily="34" charset="-122"/>
                <a:cs typeface="Calibri" pitchFamily="34" charset="-120"/>
              </a:rPr>
              <a:t>spogu</a:t>
            </a:r>
            <a:r>
              <a:rPr lang="lv-LV" dirty="0" err="1">
                <a:solidFill>
                  <a:srgbClr val="BCD6D4"/>
                </a:solidFill>
                <a:latin typeface="Calibri" pitchFamily="34" charset="0"/>
                <a:ea typeface="Calibri" pitchFamily="34" charset="-122"/>
                <a:cs typeface="Calibri" pitchFamily="34" charset="-120"/>
              </a:rPr>
              <a:t>ļo</a:t>
            </a:r>
            <a:r>
              <a:rPr lang="lv-LV" dirty="0">
                <a:solidFill>
                  <a:srgbClr val="BCD6D4"/>
                </a:solidFill>
                <a:latin typeface="Calibri" pitchFamily="34" charset="0"/>
                <a:ea typeface="Calibri" pitchFamily="34" charset="-122"/>
                <a:cs typeface="Calibri" pitchFamily="34" charset="-120"/>
              </a:rPr>
              <a:t> </a:t>
            </a:r>
            <a:r>
              <a:rPr lang="en-US" dirty="0" err="1">
                <a:solidFill>
                  <a:srgbClr val="BCD6D4"/>
                </a:solidFill>
                <a:latin typeface="Calibri" pitchFamily="34" charset="0"/>
                <a:ea typeface="Calibri" pitchFamily="34" charset="-122"/>
                <a:cs typeface="Calibri" pitchFamily="34" charset="-120"/>
              </a:rPr>
              <a:t>vadītāju</a:t>
            </a:r>
            <a:r>
              <a:rPr lang="en-US" dirty="0">
                <a:solidFill>
                  <a:srgbClr val="BCD6D4"/>
                </a:solidFill>
                <a:latin typeface="Calibri" pitchFamily="34" charset="0"/>
                <a:ea typeface="Calibri" pitchFamily="34" charset="-122"/>
                <a:cs typeface="Calibri" pitchFamily="34" charset="-120"/>
              </a:rPr>
              <a:t>. </a:t>
            </a:r>
            <a:r>
              <a:rPr lang="en-US" dirty="0" err="1">
                <a:solidFill>
                  <a:srgbClr val="BCD6D4"/>
                </a:solidFill>
                <a:latin typeface="Calibri" pitchFamily="34" charset="0"/>
                <a:ea typeface="Calibri" pitchFamily="34" charset="-122"/>
                <a:cs typeface="Calibri" pitchFamily="34" charset="-120"/>
              </a:rPr>
              <a:t>Apzināti</a:t>
            </a:r>
            <a:r>
              <a:rPr lang="en-US" dirty="0">
                <a:solidFill>
                  <a:srgbClr val="BCD6D4"/>
                </a:solidFill>
                <a:latin typeface="Calibri" pitchFamily="34" charset="0"/>
                <a:ea typeface="Calibri" pitchFamily="34" charset="-122"/>
                <a:cs typeface="Calibri" pitchFamily="34" charset="-120"/>
              </a:rPr>
              <a:t> </a:t>
            </a:r>
            <a:r>
              <a:rPr lang="en-US" dirty="0" err="1">
                <a:solidFill>
                  <a:srgbClr val="BCD6D4"/>
                </a:solidFill>
                <a:latin typeface="Calibri" pitchFamily="34" charset="0"/>
                <a:ea typeface="Calibri" pitchFamily="34" charset="-122"/>
                <a:cs typeface="Calibri" pitchFamily="34" charset="-120"/>
              </a:rPr>
              <a:t>ienes</a:t>
            </a:r>
            <a:r>
              <a:rPr lang="en-US" dirty="0">
                <a:solidFill>
                  <a:srgbClr val="BCD6D4"/>
                </a:solidFill>
                <a:latin typeface="Calibri" pitchFamily="34" charset="0"/>
                <a:ea typeface="Calibri" pitchFamily="34" charset="-122"/>
                <a:cs typeface="Calibri" pitchFamily="34" charset="-120"/>
              </a:rPr>
              <a:t> optimismu — ne kā masku, bet kā profesionālu izvēli.</a:t>
            </a:r>
            <a:endParaRPr lang="en-US" dirty="0">
              <a:solidFill>
                <a:prstClr val="black"/>
              </a:solidFill>
              <a:latin typeface="Calibri" panose="020F0502020204030204"/>
            </a:endParaRPr>
          </a:p>
        </p:txBody>
      </p:sp>
      <p:sp>
        <p:nvSpPr>
          <p:cNvPr id="42" name="Shape 40"/>
          <p:cNvSpPr/>
          <p:nvPr/>
        </p:nvSpPr>
        <p:spPr>
          <a:xfrm>
            <a:off x="6080760" y="3783330"/>
            <a:ext cx="2880360" cy="1874520"/>
          </a:xfrm>
          <a:prstGeom prst="rect">
            <a:avLst/>
          </a:prstGeom>
          <a:solidFill>
            <a:srgbClr val="0B3060"/>
          </a:solidFill>
          <a:ln w="8890">
            <a:solidFill>
              <a:srgbClr val="1A5090"/>
            </a:solidFill>
            <a:prstDash val="solid"/>
          </a:ln>
        </p:spPr>
        <p:txBody>
          <a:bodyPr/>
          <a:lstStyle/>
          <a:p>
            <a:pPr eaLnBrk="1" fontAlgn="auto" hangingPunct="1">
              <a:spcBef>
                <a:spcPts val="0"/>
              </a:spcBef>
              <a:spcAft>
                <a:spcPts val="0"/>
              </a:spcAft>
            </a:pPr>
            <a:endParaRPr lang="lv-LV" sz="1800">
              <a:solidFill>
                <a:prstClr val="black"/>
              </a:solidFill>
              <a:latin typeface="Calibri" panose="020F0502020204030204"/>
            </a:endParaRPr>
          </a:p>
        </p:txBody>
      </p:sp>
      <p:sp>
        <p:nvSpPr>
          <p:cNvPr id="43" name="Shape 41"/>
          <p:cNvSpPr/>
          <p:nvPr/>
        </p:nvSpPr>
        <p:spPr>
          <a:xfrm>
            <a:off x="6208776" y="3902202"/>
            <a:ext cx="402336" cy="402336"/>
          </a:xfrm>
          <a:prstGeom prst="rect">
            <a:avLst/>
          </a:prstGeom>
          <a:solidFill>
            <a:srgbClr val="1A5090"/>
          </a:solidFill>
          <a:ln w="12700">
            <a:solidFill>
              <a:srgbClr val="1A5090"/>
            </a:solidFill>
            <a:prstDash val="solid"/>
          </a:ln>
        </p:spPr>
        <p:txBody>
          <a:bodyPr/>
          <a:lstStyle/>
          <a:p>
            <a:pPr eaLnBrk="1" fontAlgn="auto" hangingPunct="1">
              <a:spcBef>
                <a:spcPts val="0"/>
              </a:spcBef>
              <a:spcAft>
                <a:spcPts val="0"/>
              </a:spcAft>
            </a:pPr>
            <a:endParaRPr lang="lv-LV" sz="1800">
              <a:solidFill>
                <a:prstClr val="black"/>
              </a:solidFill>
              <a:latin typeface="Calibri" panose="020F0502020204030204"/>
            </a:endParaRPr>
          </a:p>
        </p:txBody>
      </p:sp>
      <p:sp>
        <p:nvSpPr>
          <p:cNvPr id="44" name="Text 42"/>
          <p:cNvSpPr/>
          <p:nvPr/>
        </p:nvSpPr>
        <p:spPr>
          <a:xfrm>
            <a:off x="6208776" y="3902202"/>
            <a:ext cx="402336" cy="402336"/>
          </a:xfrm>
          <a:prstGeom prst="rect">
            <a:avLst/>
          </a:prstGeom>
          <a:noFill/>
          <a:ln/>
        </p:spPr>
        <p:txBody>
          <a:bodyPr wrap="square" lIns="0" tIns="0" rIns="0" bIns="0" rtlCol="0" anchor="ctr"/>
          <a:lstStyle/>
          <a:p>
            <a:pPr algn="ctr" eaLnBrk="1" fontAlgn="auto" hangingPunct="1">
              <a:spcBef>
                <a:spcPts val="0"/>
              </a:spcBef>
              <a:spcAft>
                <a:spcPts val="0"/>
              </a:spcAft>
            </a:pPr>
            <a:r>
              <a:rPr lang="en-US" sz="1300" b="1" dirty="0">
                <a:solidFill>
                  <a:srgbClr val="FFFFFF"/>
                </a:solidFill>
                <a:latin typeface="Calibri" pitchFamily="34" charset="0"/>
                <a:ea typeface="Calibri" pitchFamily="34" charset="-122"/>
                <a:cs typeface="Calibri" pitchFamily="34" charset="-120"/>
              </a:rPr>
              <a:t>VI</a:t>
            </a:r>
            <a:endParaRPr lang="en-US" sz="1300" dirty="0">
              <a:solidFill>
                <a:prstClr val="black"/>
              </a:solidFill>
              <a:latin typeface="Calibri" panose="020F0502020204030204"/>
            </a:endParaRPr>
          </a:p>
        </p:txBody>
      </p:sp>
      <p:sp>
        <p:nvSpPr>
          <p:cNvPr id="45" name="Text 43"/>
          <p:cNvSpPr/>
          <p:nvPr/>
        </p:nvSpPr>
        <p:spPr>
          <a:xfrm>
            <a:off x="6702552" y="3883914"/>
            <a:ext cx="2167128" cy="457200"/>
          </a:xfrm>
          <a:prstGeom prst="rect">
            <a:avLst/>
          </a:prstGeom>
          <a:noFill/>
          <a:ln/>
        </p:spPr>
        <p:txBody>
          <a:bodyPr wrap="square" rtlCol="0" anchor="ctr"/>
          <a:lstStyle/>
          <a:p>
            <a:pPr eaLnBrk="1" fontAlgn="auto" hangingPunct="1">
              <a:spcBef>
                <a:spcPts val="0"/>
              </a:spcBef>
              <a:spcAft>
                <a:spcPts val="0"/>
              </a:spcAft>
            </a:pPr>
            <a:r>
              <a:rPr lang="en-US" sz="1350" b="1" dirty="0">
                <a:solidFill>
                  <a:srgbClr val="FFFFFF"/>
                </a:solidFill>
                <a:latin typeface="Calibri" pitchFamily="34" charset="0"/>
                <a:ea typeface="Calibri" pitchFamily="34" charset="-122"/>
                <a:cs typeface="Calibri" pitchFamily="34" charset="-120"/>
              </a:rPr>
              <a:t>Nometne beidzas ar refleksiju</a:t>
            </a:r>
            <a:endParaRPr lang="en-US" sz="1350" dirty="0">
              <a:solidFill>
                <a:prstClr val="black"/>
              </a:solidFill>
              <a:latin typeface="Calibri" panose="020F0502020204030204"/>
            </a:endParaRPr>
          </a:p>
        </p:txBody>
      </p:sp>
      <p:sp>
        <p:nvSpPr>
          <p:cNvPr id="46" name="Shape 44"/>
          <p:cNvSpPr/>
          <p:nvPr/>
        </p:nvSpPr>
        <p:spPr>
          <a:xfrm>
            <a:off x="6208776" y="4395978"/>
            <a:ext cx="2624328" cy="0"/>
          </a:xfrm>
          <a:prstGeom prst="line">
            <a:avLst/>
          </a:prstGeom>
          <a:noFill/>
          <a:ln w="6350">
            <a:solidFill>
              <a:srgbClr val="1A5090"/>
            </a:solidFill>
            <a:prstDash val="solid"/>
          </a:ln>
        </p:spPr>
        <p:txBody>
          <a:bodyPr/>
          <a:lstStyle/>
          <a:p>
            <a:pPr eaLnBrk="1" fontAlgn="auto" hangingPunct="1">
              <a:spcBef>
                <a:spcPts val="0"/>
              </a:spcBef>
              <a:spcAft>
                <a:spcPts val="0"/>
              </a:spcAft>
            </a:pPr>
            <a:endParaRPr lang="lv-LV" sz="1800">
              <a:solidFill>
                <a:prstClr val="black"/>
              </a:solidFill>
              <a:latin typeface="Calibri" panose="020F0502020204030204"/>
            </a:endParaRPr>
          </a:p>
        </p:txBody>
      </p:sp>
      <p:sp>
        <p:nvSpPr>
          <p:cNvPr id="47" name="Text 45"/>
          <p:cNvSpPr/>
          <p:nvPr/>
        </p:nvSpPr>
        <p:spPr>
          <a:xfrm>
            <a:off x="6208776" y="4496562"/>
            <a:ext cx="2624328" cy="1078992"/>
          </a:xfrm>
          <a:prstGeom prst="rect">
            <a:avLst/>
          </a:prstGeom>
          <a:noFill/>
          <a:ln/>
        </p:spPr>
        <p:txBody>
          <a:bodyPr wrap="square" rtlCol="0" anchor="t"/>
          <a:lstStyle/>
          <a:p>
            <a:pPr eaLnBrk="1" fontAlgn="auto" hangingPunct="1">
              <a:lnSpc>
                <a:spcPct val="120000"/>
              </a:lnSpc>
              <a:spcBef>
                <a:spcPts val="0"/>
              </a:spcBef>
              <a:spcAft>
                <a:spcPts val="0"/>
              </a:spcAft>
            </a:pPr>
            <a:r>
              <a:rPr lang="en-US" dirty="0">
                <a:solidFill>
                  <a:srgbClr val="BCD6D4"/>
                </a:solidFill>
                <a:latin typeface="Calibri" pitchFamily="34" charset="0"/>
                <a:ea typeface="Calibri" pitchFamily="34" charset="-122"/>
                <a:cs typeface="Calibri" pitchFamily="34" charset="-120"/>
              </a:rPr>
              <a:t>Pēdējā diena nav vakariņas un ceremonija. Tā ir komandas kopīgā atmiņas nostiprināšana — kas mēs bijām, ko paveicām, ko nesam sev līdzi.</a:t>
            </a:r>
            <a:endParaRPr lang="en-US" dirty="0">
              <a:solidFill>
                <a:prstClr val="black"/>
              </a:solidFill>
              <a:latin typeface="Calibri" panose="020F0502020204030204"/>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4034" name="Rectangle 2">
            <a:extLst>
              <a:ext uri="{FF2B5EF4-FFF2-40B4-BE49-F238E27FC236}">
                <a16:creationId xmlns:a16="http://schemas.microsoft.com/office/drawing/2014/main" id="{C66274EE-8E18-4E7B-8DAA-1C92990C8971}"/>
              </a:ext>
            </a:extLst>
          </p:cNvPr>
          <p:cNvSpPr>
            <a:spLocks noGrp="1" noChangeArrowheads="1"/>
          </p:cNvSpPr>
          <p:nvPr>
            <p:ph type="title"/>
          </p:nvPr>
        </p:nvSpPr>
        <p:spPr>
          <a:xfrm>
            <a:off x="457200" y="152400"/>
            <a:ext cx="8229600" cy="1116013"/>
          </a:xfrm>
        </p:spPr>
        <p:txBody>
          <a:bodyPr/>
          <a:lstStyle/>
          <a:p>
            <a:pPr eaLnBrk="1" hangingPunct="1"/>
            <a:r>
              <a:rPr lang="lv-LV" altLang="lv-LV" sz="5000">
                <a:solidFill>
                  <a:srgbClr val="800000"/>
                </a:solidFill>
              </a:rPr>
              <a:t>Darbi pēc nometnes</a:t>
            </a:r>
          </a:p>
        </p:txBody>
      </p:sp>
      <p:sp>
        <p:nvSpPr>
          <p:cNvPr id="44035" name="Rectangle 3">
            <a:extLst>
              <a:ext uri="{FF2B5EF4-FFF2-40B4-BE49-F238E27FC236}">
                <a16:creationId xmlns:a16="http://schemas.microsoft.com/office/drawing/2014/main" id="{4663A2AF-2F03-490C-9C22-475237D16056}"/>
              </a:ext>
            </a:extLst>
          </p:cNvPr>
          <p:cNvSpPr>
            <a:spLocks noGrp="1" noChangeArrowheads="1"/>
          </p:cNvSpPr>
          <p:nvPr>
            <p:ph idx="1"/>
          </p:nvPr>
        </p:nvSpPr>
        <p:spPr>
          <a:xfrm>
            <a:off x="457200" y="1341438"/>
            <a:ext cx="8229600" cy="4754562"/>
          </a:xfrm>
        </p:spPr>
        <p:txBody>
          <a:bodyPr/>
          <a:lstStyle/>
          <a:p>
            <a:pPr eaLnBrk="1" hangingPunct="1"/>
            <a:r>
              <a:rPr lang="lv-LV" altLang="lv-LV" sz="2400" dirty="0">
                <a:solidFill>
                  <a:srgbClr val="006600"/>
                </a:solidFill>
              </a:rPr>
              <a:t>Atskaišu gatavošana – satura, finanšu, vizuālā</a:t>
            </a:r>
          </a:p>
          <a:p>
            <a:pPr eaLnBrk="1" hangingPunct="1"/>
            <a:r>
              <a:rPr lang="lv-LV" altLang="lv-LV" sz="2400" dirty="0">
                <a:solidFill>
                  <a:srgbClr val="006600"/>
                </a:solidFill>
              </a:rPr>
              <a:t>Izvērtējums paveiktajam:</a:t>
            </a:r>
          </a:p>
          <a:p>
            <a:pPr lvl="1" eaLnBrk="1" hangingPunct="1"/>
            <a:r>
              <a:rPr lang="lv-LV" altLang="lv-LV" sz="2200" dirty="0">
                <a:solidFill>
                  <a:srgbClr val="006600"/>
                </a:solidFill>
              </a:rPr>
              <a:t>Pēc katras dienas nometnē (vadītāji, dalībnieki)</a:t>
            </a:r>
          </a:p>
          <a:p>
            <a:pPr lvl="1" eaLnBrk="1" hangingPunct="1"/>
            <a:r>
              <a:rPr lang="lv-LV" altLang="lv-LV" sz="2200" dirty="0">
                <a:solidFill>
                  <a:srgbClr val="006600"/>
                </a:solidFill>
              </a:rPr>
              <a:t>Kopā  pēc visas nometnes (izvērtējuma anketas, balsošana, jautājumi un atbildes, kā es jutos – zīmēšana, u.tml.)</a:t>
            </a:r>
          </a:p>
          <a:p>
            <a:pPr lvl="1" eaLnBrk="1" hangingPunct="1"/>
            <a:r>
              <a:rPr lang="lv-LV" altLang="lv-LV" sz="2200" dirty="0">
                <a:solidFill>
                  <a:srgbClr val="006600"/>
                </a:solidFill>
              </a:rPr>
              <a:t>Vadītāju tikšanās pēc nometnes</a:t>
            </a:r>
          </a:p>
          <a:p>
            <a:pPr lvl="1" eaLnBrk="1" hangingPunct="1"/>
            <a:r>
              <a:rPr lang="lv-LV" altLang="lv-LV" sz="2200" dirty="0">
                <a:solidFill>
                  <a:srgbClr val="006600"/>
                </a:solidFill>
              </a:rPr>
              <a:t>Tikšanās ar vecākiem pēc nometnes</a:t>
            </a:r>
          </a:p>
          <a:p>
            <a:pPr lvl="1" eaLnBrk="1" hangingPunct="1"/>
            <a:r>
              <a:rPr lang="lv-LV" altLang="lv-LV" sz="2200" dirty="0">
                <a:solidFill>
                  <a:srgbClr val="006600"/>
                </a:solidFill>
              </a:rPr>
              <a:t>Bildes, bērnu darbi, domas.....</a:t>
            </a:r>
            <a:endParaRPr lang="lv-LV" altLang="lv-LV" sz="2400" dirty="0">
              <a:solidFill>
                <a:srgbClr val="006600"/>
              </a:solidFill>
            </a:endParaRPr>
          </a:p>
          <a:p>
            <a:pPr eaLnBrk="1" hangingPunct="1"/>
            <a:r>
              <a:rPr lang="lv-LV" altLang="lv-LV" sz="2400" dirty="0">
                <a:solidFill>
                  <a:srgbClr val="006600"/>
                </a:solidFill>
              </a:rPr>
              <a:t>Kāds patīkams atgādinājums nometnes dalībniekiem starp nometnēm</a:t>
            </a:r>
            <a:endParaRPr lang="en-US" altLang="lv-LV" sz="2400" dirty="0">
              <a:solidFill>
                <a:srgbClr val="006600"/>
              </a:solidFill>
            </a:endParaRPr>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7" presetClass="entr" presetSubtype="0" fill="hold" nodeType="withEffect">
                                  <p:stCondLst>
                                    <p:cond delay="0"/>
                                  </p:stCondLst>
                                  <p:childTnLst>
                                    <p:set>
                                      <p:cBhvr>
                                        <p:cTn id="6" dur="1" fill="hold">
                                          <p:stCondLst>
                                            <p:cond delay="0"/>
                                          </p:stCondLst>
                                        </p:cTn>
                                        <p:tgtEl>
                                          <p:spTgt spid="44034"/>
                                        </p:tgtEl>
                                        <p:attrNameLst>
                                          <p:attrName>style.visibility</p:attrName>
                                        </p:attrNameLst>
                                      </p:cBhvr>
                                      <p:to>
                                        <p:strVal val="visible"/>
                                      </p:to>
                                    </p:set>
                                    <p:animEffect transition="in" filter="fade">
                                      <p:cBhvr>
                                        <p:cTn id="7" dur="1000"/>
                                        <p:tgtEl>
                                          <p:spTgt spid="44034"/>
                                        </p:tgtEl>
                                      </p:cBhvr>
                                    </p:animEffect>
                                    <p:anim calcmode="lin" valueType="num">
                                      <p:cBhvr>
                                        <p:cTn id="8" dur="1000" fill="hold"/>
                                        <p:tgtEl>
                                          <p:spTgt spid="44034"/>
                                        </p:tgtEl>
                                        <p:attrNameLst>
                                          <p:attrName>ppt_x</p:attrName>
                                        </p:attrNameLst>
                                      </p:cBhvr>
                                      <p:tavLst>
                                        <p:tav tm="0">
                                          <p:val>
                                            <p:strVal val="#ppt_x"/>
                                          </p:val>
                                        </p:tav>
                                        <p:tav tm="100000">
                                          <p:val>
                                            <p:strVal val="#ppt_x"/>
                                          </p:val>
                                        </p:tav>
                                      </p:tavLst>
                                    </p:anim>
                                    <p:anim calcmode="lin" valueType="num">
                                      <p:cBhvr>
                                        <p:cTn id="9" dur="898" decel="100000" fill="hold"/>
                                        <p:tgtEl>
                                          <p:spTgt spid="44034"/>
                                        </p:tgtEl>
                                        <p:attrNameLst>
                                          <p:attrName>ppt_y</p:attrName>
                                        </p:attrNameLst>
                                      </p:cBhvr>
                                      <p:tavLst>
                                        <p:tav tm="0">
                                          <p:val>
                                            <p:strVal val="#ppt_y+1"/>
                                          </p:val>
                                        </p:tav>
                                        <p:tav tm="100000">
                                          <p:val>
                                            <p:strVal val="#ppt_y-.03"/>
                                          </p:val>
                                        </p:tav>
                                      </p:tavLst>
                                    </p:anim>
                                    <p:anim calcmode="lin" valueType="num">
                                      <p:cBhvr>
                                        <p:cTn id="10" dur="100" accel="100000" fill="hold">
                                          <p:stCondLst>
                                            <p:cond delay="898"/>
                                          </p:stCondLst>
                                        </p:cTn>
                                        <p:tgtEl>
                                          <p:spTgt spid="44034"/>
                                        </p:tgtEl>
                                        <p:attrNameLst>
                                          <p:attrName>ppt_y</p:attrName>
                                        </p:attrNameLst>
                                      </p:cBhvr>
                                      <p:tavLst>
                                        <p:tav tm="0">
                                          <p:val>
                                            <p:strVal val="#ppt_y-.03"/>
                                          </p:val>
                                        </p:tav>
                                        <p:tav tm="100000">
                                          <p:val>
                                            <p:strVal val="#ppt_y"/>
                                          </p:val>
                                        </p:tav>
                                      </p:tavLst>
                                    </p:anim>
                                  </p:childTnLst>
                                </p:cTn>
                              </p:par>
                            </p:childTnLst>
                          </p:cTn>
                        </p:par>
                      </p:childTnLst>
                    </p:cTn>
                  </p:par>
                  <p:par>
                    <p:cTn id="11" fill="hold" nodeType="clickPar">
                      <p:stCondLst>
                        <p:cond delay="indefinite"/>
                      </p:stCondLst>
                      <p:childTnLst>
                        <p:par>
                          <p:cTn id="12" fill="hold" nodeType="withGroup">
                            <p:stCondLst>
                              <p:cond delay="0"/>
                            </p:stCondLst>
                            <p:childTnLst>
                              <p:par>
                                <p:cTn id="13" presetID="37" presetClass="entr" presetSubtype="0" fill="hold" grpId="0" nodeType="clickEffect">
                                  <p:stCondLst>
                                    <p:cond delay="0"/>
                                  </p:stCondLst>
                                  <p:childTnLst>
                                    <p:set>
                                      <p:cBhvr>
                                        <p:cTn id="14" dur="1" fill="hold">
                                          <p:stCondLst>
                                            <p:cond delay="0"/>
                                          </p:stCondLst>
                                        </p:cTn>
                                        <p:tgtEl>
                                          <p:spTgt spid="44035">
                                            <p:txEl>
                                              <p:pRg st="0" end="0"/>
                                            </p:txEl>
                                          </p:spTgt>
                                        </p:tgtEl>
                                        <p:attrNameLst>
                                          <p:attrName>style.visibility</p:attrName>
                                        </p:attrNameLst>
                                      </p:cBhvr>
                                      <p:to>
                                        <p:strVal val="visible"/>
                                      </p:to>
                                    </p:set>
                                    <p:animEffect transition="in" filter="fade">
                                      <p:cBhvr>
                                        <p:cTn id="15" dur="1000"/>
                                        <p:tgtEl>
                                          <p:spTgt spid="44035">
                                            <p:txEl>
                                              <p:pRg st="0" end="0"/>
                                            </p:txEl>
                                          </p:spTgt>
                                        </p:tgtEl>
                                      </p:cBhvr>
                                    </p:animEffect>
                                    <p:anim calcmode="lin" valueType="num">
                                      <p:cBhvr>
                                        <p:cTn id="16" dur="1000" fill="hold"/>
                                        <p:tgtEl>
                                          <p:spTgt spid="44035">
                                            <p:txEl>
                                              <p:pRg st="0" end="0"/>
                                            </p:txEl>
                                          </p:spTgt>
                                        </p:tgtEl>
                                        <p:attrNameLst>
                                          <p:attrName>ppt_x</p:attrName>
                                        </p:attrNameLst>
                                      </p:cBhvr>
                                      <p:tavLst>
                                        <p:tav tm="0">
                                          <p:val>
                                            <p:strVal val="#ppt_x"/>
                                          </p:val>
                                        </p:tav>
                                        <p:tav tm="100000">
                                          <p:val>
                                            <p:strVal val="#ppt_x"/>
                                          </p:val>
                                        </p:tav>
                                      </p:tavLst>
                                    </p:anim>
                                    <p:anim calcmode="lin" valueType="num">
                                      <p:cBhvr>
                                        <p:cTn id="17" dur="898" decel="100000" fill="hold"/>
                                        <p:tgtEl>
                                          <p:spTgt spid="44035">
                                            <p:txEl>
                                              <p:pRg st="0" end="0"/>
                                            </p:txEl>
                                          </p:spTgt>
                                        </p:tgtEl>
                                        <p:attrNameLst>
                                          <p:attrName>ppt_y</p:attrName>
                                        </p:attrNameLst>
                                      </p:cBhvr>
                                      <p:tavLst>
                                        <p:tav tm="0">
                                          <p:val>
                                            <p:strVal val="#ppt_y+1"/>
                                          </p:val>
                                        </p:tav>
                                        <p:tav tm="100000">
                                          <p:val>
                                            <p:strVal val="#ppt_y-.03"/>
                                          </p:val>
                                        </p:tav>
                                      </p:tavLst>
                                    </p:anim>
                                    <p:anim calcmode="lin" valueType="num">
                                      <p:cBhvr>
                                        <p:cTn id="18" dur="100" accel="100000" fill="hold">
                                          <p:stCondLst>
                                            <p:cond delay="898"/>
                                          </p:stCondLst>
                                        </p:cTn>
                                        <p:tgtEl>
                                          <p:spTgt spid="44035">
                                            <p:txEl>
                                              <p:pRg st="0" end="0"/>
                                            </p:txEl>
                                          </p:spTgt>
                                        </p:tgtEl>
                                        <p:attrNameLst>
                                          <p:attrName>ppt_y</p:attrName>
                                        </p:attrNameLst>
                                      </p:cBhvr>
                                      <p:tavLst>
                                        <p:tav tm="0">
                                          <p:val>
                                            <p:strVal val="#ppt_y-.03"/>
                                          </p:val>
                                        </p:tav>
                                        <p:tav tm="100000">
                                          <p:val>
                                            <p:strVal val="#ppt_y"/>
                                          </p:val>
                                        </p:tav>
                                      </p:tavLst>
                                    </p:anim>
                                  </p:childTnLst>
                                </p:cTn>
                              </p:par>
                            </p:childTnLst>
                          </p:cTn>
                        </p:par>
                      </p:childTnLst>
                    </p:cTn>
                  </p:par>
                  <p:par>
                    <p:cTn id="19" fill="hold" nodeType="clickPar">
                      <p:stCondLst>
                        <p:cond delay="indefinite"/>
                      </p:stCondLst>
                      <p:childTnLst>
                        <p:par>
                          <p:cTn id="20" fill="hold" nodeType="withGroup">
                            <p:stCondLst>
                              <p:cond delay="0"/>
                            </p:stCondLst>
                            <p:childTnLst>
                              <p:par>
                                <p:cTn id="21" presetID="37" presetClass="entr" presetSubtype="0" fill="hold" grpId="0" nodeType="clickEffect">
                                  <p:stCondLst>
                                    <p:cond delay="0"/>
                                  </p:stCondLst>
                                  <p:childTnLst>
                                    <p:set>
                                      <p:cBhvr>
                                        <p:cTn id="22" dur="1" fill="hold">
                                          <p:stCondLst>
                                            <p:cond delay="0"/>
                                          </p:stCondLst>
                                        </p:cTn>
                                        <p:tgtEl>
                                          <p:spTgt spid="44035">
                                            <p:txEl>
                                              <p:pRg st="1" end="1"/>
                                            </p:txEl>
                                          </p:spTgt>
                                        </p:tgtEl>
                                        <p:attrNameLst>
                                          <p:attrName>style.visibility</p:attrName>
                                        </p:attrNameLst>
                                      </p:cBhvr>
                                      <p:to>
                                        <p:strVal val="visible"/>
                                      </p:to>
                                    </p:set>
                                    <p:animEffect transition="in" filter="fade">
                                      <p:cBhvr>
                                        <p:cTn id="23" dur="1000"/>
                                        <p:tgtEl>
                                          <p:spTgt spid="44035">
                                            <p:txEl>
                                              <p:pRg st="1" end="1"/>
                                            </p:txEl>
                                          </p:spTgt>
                                        </p:tgtEl>
                                      </p:cBhvr>
                                    </p:animEffect>
                                    <p:anim calcmode="lin" valueType="num">
                                      <p:cBhvr>
                                        <p:cTn id="24" dur="1000" fill="hold"/>
                                        <p:tgtEl>
                                          <p:spTgt spid="44035">
                                            <p:txEl>
                                              <p:pRg st="1" end="1"/>
                                            </p:txEl>
                                          </p:spTgt>
                                        </p:tgtEl>
                                        <p:attrNameLst>
                                          <p:attrName>ppt_x</p:attrName>
                                        </p:attrNameLst>
                                      </p:cBhvr>
                                      <p:tavLst>
                                        <p:tav tm="0">
                                          <p:val>
                                            <p:strVal val="#ppt_x"/>
                                          </p:val>
                                        </p:tav>
                                        <p:tav tm="100000">
                                          <p:val>
                                            <p:strVal val="#ppt_x"/>
                                          </p:val>
                                        </p:tav>
                                      </p:tavLst>
                                    </p:anim>
                                    <p:anim calcmode="lin" valueType="num">
                                      <p:cBhvr>
                                        <p:cTn id="25" dur="898" decel="100000" fill="hold"/>
                                        <p:tgtEl>
                                          <p:spTgt spid="44035">
                                            <p:txEl>
                                              <p:pRg st="1" end="1"/>
                                            </p:txEl>
                                          </p:spTgt>
                                        </p:tgtEl>
                                        <p:attrNameLst>
                                          <p:attrName>ppt_y</p:attrName>
                                        </p:attrNameLst>
                                      </p:cBhvr>
                                      <p:tavLst>
                                        <p:tav tm="0">
                                          <p:val>
                                            <p:strVal val="#ppt_y+1"/>
                                          </p:val>
                                        </p:tav>
                                        <p:tav tm="100000">
                                          <p:val>
                                            <p:strVal val="#ppt_y-.03"/>
                                          </p:val>
                                        </p:tav>
                                      </p:tavLst>
                                    </p:anim>
                                    <p:anim calcmode="lin" valueType="num">
                                      <p:cBhvr>
                                        <p:cTn id="26" dur="100" accel="100000" fill="hold">
                                          <p:stCondLst>
                                            <p:cond delay="898"/>
                                          </p:stCondLst>
                                        </p:cTn>
                                        <p:tgtEl>
                                          <p:spTgt spid="44035">
                                            <p:txEl>
                                              <p:pRg st="1" end="1"/>
                                            </p:txEl>
                                          </p:spTgt>
                                        </p:tgtEl>
                                        <p:attrNameLst>
                                          <p:attrName>ppt_y</p:attrName>
                                        </p:attrNameLst>
                                      </p:cBhvr>
                                      <p:tavLst>
                                        <p:tav tm="0">
                                          <p:val>
                                            <p:strVal val="#ppt_y-.03"/>
                                          </p:val>
                                        </p:tav>
                                        <p:tav tm="100000">
                                          <p:val>
                                            <p:strVal val="#ppt_y"/>
                                          </p:val>
                                        </p:tav>
                                      </p:tavLst>
                                    </p:anim>
                                  </p:childTnLst>
                                </p:cTn>
                              </p:par>
                              <p:par>
                                <p:cTn id="27" presetID="37" presetClass="entr" presetSubtype="0" fill="hold" grpId="0" nodeType="withEffect">
                                  <p:stCondLst>
                                    <p:cond delay="0"/>
                                  </p:stCondLst>
                                  <p:childTnLst>
                                    <p:set>
                                      <p:cBhvr>
                                        <p:cTn id="28" dur="1" fill="hold">
                                          <p:stCondLst>
                                            <p:cond delay="0"/>
                                          </p:stCondLst>
                                        </p:cTn>
                                        <p:tgtEl>
                                          <p:spTgt spid="44035">
                                            <p:txEl>
                                              <p:pRg st="2" end="2"/>
                                            </p:txEl>
                                          </p:spTgt>
                                        </p:tgtEl>
                                        <p:attrNameLst>
                                          <p:attrName>style.visibility</p:attrName>
                                        </p:attrNameLst>
                                      </p:cBhvr>
                                      <p:to>
                                        <p:strVal val="visible"/>
                                      </p:to>
                                    </p:set>
                                    <p:animEffect transition="in" filter="fade">
                                      <p:cBhvr>
                                        <p:cTn id="29" dur="1000"/>
                                        <p:tgtEl>
                                          <p:spTgt spid="44035">
                                            <p:txEl>
                                              <p:pRg st="2" end="2"/>
                                            </p:txEl>
                                          </p:spTgt>
                                        </p:tgtEl>
                                      </p:cBhvr>
                                    </p:animEffect>
                                    <p:anim calcmode="lin" valueType="num">
                                      <p:cBhvr>
                                        <p:cTn id="30" dur="1000" fill="hold"/>
                                        <p:tgtEl>
                                          <p:spTgt spid="44035">
                                            <p:txEl>
                                              <p:pRg st="2" end="2"/>
                                            </p:txEl>
                                          </p:spTgt>
                                        </p:tgtEl>
                                        <p:attrNameLst>
                                          <p:attrName>ppt_x</p:attrName>
                                        </p:attrNameLst>
                                      </p:cBhvr>
                                      <p:tavLst>
                                        <p:tav tm="0">
                                          <p:val>
                                            <p:strVal val="#ppt_x"/>
                                          </p:val>
                                        </p:tav>
                                        <p:tav tm="100000">
                                          <p:val>
                                            <p:strVal val="#ppt_x"/>
                                          </p:val>
                                        </p:tav>
                                      </p:tavLst>
                                    </p:anim>
                                    <p:anim calcmode="lin" valueType="num">
                                      <p:cBhvr>
                                        <p:cTn id="31" dur="898" decel="100000" fill="hold"/>
                                        <p:tgtEl>
                                          <p:spTgt spid="44035">
                                            <p:txEl>
                                              <p:pRg st="2" end="2"/>
                                            </p:txEl>
                                          </p:spTgt>
                                        </p:tgtEl>
                                        <p:attrNameLst>
                                          <p:attrName>ppt_y</p:attrName>
                                        </p:attrNameLst>
                                      </p:cBhvr>
                                      <p:tavLst>
                                        <p:tav tm="0">
                                          <p:val>
                                            <p:strVal val="#ppt_y+1"/>
                                          </p:val>
                                        </p:tav>
                                        <p:tav tm="100000">
                                          <p:val>
                                            <p:strVal val="#ppt_y-.03"/>
                                          </p:val>
                                        </p:tav>
                                      </p:tavLst>
                                    </p:anim>
                                    <p:anim calcmode="lin" valueType="num">
                                      <p:cBhvr>
                                        <p:cTn id="32" dur="100" accel="100000" fill="hold">
                                          <p:stCondLst>
                                            <p:cond delay="898"/>
                                          </p:stCondLst>
                                        </p:cTn>
                                        <p:tgtEl>
                                          <p:spTgt spid="44035">
                                            <p:txEl>
                                              <p:pRg st="2" end="2"/>
                                            </p:txEl>
                                          </p:spTgt>
                                        </p:tgtEl>
                                        <p:attrNameLst>
                                          <p:attrName>ppt_y</p:attrName>
                                        </p:attrNameLst>
                                      </p:cBhvr>
                                      <p:tavLst>
                                        <p:tav tm="0">
                                          <p:val>
                                            <p:strVal val="#ppt_y-.03"/>
                                          </p:val>
                                        </p:tav>
                                        <p:tav tm="100000">
                                          <p:val>
                                            <p:strVal val="#ppt_y"/>
                                          </p:val>
                                        </p:tav>
                                      </p:tavLst>
                                    </p:anim>
                                  </p:childTnLst>
                                </p:cTn>
                              </p:par>
                              <p:par>
                                <p:cTn id="33" presetID="37" presetClass="entr" presetSubtype="0" fill="hold" grpId="0" nodeType="withEffect">
                                  <p:stCondLst>
                                    <p:cond delay="0"/>
                                  </p:stCondLst>
                                  <p:childTnLst>
                                    <p:set>
                                      <p:cBhvr>
                                        <p:cTn id="34" dur="1" fill="hold">
                                          <p:stCondLst>
                                            <p:cond delay="0"/>
                                          </p:stCondLst>
                                        </p:cTn>
                                        <p:tgtEl>
                                          <p:spTgt spid="44035">
                                            <p:txEl>
                                              <p:pRg st="3" end="3"/>
                                            </p:txEl>
                                          </p:spTgt>
                                        </p:tgtEl>
                                        <p:attrNameLst>
                                          <p:attrName>style.visibility</p:attrName>
                                        </p:attrNameLst>
                                      </p:cBhvr>
                                      <p:to>
                                        <p:strVal val="visible"/>
                                      </p:to>
                                    </p:set>
                                    <p:animEffect transition="in" filter="fade">
                                      <p:cBhvr>
                                        <p:cTn id="35" dur="1000"/>
                                        <p:tgtEl>
                                          <p:spTgt spid="44035">
                                            <p:txEl>
                                              <p:pRg st="3" end="3"/>
                                            </p:txEl>
                                          </p:spTgt>
                                        </p:tgtEl>
                                      </p:cBhvr>
                                    </p:animEffect>
                                    <p:anim calcmode="lin" valueType="num">
                                      <p:cBhvr>
                                        <p:cTn id="36" dur="1000" fill="hold"/>
                                        <p:tgtEl>
                                          <p:spTgt spid="44035">
                                            <p:txEl>
                                              <p:pRg st="3" end="3"/>
                                            </p:txEl>
                                          </p:spTgt>
                                        </p:tgtEl>
                                        <p:attrNameLst>
                                          <p:attrName>ppt_x</p:attrName>
                                        </p:attrNameLst>
                                      </p:cBhvr>
                                      <p:tavLst>
                                        <p:tav tm="0">
                                          <p:val>
                                            <p:strVal val="#ppt_x"/>
                                          </p:val>
                                        </p:tav>
                                        <p:tav tm="100000">
                                          <p:val>
                                            <p:strVal val="#ppt_x"/>
                                          </p:val>
                                        </p:tav>
                                      </p:tavLst>
                                    </p:anim>
                                    <p:anim calcmode="lin" valueType="num">
                                      <p:cBhvr>
                                        <p:cTn id="37" dur="898" decel="100000" fill="hold"/>
                                        <p:tgtEl>
                                          <p:spTgt spid="44035">
                                            <p:txEl>
                                              <p:pRg st="3" end="3"/>
                                            </p:txEl>
                                          </p:spTgt>
                                        </p:tgtEl>
                                        <p:attrNameLst>
                                          <p:attrName>ppt_y</p:attrName>
                                        </p:attrNameLst>
                                      </p:cBhvr>
                                      <p:tavLst>
                                        <p:tav tm="0">
                                          <p:val>
                                            <p:strVal val="#ppt_y+1"/>
                                          </p:val>
                                        </p:tav>
                                        <p:tav tm="100000">
                                          <p:val>
                                            <p:strVal val="#ppt_y-.03"/>
                                          </p:val>
                                        </p:tav>
                                      </p:tavLst>
                                    </p:anim>
                                    <p:anim calcmode="lin" valueType="num">
                                      <p:cBhvr>
                                        <p:cTn id="38" dur="100" accel="100000" fill="hold">
                                          <p:stCondLst>
                                            <p:cond delay="898"/>
                                          </p:stCondLst>
                                        </p:cTn>
                                        <p:tgtEl>
                                          <p:spTgt spid="44035">
                                            <p:txEl>
                                              <p:pRg st="3" end="3"/>
                                            </p:txEl>
                                          </p:spTgt>
                                        </p:tgtEl>
                                        <p:attrNameLst>
                                          <p:attrName>ppt_y</p:attrName>
                                        </p:attrNameLst>
                                      </p:cBhvr>
                                      <p:tavLst>
                                        <p:tav tm="0">
                                          <p:val>
                                            <p:strVal val="#ppt_y-.03"/>
                                          </p:val>
                                        </p:tav>
                                        <p:tav tm="100000">
                                          <p:val>
                                            <p:strVal val="#ppt_y"/>
                                          </p:val>
                                        </p:tav>
                                      </p:tavLst>
                                    </p:anim>
                                  </p:childTnLst>
                                </p:cTn>
                              </p:par>
                              <p:par>
                                <p:cTn id="39" presetID="37" presetClass="entr" presetSubtype="0" fill="hold" grpId="0" nodeType="withEffect">
                                  <p:stCondLst>
                                    <p:cond delay="0"/>
                                  </p:stCondLst>
                                  <p:childTnLst>
                                    <p:set>
                                      <p:cBhvr>
                                        <p:cTn id="40" dur="1" fill="hold">
                                          <p:stCondLst>
                                            <p:cond delay="0"/>
                                          </p:stCondLst>
                                        </p:cTn>
                                        <p:tgtEl>
                                          <p:spTgt spid="44035">
                                            <p:txEl>
                                              <p:pRg st="4" end="4"/>
                                            </p:txEl>
                                          </p:spTgt>
                                        </p:tgtEl>
                                        <p:attrNameLst>
                                          <p:attrName>style.visibility</p:attrName>
                                        </p:attrNameLst>
                                      </p:cBhvr>
                                      <p:to>
                                        <p:strVal val="visible"/>
                                      </p:to>
                                    </p:set>
                                    <p:animEffect transition="in" filter="fade">
                                      <p:cBhvr>
                                        <p:cTn id="41" dur="1000"/>
                                        <p:tgtEl>
                                          <p:spTgt spid="44035">
                                            <p:txEl>
                                              <p:pRg st="4" end="4"/>
                                            </p:txEl>
                                          </p:spTgt>
                                        </p:tgtEl>
                                      </p:cBhvr>
                                    </p:animEffect>
                                    <p:anim calcmode="lin" valueType="num">
                                      <p:cBhvr>
                                        <p:cTn id="42" dur="1000" fill="hold"/>
                                        <p:tgtEl>
                                          <p:spTgt spid="44035">
                                            <p:txEl>
                                              <p:pRg st="4" end="4"/>
                                            </p:txEl>
                                          </p:spTgt>
                                        </p:tgtEl>
                                        <p:attrNameLst>
                                          <p:attrName>ppt_x</p:attrName>
                                        </p:attrNameLst>
                                      </p:cBhvr>
                                      <p:tavLst>
                                        <p:tav tm="0">
                                          <p:val>
                                            <p:strVal val="#ppt_x"/>
                                          </p:val>
                                        </p:tav>
                                        <p:tav tm="100000">
                                          <p:val>
                                            <p:strVal val="#ppt_x"/>
                                          </p:val>
                                        </p:tav>
                                      </p:tavLst>
                                    </p:anim>
                                    <p:anim calcmode="lin" valueType="num">
                                      <p:cBhvr>
                                        <p:cTn id="43" dur="898" decel="100000" fill="hold"/>
                                        <p:tgtEl>
                                          <p:spTgt spid="44035">
                                            <p:txEl>
                                              <p:pRg st="4" end="4"/>
                                            </p:txEl>
                                          </p:spTgt>
                                        </p:tgtEl>
                                        <p:attrNameLst>
                                          <p:attrName>ppt_y</p:attrName>
                                        </p:attrNameLst>
                                      </p:cBhvr>
                                      <p:tavLst>
                                        <p:tav tm="0">
                                          <p:val>
                                            <p:strVal val="#ppt_y+1"/>
                                          </p:val>
                                        </p:tav>
                                        <p:tav tm="100000">
                                          <p:val>
                                            <p:strVal val="#ppt_y-.03"/>
                                          </p:val>
                                        </p:tav>
                                      </p:tavLst>
                                    </p:anim>
                                    <p:anim calcmode="lin" valueType="num">
                                      <p:cBhvr>
                                        <p:cTn id="44" dur="100" accel="100000" fill="hold">
                                          <p:stCondLst>
                                            <p:cond delay="898"/>
                                          </p:stCondLst>
                                        </p:cTn>
                                        <p:tgtEl>
                                          <p:spTgt spid="44035">
                                            <p:txEl>
                                              <p:pRg st="4" end="4"/>
                                            </p:txEl>
                                          </p:spTgt>
                                        </p:tgtEl>
                                        <p:attrNameLst>
                                          <p:attrName>ppt_y</p:attrName>
                                        </p:attrNameLst>
                                      </p:cBhvr>
                                      <p:tavLst>
                                        <p:tav tm="0">
                                          <p:val>
                                            <p:strVal val="#ppt_y-.03"/>
                                          </p:val>
                                        </p:tav>
                                        <p:tav tm="100000">
                                          <p:val>
                                            <p:strVal val="#ppt_y"/>
                                          </p:val>
                                        </p:tav>
                                      </p:tavLst>
                                    </p:anim>
                                  </p:childTnLst>
                                </p:cTn>
                              </p:par>
                              <p:par>
                                <p:cTn id="45" presetID="37" presetClass="entr" presetSubtype="0" fill="hold" grpId="0" nodeType="withEffect">
                                  <p:stCondLst>
                                    <p:cond delay="0"/>
                                  </p:stCondLst>
                                  <p:childTnLst>
                                    <p:set>
                                      <p:cBhvr>
                                        <p:cTn id="46" dur="1" fill="hold">
                                          <p:stCondLst>
                                            <p:cond delay="0"/>
                                          </p:stCondLst>
                                        </p:cTn>
                                        <p:tgtEl>
                                          <p:spTgt spid="44035">
                                            <p:txEl>
                                              <p:pRg st="5" end="5"/>
                                            </p:txEl>
                                          </p:spTgt>
                                        </p:tgtEl>
                                        <p:attrNameLst>
                                          <p:attrName>style.visibility</p:attrName>
                                        </p:attrNameLst>
                                      </p:cBhvr>
                                      <p:to>
                                        <p:strVal val="visible"/>
                                      </p:to>
                                    </p:set>
                                    <p:animEffect transition="in" filter="fade">
                                      <p:cBhvr>
                                        <p:cTn id="47" dur="1000"/>
                                        <p:tgtEl>
                                          <p:spTgt spid="44035">
                                            <p:txEl>
                                              <p:pRg st="5" end="5"/>
                                            </p:txEl>
                                          </p:spTgt>
                                        </p:tgtEl>
                                      </p:cBhvr>
                                    </p:animEffect>
                                    <p:anim calcmode="lin" valueType="num">
                                      <p:cBhvr>
                                        <p:cTn id="48" dur="1000" fill="hold"/>
                                        <p:tgtEl>
                                          <p:spTgt spid="44035">
                                            <p:txEl>
                                              <p:pRg st="5" end="5"/>
                                            </p:txEl>
                                          </p:spTgt>
                                        </p:tgtEl>
                                        <p:attrNameLst>
                                          <p:attrName>ppt_x</p:attrName>
                                        </p:attrNameLst>
                                      </p:cBhvr>
                                      <p:tavLst>
                                        <p:tav tm="0">
                                          <p:val>
                                            <p:strVal val="#ppt_x"/>
                                          </p:val>
                                        </p:tav>
                                        <p:tav tm="100000">
                                          <p:val>
                                            <p:strVal val="#ppt_x"/>
                                          </p:val>
                                        </p:tav>
                                      </p:tavLst>
                                    </p:anim>
                                    <p:anim calcmode="lin" valueType="num">
                                      <p:cBhvr>
                                        <p:cTn id="49" dur="898" decel="100000" fill="hold"/>
                                        <p:tgtEl>
                                          <p:spTgt spid="44035">
                                            <p:txEl>
                                              <p:pRg st="5" end="5"/>
                                            </p:txEl>
                                          </p:spTgt>
                                        </p:tgtEl>
                                        <p:attrNameLst>
                                          <p:attrName>ppt_y</p:attrName>
                                        </p:attrNameLst>
                                      </p:cBhvr>
                                      <p:tavLst>
                                        <p:tav tm="0">
                                          <p:val>
                                            <p:strVal val="#ppt_y+1"/>
                                          </p:val>
                                        </p:tav>
                                        <p:tav tm="100000">
                                          <p:val>
                                            <p:strVal val="#ppt_y-.03"/>
                                          </p:val>
                                        </p:tav>
                                      </p:tavLst>
                                    </p:anim>
                                    <p:anim calcmode="lin" valueType="num">
                                      <p:cBhvr>
                                        <p:cTn id="50" dur="100" accel="100000" fill="hold">
                                          <p:stCondLst>
                                            <p:cond delay="898"/>
                                          </p:stCondLst>
                                        </p:cTn>
                                        <p:tgtEl>
                                          <p:spTgt spid="44035">
                                            <p:txEl>
                                              <p:pRg st="5" end="5"/>
                                            </p:txEl>
                                          </p:spTgt>
                                        </p:tgtEl>
                                        <p:attrNameLst>
                                          <p:attrName>ppt_y</p:attrName>
                                        </p:attrNameLst>
                                      </p:cBhvr>
                                      <p:tavLst>
                                        <p:tav tm="0">
                                          <p:val>
                                            <p:strVal val="#ppt_y-.03"/>
                                          </p:val>
                                        </p:tav>
                                        <p:tav tm="100000">
                                          <p:val>
                                            <p:strVal val="#ppt_y"/>
                                          </p:val>
                                        </p:tav>
                                      </p:tavLst>
                                    </p:anim>
                                  </p:childTnLst>
                                </p:cTn>
                              </p:par>
                              <p:par>
                                <p:cTn id="51" presetID="37" presetClass="entr" presetSubtype="0" fill="hold" grpId="0" nodeType="withEffect">
                                  <p:stCondLst>
                                    <p:cond delay="0"/>
                                  </p:stCondLst>
                                  <p:childTnLst>
                                    <p:set>
                                      <p:cBhvr>
                                        <p:cTn id="52" dur="1" fill="hold">
                                          <p:stCondLst>
                                            <p:cond delay="0"/>
                                          </p:stCondLst>
                                        </p:cTn>
                                        <p:tgtEl>
                                          <p:spTgt spid="44035">
                                            <p:txEl>
                                              <p:pRg st="6" end="6"/>
                                            </p:txEl>
                                          </p:spTgt>
                                        </p:tgtEl>
                                        <p:attrNameLst>
                                          <p:attrName>style.visibility</p:attrName>
                                        </p:attrNameLst>
                                      </p:cBhvr>
                                      <p:to>
                                        <p:strVal val="visible"/>
                                      </p:to>
                                    </p:set>
                                    <p:animEffect transition="in" filter="fade">
                                      <p:cBhvr>
                                        <p:cTn id="53" dur="1000"/>
                                        <p:tgtEl>
                                          <p:spTgt spid="44035">
                                            <p:txEl>
                                              <p:pRg st="6" end="6"/>
                                            </p:txEl>
                                          </p:spTgt>
                                        </p:tgtEl>
                                      </p:cBhvr>
                                    </p:animEffect>
                                    <p:anim calcmode="lin" valueType="num">
                                      <p:cBhvr>
                                        <p:cTn id="54" dur="1000" fill="hold"/>
                                        <p:tgtEl>
                                          <p:spTgt spid="44035">
                                            <p:txEl>
                                              <p:pRg st="6" end="6"/>
                                            </p:txEl>
                                          </p:spTgt>
                                        </p:tgtEl>
                                        <p:attrNameLst>
                                          <p:attrName>ppt_x</p:attrName>
                                        </p:attrNameLst>
                                      </p:cBhvr>
                                      <p:tavLst>
                                        <p:tav tm="0">
                                          <p:val>
                                            <p:strVal val="#ppt_x"/>
                                          </p:val>
                                        </p:tav>
                                        <p:tav tm="100000">
                                          <p:val>
                                            <p:strVal val="#ppt_x"/>
                                          </p:val>
                                        </p:tav>
                                      </p:tavLst>
                                    </p:anim>
                                    <p:anim calcmode="lin" valueType="num">
                                      <p:cBhvr>
                                        <p:cTn id="55" dur="898" decel="100000" fill="hold"/>
                                        <p:tgtEl>
                                          <p:spTgt spid="44035">
                                            <p:txEl>
                                              <p:pRg st="6" end="6"/>
                                            </p:txEl>
                                          </p:spTgt>
                                        </p:tgtEl>
                                        <p:attrNameLst>
                                          <p:attrName>ppt_y</p:attrName>
                                        </p:attrNameLst>
                                      </p:cBhvr>
                                      <p:tavLst>
                                        <p:tav tm="0">
                                          <p:val>
                                            <p:strVal val="#ppt_y+1"/>
                                          </p:val>
                                        </p:tav>
                                        <p:tav tm="100000">
                                          <p:val>
                                            <p:strVal val="#ppt_y-.03"/>
                                          </p:val>
                                        </p:tav>
                                      </p:tavLst>
                                    </p:anim>
                                    <p:anim calcmode="lin" valueType="num">
                                      <p:cBhvr>
                                        <p:cTn id="56" dur="100" accel="100000" fill="hold">
                                          <p:stCondLst>
                                            <p:cond delay="898"/>
                                          </p:stCondLst>
                                        </p:cTn>
                                        <p:tgtEl>
                                          <p:spTgt spid="44035">
                                            <p:txEl>
                                              <p:pRg st="6" end="6"/>
                                            </p:txEl>
                                          </p:spTgt>
                                        </p:tgtEl>
                                        <p:attrNameLst>
                                          <p:attrName>ppt_y</p:attrName>
                                        </p:attrNameLst>
                                      </p:cBhvr>
                                      <p:tavLst>
                                        <p:tav tm="0">
                                          <p:val>
                                            <p:strVal val="#ppt_y-.03"/>
                                          </p:val>
                                        </p:tav>
                                        <p:tav tm="100000">
                                          <p:val>
                                            <p:strVal val="#ppt_y"/>
                                          </p:val>
                                        </p:tav>
                                      </p:tavLst>
                                    </p:anim>
                                  </p:childTnLst>
                                </p:cTn>
                              </p:par>
                            </p:childTnLst>
                          </p:cTn>
                        </p:par>
                      </p:childTnLst>
                    </p:cTn>
                  </p:par>
                  <p:par>
                    <p:cTn id="57" fill="hold" nodeType="clickPar">
                      <p:stCondLst>
                        <p:cond delay="indefinite"/>
                      </p:stCondLst>
                      <p:childTnLst>
                        <p:par>
                          <p:cTn id="58" fill="hold" nodeType="withGroup">
                            <p:stCondLst>
                              <p:cond delay="0"/>
                            </p:stCondLst>
                            <p:childTnLst>
                              <p:par>
                                <p:cTn id="59" presetID="37" presetClass="entr" presetSubtype="0" fill="hold" grpId="0" nodeType="clickEffect">
                                  <p:stCondLst>
                                    <p:cond delay="0"/>
                                  </p:stCondLst>
                                  <p:childTnLst>
                                    <p:set>
                                      <p:cBhvr>
                                        <p:cTn id="60" dur="1" fill="hold">
                                          <p:stCondLst>
                                            <p:cond delay="0"/>
                                          </p:stCondLst>
                                        </p:cTn>
                                        <p:tgtEl>
                                          <p:spTgt spid="44035">
                                            <p:txEl>
                                              <p:pRg st="7" end="7"/>
                                            </p:txEl>
                                          </p:spTgt>
                                        </p:tgtEl>
                                        <p:attrNameLst>
                                          <p:attrName>style.visibility</p:attrName>
                                        </p:attrNameLst>
                                      </p:cBhvr>
                                      <p:to>
                                        <p:strVal val="visible"/>
                                      </p:to>
                                    </p:set>
                                    <p:animEffect transition="in" filter="fade">
                                      <p:cBhvr>
                                        <p:cTn id="61" dur="1000"/>
                                        <p:tgtEl>
                                          <p:spTgt spid="44035">
                                            <p:txEl>
                                              <p:pRg st="7" end="7"/>
                                            </p:txEl>
                                          </p:spTgt>
                                        </p:tgtEl>
                                      </p:cBhvr>
                                    </p:animEffect>
                                    <p:anim calcmode="lin" valueType="num">
                                      <p:cBhvr>
                                        <p:cTn id="62" dur="1000" fill="hold"/>
                                        <p:tgtEl>
                                          <p:spTgt spid="44035">
                                            <p:txEl>
                                              <p:pRg st="7" end="7"/>
                                            </p:txEl>
                                          </p:spTgt>
                                        </p:tgtEl>
                                        <p:attrNameLst>
                                          <p:attrName>ppt_x</p:attrName>
                                        </p:attrNameLst>
                                      </p:cBhvr>
                                      <p:tavLst>
                                        <p:tav tm="0">
                                          <p:val>
                                            <p:strVal val="#ppt_x"/>
                                          </p:val>
                                        </p:tav>
                                        <p:tav tm="100000">
                                          <p:val>
                                            <p:strVal val="#ppt_x"/>
                                          </p:val>
                                        </p:tav>
                                      </p:tavLst>
                                    </p:anim>
                                    <p:anim calcmode="lin" valueType="num">
                                      <p:cBhvr>
                                        <p:cTn id="63" dur="898" decel="100000" fill="hold"/>
                                        <p:tgtEl>
                                          <p:spTgt spid="44035">
                                            <p:txEl>
                                              <p:pRg st="7" end="7"/>
                                            </p:txEl>
                                          </p:spTgt>
                                        </p:tgtEl>
                                        <p:attrNameLst>
                                          <p:attrName>ppt_y</p:attrName>
                                        </p:attrNameLst>
                                      </p:cBhvr>
                                      <p:tavLst>
                                        <p:tav tm="0">
                                          <p:val>
                                            <p:strVal val="#ppt_y+1"/>
                                          </p:val>
                                        </p:tav>
                                        <p:tav tm="100000">
                                          <p:val>
                                            <p:strVal val="#ppt_y-.03"/>
                                          </p:val>
                                        </p:tav>
                                      </p:tavLst>
                                    </p:anim>
                                    <p:anim calcmode="lin" valueType="num">
                                      <p:cBhvr>
                                        <p:cTn id="64" dur="100" accel="100000" fill="hold">
                                          <p:stCondLst>
                                            <p:cond delay="898"/>
                                          </p:stCondLst>
                                        </p:cTn>
                                        <p:tgtEl>
                                          <p:spTgt spid="44035">
                                            <p:txEl>
                                              <p:pRg st="7" end="7"/>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035" grpId="0" build="p"/>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a:extLst>
              <a:ext uri="{FF2B5EF4-FFF2-40B4-BE49-F238E27FC236}">
                <a16:creationId xmlns:a16="http://schemas.microsoft.com/office/drawing/2014/main" id="{A05C3AFC-F4EA-4A52-B54D-9E6317BDDF19}"/>
              </a:ext>
            </a:extLst>
          </p:cNvPr>
          <p:cNvSpPr>
            <a:spLocks noGrp="1" noChangeArrowheads="1"/>
          </p:cNvSpPr>
          <p:nvPr>
            <p:ph type="title"/>
          </p:nvPr>
        </p:nvSpPr>
        <p:spPr>
          <a:xfrm>
            <a:off x="177800" y="260350"/>
            <a:ext cx="8509000" cy="1044575"/>
          </a:xfrm>
        </p:spPr>
        <p:txBody>
          <a:bodyPr/>
          <a:lstStyle/>
          <a:p>
            <a:pPr eaLnBrk="1" hangingPunct="1"/>
            <a:r>
              <a:rPr lang="lv-LV" altLang="lv-LV" sz="3200">
                <a:solidFill>
                  <a:srgbClr val="663300"/>
                </a:solidFill>
              </a:rPr>
              <a:t>Finanšu lietas.</a:t>
            </a:r>
            <a:br>
              <a:rPr lang="lv-LV" altLang="lv-LV" sz="3200">
                <a:solidFill>
                  <a:srgbClr val="663300"/>
                </a:solidFill>
              </a:rPr>
            </a:br>
            <a:r>
              <a:rPr lang="lv-LV" altLang="lv-LV" sz="3200">
                <a:solidFill>
                  <a:srgbClr val="663300"/>
                </a:solidFill>
              </a:rPr>
              <a:t>Nometnes budžeta plānošanas pamatprincipi:</a:t>
            </a:r>
            <a:br>
              <a:rPr lang="lv-LV" altLang="lv-LV" sz="3200">
                <a:solidFill>
                  <a:srgbClr val="663300"/>
                </a:solidFill>
              </a:rPr>
            </a:br>
            <a:endParaRPr lang="lv-LV" altLang="lv-LV" sz="3200">
              <a:solidFill>
                <a:srgbClr val="800000"/>
              </a:solidFill>
            </a:endParaRPr>
          </a:p>
        </p:txBody>
      </p:sp>
      <p:sp>
        <p:nvSpPr>
          <p:cNvPr id="60419" name="Rectangle 3">
            <a:extLst>
              <a:ext uri="{FF2B5EF4-FFF2-40B4-BE49-F238E27FC236}">
                <a16:creationId xmlns:a16="http://schemas.microsoft.com/office/drawing/2014/main" id="{A9AADD49-2E01-4DD9-A21D-0A6C21B39AAC}"/>
              </a:ext>
            </a:extLst>
          </p:cNvPr>
          <p:cNvSpPr>
            <a:spLocks noGrp="1" noChangeArrowheads="1"/>
          </p:cNvSpPr>
          <p:nvPr>
            <p:ph idx="1"/>
          </p:nvPr>
        </p:nvSpPr>
        <p:spPr>
          <a:xfrm>
            <a:off x="177800" y="1304925"/>
            <a:ext cx="8509000" cy="4791075"/>
          </a:xfrm>
        </p:spPr>
        <p:txBody>
          <a:bodyPr/>
          <a:lstStyle/>
          <a:p>
            <a:pPr eaLnBrk="1" hangingPunct="1"/>
            <a:r>
              <a:rPr lang="lv-LV" altLang="ru-RU" sz="2400" b="1" dirty="0">
                <a:solidFill>
                  <a:srgbClr val="800000"/>
                </a:solidFill>
              </a:rPr>
              <a:t>Tāmes sagatavošana:</a:t>
            </a:r>
          </a:p>
          <a:p>
            <a:pPr lvl="1" eaLnBrk="1" hangingPunct="1">
              <a:buFontTx/>
              <a:buChar char="-"/>
            </a:pPr>
            <a:r>
              <a:rPr lang="lv-LV" altLang="ru-RU" sz="2200" b="1" u="sng" dirty="0">
                <a:solidFill>
                  <a:srgbClr val="006600"/>
                </a:solidFill>
              </a:rPr>
              <a:t>Sagatavošanās posma</a:t>
            </a:r>
            <a:r>
              <a:rPr lang="lv-LV" altLang="ru-RU" sz="2200" u="sng" dirty="0">
                <a:solidFill>
                  <a:srgbClr val="006600"/>
                </a:solidFill>
              </a:rPr>
              <a:t> </a:t>
            </a:r>
            <a:r>
              <a:rPr lang="lv-LV" altLang="ru-RU" sz="2200" dirty="0">
                <a:solidFill>
                  <a:srgbClr val="006600"/>
                </a:solidFill>
              </a:rPr>
              <a:t>izmaksas (telpas, elektrība, darba algas, benzīns, kanceleja, telefons, ceļa izmaksas, saskaņošanas izmaksas, pasta pakalpojumi, reklāma,  utt.)</a:t>
            </a:r>
          </a:p>
          <a:p>
            <a:pPr lvl="1" eaLnBrk="1" hangingPunct="1">
              <a:buFontTx/>
              <a:buChar char="-"/>
            </a:pPr>
            <a:r>
              <a:rPr lang="lv-LV" altLang="ru-RU" sz="2200" b="1" u="sng" dirty="0">
                <a:solidFill>
                  <a:srgbClr val="006600"/>
                </a:solidFill>
              </a:rPr>
              <a:t>Realizācijas posms</a:t>
            </a:r>
            <a:r>
              <a:rPr lang="lv-LV" altLang="ru-RU" sz="2200" dirty="0">
                <a:solidFill>
                  <a:srgbClr val="006600"/>
                </a:solidFill>
              </a:rPr>
              <a:t> (iepriekšējais +</a:t>
            </a:r>
          </a:p>
          <a:p>
            <a:pPr lvl="1" eaLnBrk="1" hangingPunct="1">
              <a:buFontTx/>
              <a:buChar char="-"/>
            </a:pPr>
            <a:r>
              <a:rPr lang="lv-LV" altLang="ru-RU" sz="2200" dirty="0">
                <a:solidFill>
                  <a:srgbClr val="006600"/>
                </a:solidFill>
              </a:rPr>
              <a:t>programmas realizācijai </a:t>
            </a:r>
            <a:r>
              <a:rPr lang="lv-LV" altLang="ru-RU" sz="2200" dirty="0" err="1">
                <a:solidFill>
                  <a:srgbClr val="006600"/>
                </a:solidFill>
              </a:rPr>
              <a:t>nepieciešamais,ekskursijas</a:t>
            </a:r>
            <a:r>
              <a:rPr lang="lv-LV" altLang="ru-RU" sz="2200" dirty="0">
                <a:solidFill>
                  <a:srgbClr val="006600"/>
                </a:solidFill>
              </a:rPr>
              <a:t>, ēdināšana, transports dalībniekiem, telpu, zāles, inventāra īre, neparedzēti izdevumi</a:t>
            </a:r>
          </a:p>
          <a:p>
            <a:pPr eaLnBrk="1" hangingPunct="1"/>
            <a:r>
              <a:rPr lang="lv-LV" altLang="ru-RU" sz="2400" b="1" u="sng" dirty="0" err="1">
                <a:solidFill>
                  <a:srgbClr val="006600"/>
                </a:solidFill>
              </a:rPr>
              <a:t>Pēcnometnes</a:t>
            </a:r>
            <a:r>
              <a:rPr lang="lv-LV" altLang="ru-RU" sz="2400" b="1" u="sng" dirty="0">
                <a:solidFill>
                  <a:srgbClr val="006600"/>
                </a:solidFill>
              </a:rPr>
              <a:t> posms:</a:t>
            </a:r>
          </a:p>
          <a:p>
            <a:pPr lvl="1" eaLnBrk="1" hangingPunct="1">
              <a:buFontTx/>
              <a:buChar char="-"/>
            </a:pPr>
            <a:r>
              <a:rPr lang="lv-LV" altLang="ru-RU" sz="2200" dirty="0">
                <a:solidFill>
                  <a:srgbClr val="006600"/>
                </a:solidFill>
              </a:rPr>
              <a:t>Nepieciešamais atskaišu sagatavošanai (kanceleja , bildes, utt.) </a:t>
            </a:r>
          </a:p>
          <a:p>
            <a:pPr lvl="1" eaLnBrk="1" hangingPunct="1">
              <a:buFontTx/>
              <a:buChar char="-"/>
            </a:pPr>
            <a:r>
              <a:rPr lang="lv-LV" altLang="ru-RU" sz="2200" dirty="0">
                <a:solidFill>
                  <a:srgbClr val="006600"/>
                </a:solidFill>
              </a:rPr>
              <a:t>Telpas, ēdināšana u.c. izvērtēšanas pasākuma organizēšanai</a:t>
            </a:r>
            <a:endParaRPr lang="en-US" altLang="ru-RU" sz="2200" dirty="0">
              <a:solidFill>
                <a:srgbClr val="006600"/>
              </a:solidFill>
            </a:endParaRPr>
          </a:p>
          <a:p>
            <a:pPr eaLnBrk="1" hangingPunct="1">
              <a:buFontTx/>
              <a:buChar char="-"/>
            </a:pPr>
            <a:endParaRPr lang="en-US" altLang="ru-RU" dirty="0">
              <a:solidFill>
                <a:srgbClr val="292929"/>
              </a:solidFill>
            </a:endParaRPr>
          </a:p>
          <a:p>
            <a:pPr eaLnBrk="1" hangingPunct="1">
              <a:buFontTx/>
              <a:buChar char="-"/>
            </a:pPr>
            <a:endParaRPr lang="lv-LV" altLang="ru-RU" dirty="0">
              <a:solidFill>
                <a:srgbClr val="292929"/>
              </a:solidFill>
            </a:endParaRPr>
          </a:p>
          <a:p>
            <a:pPr eaLnBrk="1" hangingPunct="1">
              <a:buFontTx/>
              <a:buChar char="-"/>
            </a:pPr>
            <a:endParaRPr lang="lv-LV" altLang="ru-RU" dirty="0">
              <a:solidFill>
                <a:srgbClr val="292929"/>
              </a:solidFill>
            </a:endParaRPr>
          </a:p>
          <a:p>
            <a:pPr eaLnBrk="1" hangingPunct="1">
              <a:buFontTx/>
              <a:buChar char="-"/>
            </a:pPr>
            <a:endParaRPr lang="lv-LV" altLang="ru-RU" dirty="0">
              <a:solidFill>
                <a:srgbClr val="292929"/>
              </a:solidFill>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Title 2">
            <a:extLst>
              <a:ext uri="{FF2B5EF4-FFF2-40B4-BE49-F238E27FC236}">
                <a16:creationId xmlns:a16="http://schemas.microsoft.com/office/drawing/2014/main" id="{CE13F85B-C57E-4065-84A7-8DAF4BA2D031}"/>
              </a:ext>
            </a:extLst>
          </p:cNvPr>
          <p:cNvSpPr>
            <a:spLocks noGrp="1"/>
          </p:cNvSpPr>
          <p:nvPr>
            <p:ph type="title"/>
          </p:nvPr>
        </p:nvSpPr>
        <p:spPr/>
        <p:txBody>
          <a:bodyPr/>
          <a:lstStyle/>
          <a:p>
            <a:pPr algn="ctr" eaLnBrk="1" hangingPunct="1"/>
            <a:r>
              <a:rPr lang="lv-LV" altLang="lv-LV" sz="3200">
                <a:solidFill>
                  <a:srgbClr val="800000"/>
                </a:solidFill>
              </a:rPr>
              <a:t>Kur dabūt finanses nometnes projekta realizācijai?</a:t>
            </a:r>
          </a:p>
        </p:txBody>
      </p:sp>
      <p:sp>
        <p:nvSpPr>
          <p:cNvPr id="2" name="Content Placeholder 1">
            <a:extLst>
              <a:ext uri="{FF2B5EF4-FFF2-40B4-BE49-F238E27FC236}">
                <a16:creationId xmlns:a16="http://schemas.microsoft.com/office/drawing/2014/main" id="{7A3509D3-9AD1-4CC0-90B4-DA42002D27BD}"/>
              </a:ext>
            </a:extLst>
          </p:cNvPr>
          <p:cNvSpPr>
            <a:spLocks noGrp="1"/>
          </p:cNvSpPr>
          <p:nvPr>
            <p:ph idx="1"/>
          </p:nvPr>
        </p:nvSpPr>
        <p:spPr>
          <a:xfrm>
            <a:off x="609600" y="1930400"/>
            <a:ext cx="8139113" cy="3881438"/>
          </a:xfrm>
        </p:spPr>
        <p:txBody>
          <a:bodyPr rtlCol="0">
            <a:normAutofit fontScale="85000" lnSpcReduction="10000"/>
          </a:bodyPr>
          <a:lstStyle/>
          <a:p>
            <a:pPr eaLnBrk="1" fontAlgn="auto" hangingPunct="1">
              <a:spcAft>
                <a:spcPts val="0"/>
              </a:spcAft>
              <a:defRPr/>
            </a:pPr>
            <a:r>
              <a:rPr lang="lv-LV" sz="2800" dirty="0">
                <a:solidFill>
                  <a:srgbClr val="006600"/>
                </a:solidFill>
              </a:rPr>
              <a:t>Uzrakstīt un iesniegt projektu kādam,kas izsludinājis projektu konkursu  (pirms projekta rakstīšanas jāizpēta finansētāja prasības un finanšu piešķiršanas specifikācijas projekta  nolikumā)</a:t>
            </a:r>
          </a:p>
          <a:p>
            <a:pPr eaLnBrk="1" fontAlgn="auto" hangingPunct="1">
              <a:spcAft>
                <a:spcPts val="0"/>
              </a:spcAft>
              <a:defRPr/>
            </a:pPr>
            <a:r>
              <a:rPr lang="lv-LV" sz="2800" dirty="0">
                <a:solidFill>
                  <a:srgbClr val="006600"/>
                </a:solidFill>
              </a:rPr>
              <a:t>Lūgt finansiālu vai materiālu atbalstu konkrētā nometnes budžeta pozīcijā no sponsoriem, mecenātiem, vietējās pašvaldības, dažādiem fondiem utt.</a:t>
            </a:r>
          </a:p>
          <a:p>
            <a:pPr eaLnBrk="1" fontAlgn="auto" hangingPunct="1">
              <a:spcAft>
                <a:spcPts val="0"/>
              </a:spcAft>
              <a:defRPr/>
            </a:pPr>
            <a:r>
              <a:rPr lang="lv-LV" sz="2800" dirty="0">
                <a:solidFill>
                  <a:srgbClr val="006600"/>
                </a:solidFill>
              </a:rPr>
              <a:t>Nometnes dalības maksa</a:t>
            </a:r>
          </a:p>
          <a:p>
            <a:pPr eaLnBrk="1" fontAlgn="auto" hangingPunct="1">
              <a:spcAft>
                <a:spcPts val="0"/>
              </a:spcAft>
              <a:defRPr/>
            </a:pPr>
            <a:r>
              <a:rPr lang="lv-LV" sz="2800" dirty="0">
                <a:solidFill>
                  <a:srgbClr val="006600"/>
                </a:solidFill>
              </a:rPr>
              <a:t>Ziedojumi</a:t>
            </a:r>
          </a:p>
          <a:p>
            <a:pPr eaLnBrk="1" fontAlgn="auto" hangingPunct="1">
              <a:spcAft>
                <a:spcPts val="0"/>
              </a:spcAft>
              <a:defRPr/>
            </a:pPr>
            <a:endParaRPr lang="lv-LV" sz="2400" dirty="0">
              <a:solidFill>
                <a:srgbClr val="292929"/>
              </a:solidFill>
            </a:endParaRPr>
          </a:p>
          <a:p>
            <a:pPr eaLnBrk="1" fontAlgn="auto" hangingPunct="1">
              <a:spcAft>
                <a:spcPts val="0"/>
              </a:spcAft>
              <a:defRPr/>
            </a:pPr>
            <a:endParaRPr lang="lv-LV" dirty="0">
              <a:solidFill>
                <a:srgbClr val="292929"/>
              </a:solidFill>
            </a:endParaRPr>
          </a:p>
          <a:p>
            <a:pPr eaLnBrk="1" fontAlgn="auto" hangingPunct="1">
              <a:spcAft>
                <a:spcPts val="0"/>
              </a:spcAft>
              <a:defRPr/>
            </a:pPr>
            <a:endParaRPr lang="en-US" dirty="0">
              <a:solidFill>
                <a:srgbClr val="292929"/>
              </a:solidFill>
            </a:endParaRP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Satura vietturis 3">
            <a:extLst>
              <a:ext uri="{FF2B5EF4-FFF2-40B4-BE49-F238E27FC236}">
                <a16:creationId xmlns:a16="http://schemas.microsoft.com/office/drawing/2014/main" id="{62313247-C9A8-4138-8132-657E0FF9B36E}"/>
              </a:ext>
            </a:extLst>
          </p:cNvPr>
          <p:cNvGraphicFramePr>
            <a:graphicFrameLocks noGrp="1"/>
          </p:cNvGraphicFramePr>
          <p:nvPr>
            <p:ph idx="1"/>
          </p:nvPr>
        </p:nvGraphicFramePr>
        <p:xfrm>
          <a:off x="179512" y="144016"/>
          <a:ext cx="8784976" cy="671398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7" name="TextBox 6">
            <a:extLst>
              <a:ext uri="{FF2B5EF4-FFF2-40B4-BE49-F238E27FC236}">
                <a16:creationId xmlns:a16="http://schemas.microsoft.com/office/drawing/2014/main" id="{11B1348E-199A-4CB5-8ED2-DDCC4333D5F7}"/>
              </a:ext>
            </a:extLst>
          </p:cNvPr>
          <p:cNvSpPr txBox="1"/>
          <p:nvPr/>
        </p:nvSpPr>
        <p:spPr>
          <a:xfrm>
            <a:off x="3275856" y="2204864"/>
            <a:ext cx="2664296" cy="1754326"/>
          </a:xfrm>
          <a:prstGeom prst="rect">
            <a:avLst/>
          </a:prstGeom>
          <a:noFill/>
        </p:spPr>
        <p:txBody>
          <a:bodyPr wrap="square" rtlCol="0">
            <a:spAutoFit/>
          </a:bodyPr>
          <a:lstStyle/>
          <a:p>
            <a:pPr algn="ctr"/>
            <a:r>
              <a:rPr lang="lv-LV" sz="3600" dirty="0">
                <a:solidFill>
                  <a:schemeClr val="accent1">
                    <a:lumMod val="75000"/>
                  </a:schemeClr>
                </a:solidFill>
              </a:rPr>
              <a:t>Nometnes tapšanas process </a:t>
            </a:r>
          </a:p>
        </p:txBody>
      </p:sp>
    </p:spTree>
    <p:extLst>
      <p:ext uri="{BB962C8B-B14F-4D97-AF65-F5344CB8AC3E}">
        <p14:creationId xmlns:p14="http://schemas.microsoft.com/office/powerpoint/2010/main" val="229908789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Title 2">
            <a:extLst>
              <a:ext uri="{FF2B5EF4-FFF2-40B4-BE49-F238E27FC236}">
                <a16:creationId xmlns:a16="http://schemas.microsoft.com/office/drawing/2014/main" id="{CE13F85B-C57E-4065-84A7-8DAF4BA2D031}"/>
              </a:ext>
            </a:extLst>
          </p:cNvPr>
          <p:cNvSpPr>
            <a:spLocks noGrp="1"/>
          </p:cNvSpPr>
          <p:nvPr>
            <p:ph type="title"/>
          </p:nvPr>
        </p:nvSpPr>
        <p:spPr>
          <a:xfrm>
            <a:off x="609600" y="609600"/>
            <a:ext cx="7562800" cy="1320800"/>
          </a:xfrm>
        </p:spPr>
        <p:txBody>
          <a:bodyPr/>
          <a:lstStyle/>
          <a:p>
            <a:pPr algn="ctr" eaLnBrk="1" hangingPunct="1"/>
            <a:r>
              <a:rPr lang="lv-LV" altLang="lv-LV" sz="3200" dirty="0">
                <a:solidFill>
                  <a:srgbClr val="800000"/>
                </a:solidFill>
              </a:rPr>
              <a:t>DARBĪBU KOPUMS “soli pa solim”, lai organizētu bērnu nometni</a:t>
            </a:r>
            <a:br>
              <a:rPr lang="lv-LV" altLang="lv-LV" sz="3200" dirty="0">
                <a:solidFill>
                  <a:srgbClr val="800000"/>
                </a:solidFill>
              </a:rPr>
            </a:br>
            <a:endParaRPr lang="lv-LV" altLang="lv-LV" sz="3200" dirty="0">
              <a:solidFill>
                <a:srgbClr val="800000"/>
              </a:solidFill>
            </a:endParaRPr>
          </a:p>
        </p:txBody>
      </p:sp>
      <p:sp>
        <p:nvSpPr>
          <p:cNvPr id="2" name="Content Placeholder 1">
            <a:extLst>
              <a:ext uri="{FF2B5EF4-FFF2-40B4-BE49-F238E27FC236}">
                <a16:creationId xmlns:a16="http://schemas.microsoft.com/office/drawing/2014/main" id="{7A3509D3-9AD1-4CC0-90B4-DA42002D27BD}"/>
              </a:ext>
            </a:extLst>
          </p:cNvPr>
          <p:cNvSpPr>
            <a:spLocks noGrp="1"/>
          </p:cNvSpPr>
          <p:nvPr>
            <p:ph idx="1"/>
          </p:nvPr>
        </p:nvSpPr>
        <p:spPr>
          <a:xfrm>
            <a:off x="609600" y="1930400"/>
            <a:ext cx="8139113" cy="3881438"/>
          </a:xfrm>
        </p:spPr>
        <p:txBody>
          <a:bodyPr rtlCol="0">
            <a:normAutofit/>
          </a:bodyPr>
          <a:lstStyle/>
          <a:p>
            <a:pPr marL="457200" indent="-457200" eaLnBrk="1" fontAlgn="auto" hangingPunct="1">
              <a:spcAft>
                <a:spcPts val="0"/>
              </a:spcAft>
              <a:buFont typeface="+mj-lt"/>
              <a:buAutoNum type="arabicPeriod"/>
              <a:defRPr/>
            </a:pPr>
            <a:r>
              <a:rPr lang="lv-LV" sz="2000" dirty="0">
                <a:solidFill>
                  <a:srgbClr val="292929"/>
                </a:solidFill>
              </a:rPr>
              <a:t>Jāapgūst 72 stundu kurss, jānokārto pārbaudes tests, jāsaņem bērnu nometņu vadītāja apliecība.</a:t>
            </a:r>
          </a:p>
          <a:p>
            <a:pPr lvl="1" eaLnBrk="1" fontAlgn="auto" hangingPunct="1">
              <a:spcAft>
                <a:spcPts val="0"/>
              </a:spcAft>
              <a:defRPr/>
            </a:pPr>
            <a:r>
              <a:rPr lang="lv-LV" sz="2000" dirty="0">
                <a:solidFill>
                  <a:srgbClr val="292929"/>
                </a:solidFill>
              </a:rPr>
              <a:t>Pēc kursu apguves jūs iekļauj vienotā bērnu nometņu vadītāju reģistrā, kur par Jums ievada šādus datus: Vārds, uzvārds, apliecības nr., apliecības derīguma termiņš, jūsu tālrunis un e-pasts saziņai. </a:t>
            </a:r>
          </a:p>
          <a:p>
            <a:pPr lvl="1" eaLnBrk="1" fontAlgn="auto" hangingPunct="1">
              <a:spcAft>
                <a:spcPts val="0"/>
              </a:spcAft>
              <a:defRPr/>
            </a:pPr>
            <a:r>
              <a:rPr lang="lv-LV" sz="2000" dirty="0">
                <a:solidFill>
                  <a:srgbClr val="292929"/>
                </a:solidFill>
              </a:rPr>
              <a:t>No mājas lapas tiek izsūtīta parole un lietotājvārds. Jūsu lietotājvārds ir apliecības nr., piemēram, 116-00128. Parole tiek nosūtīta, lai pieslēgtos pirmreizēji, tad to var nomainīt pēc jūsu izvēles. </a:t>
            </a:r>
          </a:p>
          <a:p>
            <a:pPr eaLnBrk="1" fontAlgn="auto" hangingPunct="1">
              <a:spcAft>
                <a:spcPts val="0"/>
              </a:spcAft>
              <a:defRPr/>
            </a:pPr>
            <a:endParaRPr lang="en-US" dirty="0">
              <a:solidFill>
                <a:srgbClr val="292929"/>
              </a:solidFill>
            </a:endParaRPr>
          </a:p>
        </p:txBody>
      </p:sp>
    </p:spTree>
    <p:extLst>
      <p:ext uri="{BB962C8B-B14F-4D97-AF65-F5344CB8AC3E}">
        <p14:creationId xmlns:p14="http://schemas.microsoft.com/office/powerpoint/2010/main" val="147104173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Title 2">
            <a:extLst>
              <a:ext uri="{FF2B5EF4-FFF2-40B4-BE49-F238E27FC236}">
                <a16:creationId xmlns:a16="http://schemas.microsoft.com/office/drawing/2014/main" id="{CE13F85B-C57E-4065-84A7-8DAF4BA2D031}"/>
              </a:ext>
            </a:extLst>
          </p:cNvPr>
          <p:cNvSpPr>
            <a:spLocks noGrp="1"/>
          </p:cNvSpPr>
          <p:nvPr>
            <p:ph type="title"/>
          </p:nvPr>
        </p:nvSpPr>
        <p:spPr>
          <a:xfrm>
            <a:off x="609600" y="609600"/>
            <a:ext cx="7562800" cy="1320800"/>
          </a:xfrm>
        </p:spPr>
        <p:txBody>
          <a:bodyPr/>
          <a:lstStyle/>
          <a:p>
            <a:pPr algn="ctr" eaLnBrk="1" hangingPunct="1"/>
            <a:r>
              <a:rPr lang="lv-LV" altLang="lv-LV" sz="3200" dirty="0">
                <a:solidFill>
                  <a:srgbClr val="800000"/>
                </a:solidFill>
              </a:rPr>
              <a:t>DARBĪBU KOPUMS “soli pa solim”, lai organizētu bērnu nometni</a:t>
            </a:r>
            <a:br>
              <a:rPr lang="lv-LV" altLang="lv-LV" sz="3200" dirty="0">
                <a:solidFill>
                  <a:srgbClr val="800000"/>
                </a:solidFill>
              </a:rPr>
            </a:br>
            <a:endParaRPr lang="lv-LV" altLang="lv-LV" sz="3200" dirty="0">
              <a:solidFill>
                <a:srgbClr val="800000"/>
              </a:solidFill>
            </a:endParaRPr>
          </a:p>
        </p:txBody>
      </p:sp>
      <p:sp>
        <p:nvSpPr>
          <p:cNvPr id="2" name="Content Placeholder 1">
            <a:extLst>
              <a:ext uri="{FF2B5EF4-FFF2-40B4-BE49-F238E27FC236}">
                <a16:creationId xmlns:a16="http://schemas.microsoft.com/office/drawing/2014/main" id="{7A3509D3-9AD1-4CC0-90B4-DA42002D27BD}"/>
              </a:ext>
            </a:extLst>
          </p:cNvPr>
          <p:cNvSpPr>
            <a:spLocks noGrp="1"/>
          </p:cNvSpPr>
          <p:nvPr>
            <p:ph idx="1"/>
          </p:nvPr>
        </p:nvSpPr>
        <p:spPr>
          <a:xfrm>
            <a:off x="634409" y="1930400"/>
            <a:ext cx="8139113" cy="3881438"/>
          </a:xfrm>
        </p:spPr>
        <p:txBody>
          <a:bodyPr rtlCol="0">
            <a:normAutofit/>
          </a:bodyPr>
          <a:lstStyle/>
          <a:p>
            <a:pPr marL="457200" indent="-457200" eaLnBrk="1" fontAlgn="auto" hangingPunct="1">
              <a:spcAft>
                <a:spcPts val="0"/>
              </a:spcAft>
              <a:buFont typeface="+mj-lt"/>
              <a:buAutoNum type="arabicPeriod" startAt="2"/>
              <a:defRPr/>
            </a:pPr>
            <a:r>
              <a:rPr lang="lv-LV" sz="2000" dirty="0">
                <a:solidFill>
                  <a:srgbClr val="292929"/>
                </a:solidFill>
              </a:rPr>
              <a:t>Nometnes organizētāja izvēle</a:t>
            </a:r>
          </a:p>
          <a:p>
            <a:pPr lvl="1" eaLnBrk="1" fontAlgn="auto" hangingPunct="1">
              <a:spcAft>
                <a:spcPts val="0"/>
              </a:spcAft>
              <a:defRPr/>
            </a:pPr>
            <a:r>
              <a:rPr lang="lv-LV" sz="2000" dirty="0">
                <a:solidFill>
                  <a:srgbClr val="292929"/>
                </a:solidFill>
              </a:rPr>
              <a:t> Jums jāsaprot, kas būs tā juridiskā persona (biedrība, nodibinājums, SIA, skola utt.) , kas organizēs nometni, kas juridiski būs atbildīgs par līgumu  slēgšanu ar bērna likumiskajiem pārstāvjiem, pakalpojuma sniedzējiem un darbiniekiem nometnē.</a:t>
            </a:r>
          </a:p>
          <a:p>
            <a:pPr marL="514350" indent="-457200" eaLnBrk="1" fontAlgn="auto" hangingPunct="1">
              <a:spcAft>
                <a:spcPts val="0"/>
              </a:spcAft>
              <a:buAutoNum type="arabicPeriod" startAt="3"/>
              <a:defRPr/>
            </a:pPr>
            <a:r>
              <a:rPr lang="lv-LV" sz="2000" dirty="0">
                <a:solidFill>
                  <a:srgbClr val="292929"/>
                </a:solidFill>
              </a:rPr>
              <a:t>Nometnes darbinieki: komandas komplektēšana un veidošana.</a:t>
            </a:r>
          </a:p>
          <a:p>
            <a:pPr marL="514350" indent="-457200" eaLnBrk="1" fontAlgn="auto" hangingPunct="1">
              <a:spcAft>
                <a:spcPts val="0"/>
              </a:spcAft>
              <a:buAutoNum type="arabicPeriod" startAt="3"/>
              <a:defRPr/>
            </a:pPr>
            <a:r>
              <a:rPr lang="lv-LV" sz="2000" dirty="0">
                <a:solidFill>
                  <a:srgbClr val="292929"/>
                </a:solidFill>
              </a:rPr>
              <a:t>Nometnes filozofijas (vērtības, misija, vīzija, moto), virsmērķa, mērķu, vienojošā stāsta (leģendas), satura plāna (nometnes programmas) izstrāde</a:t>
            </a:r>
          </a:p>
          <a:p>
            <a:pPr eaLnBrk="1" fontAlgn="auto" hangingPunct="1">
              <a:spcAft>
                <a:spcPts val="0"/>
              </a:spcAft>
              <a:defRPr/>
            </a:pPr>
            <a:endParaRPr lang="en-US" dirty="0">
              <a:solidFill>
                <a:srgbClr val="292929"/>
              </a:solidFill>
            </a:endParaRPr>
          </a:p>
        </p:txBody>
      </p:sp>
    </p:spTree>
    <p:extLst>
      <p:ext uri="{BB962C8B-B14F-4D97-AF65-F5344CB8AC3E}">
        <p14:creationId xmlns:p14="http://schemas.microsoft.com/office/powerpoint/2010/main" val="290802566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Title 2">
            <a:extLst>
              <a:ext uri="{FF2B5EF4-FFF2-40B4-BE49-F238E27FC236}">
                <a16:creationId xmlns:a16="http://schemas.microsoft.com/office/drawing/2014/main" id="{CE13F85B-C57E-4065-84A7-8DAF4BA2D031}"/>
              </a:ext>
            </a:extLst>
          </p:cNvPr>
          <p:cNvSpPr>
            <a:spLocks noGrp="1"/>
          </p:cNvSpPr>
          <p:nvPr>
            <p:ph type="title"/>
          </p:nvPr>
        </p:nvSpPr>
        <p:spPr>
          <a:xfrm>
            <a:off x="609600" y="609600"/>
            <a:ext cx="7562800" cy="1320800"/>
          </a:xfrm>
        </p:spPr>
        <p:txBody>
          <a:bodyPr/>
          <a:lstStyle/>
          <a:p>
            <a:pPr algn="ctr" eaLnBrk="1" hangingPunct="1"/>
            <a:r>
              <a:rPr lang="lv-LV" altLang="lv-LV" sz="3200" dirty="0">
                <a:solidFill>
                  <a:srgbClr val="800000"/>
                </a:solidFill>
              </a:rPr>
              <a:t>DARBĪBU KOPUMS “soli pa solim”, lai organizētu bērnu nometni</a:t>
            </a:r>
            <a:br>
              <a:rPr lang="lv-LV" altLang="lv-LV" sz="3200" dirty="0">
                <a:solidFill>
                  <a:srgbClr val="800000"/>
                </a:solidFill>
              </a:rPr>
            </a:br>
            <a:endParaRPr lang="lv-LV" altLang="lv-LV" sz="3200" dirty="0">
              <a:solidFill>
                <a:srgbClr val="800000"/>
              </a:solidFill>
            </a:endParaRPr>
          </a:p>
        </p:txBody>
      </p:sp>
      <p:sp>
        <p:nvSpPr>
          <p:cNvPr id="2" name="Content Placeholder 1">
            <a:extLst>
              <a:ext uri="{FF2B5EF4-FFF2-40B4-BE49-F238E27FC236}">
                <a16:creationId xmlns:a16="http://schemas.microsoft.com/office/drawing/2014/main" id="{7A3509D3-9AD1-4CC0-90B4-DA42002D27BD}"/>
              </a:ext>
            </a:extLst>
          </p:cNvPr>
          <p:cNvSpPr>
            <a:spLocks noGrp="1"/>
          </p:cNvSpPr>
          <p:nvPr>
            <p:ph idx="1"/>
          </p:nvPr>
        </p:nvSpPr>
        <p:spPr>
          <a:xfrm>
            <a:off x="634409" y="1930400"/>
            <a:ext cx="8139113" cy="3881438"/>
          </a:xfrm>
        </p:spPr>
        <p:txBody>
          <a:bodyPr rtlCol="0">
            <a:normAutofit/>
          </a:bodyPr>
          <a:lstStyle/>
          <a:p>
            <a:pPr marL="457200" indent="-457200" eaLnBrk="1" fontAlgn="auto" hangingPunct="1">
              <a:spcAft>
                <a:spcPts val="0"/>
              </a:spcAft>
              <a:buFont typeface="+mj-lt"/>
              <a:buAutoNum type="arabicPeriod" startAt="5"/>
              <a:defRPr/>
            </a:pPr>
            <a:r>
              <a:rPr lang="lv-LV" sz="2000" dirty="0">
                <a:solidFill>
                  <a:srgbClr val="292929"/>
                </a:solidFill>
              </a:rPr>
              <a:t>Nometnes reģistrēšana</a:t>
            </a:r>
          </a:p>
          <a:p>
            <a:pPr marL="857250" lvl="1" indent="-457200" eaLnBrk="1" fontAlgn="auto" hangingPunct="1">
              <a:spcAft>
                <a:spcPts val="0"/>
              </a:spcAft>
              <a:defRPr/>
            </a:pPr>
            <a:r>
              <a:rPr lang="lv-LV" sz="1800" dirty="0">
                <a:solidFill>
                  <a:srgbClr val="292929"/>
                </a:solidFill>
              </a:rPr>
              <a:t> Nometni var reģistrēt jau labu laiku pirms norises, paralēli veicot visus citus sagatavošanas darbus. Nometne jāreģistrē VISC mājas lapā </a:t>
            </a:r>
            <a:r>
              <a:rPr lang="lv-LV" sz="1800" dirty="0" err="1">
                <a:solidFill>
                  <a:srgbClr val="292929"/>
                </a:solidFill>
              </a:rPr>
              <a:t>www.nometnes.gov.lv</a:t>
            </a:r>
            <a:r>
              <a:rPr lang="lv-LV" sz="1800" dirty="0">
                <a:solidFill>
                  <a:srgbClr val="292929"/>
                </a:solidFill>
              </a:rPr>
              <a:t> . </a:t>
            </a:r>
          </a:p>
          <a:p>
            <a:pPr marL="857250" lvl="1" indent="-457200" eaLnBrk="1" fontAlgn="auto" hangingPunct="1">
              <a:spcAft>
                <a:spcPts val="0"/>
              </a:spcAft>
              <a:defRPr/>
            </a:pPr>
            <a:r>
              <a:rPr lang="lv-LV" sz="1800" dirty="0">
                <a:solidFill>
                  <a:srgbClr val="292929"/>
                </a:solidFill>
              </a:rPr>
              <a:t>Ar paroli un lietotājvārdu ieejam mājas lapā. Atveram sadaļu “manas nometnes”- reģistrēt. Ievadām visus pamatdatus par nometni: nosaukums, norises laiks no/līdz, dalībnieku vecums, nometnes tips (āra, telpās un ārpus telpām, telpās); nometnes norises vieta, tematika, nometnes organizators, nometnes vadītājs, īss nometnes apraksts. </a:t>
            </a:r>
            <a:r>
              <a:rPr lang="lv-LV" sz="1800" b="1" dirty="0">
                <a:solidFill>
                  <a:srgbClr val="292929"/>
                </a:solidFill>
              </a:rPr>
              <a:t>Aprakstam</a:t>
            </a:r>
            <a:r>
              <a:rPr lang="lv-LV" sz="1800" dirty="0">
                <a:solidFill>
                  <a:srgbClr val="292929"/>
                </a:solidFill>
              </a:rPr>
              <a:t> </a:t>
            </a:r>
            <a:r>
              <a:rPr lang="lv-LV" sz="1800" b="1" dirty="0">
                <a:solidFill>
                  <a:srgbClr val="292929"/>
                </a:solidFill>
              </a:rPr>
              <a:t>izmantojiet nometnes nosaukumu, nometnes filozofiju izsakošo moto un vienojošo stāstu. </a:t>
            </a:r>
            <a:r>
              <a:rPr lang="lv-LV" sz="1800" dirty="0">
                <a:solidFill>
                  <a:srgbClr val="292929"/>
                </a:solidFill>
              </a:rPr>
              <a:t>Varat izmantot arī nometnes misijas formulējumu.</a:t>
            </a:r>
            <a:endParaRPr lang="en-US" b="1" dirty="0">
              <a:solidFill>
                <a:srgbClr val="292929"/>
              </a:solidFill>
            </a:endParaRPr>
          </a:p>
        </p:txBody>
      </p:sp>
    </p:spTree>
    <p:extLst>
      <p:ext uri="{BB962C8B-B14F-4D97-AF65-F5344CB8AC3E}">
        <p14:creationId xmlns:p14="http://schemas.microsoft.com/office/powerpoint/2010/main" val="17595953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Virsraksts 1">
            <a:extLst>
              <a:ext uri="{FF2B5EF4-FFF2-40B4-BE49-F238E27FC236}">
                <a16:creationId xmlns:a16="http://schemas.microsoft.com/office/drawing/2014/main" id="{F2EB5025-0689-43D6-8C95-0A699C4CBCF8}"/>
              </a:ext>
            </a:extLst>
          </p:cNvPr>
          <p:cNvSpPr>
            <a:spLocks noGrp="1"/>
          </p:cNvSpPr>
          <p:nvPr>
            <p:ph type="title"/>
          </p:nvPr>
        </p:nvSpPr>
        <p:spPr>
          <a:xfrm>
            <a:off x="600075" y="163513"/>
            <a:ext cx="6348413" cy="1320800"/>
          </a:xfrm>
        </p:spPr>
        <p:txBody>
          <a:bodyPr/>
          <a:lstStyle/>
          <a:p>
            <a:r>
              <a:rPr lang="lv-LV" altLang="lv-LV" sz="3200">
                <a:solidFill>
                  <a:srgbClr val="800000"/>
                </a:solidFill>
              </a:rPr>
              <a:t>Stjuarts Batterfīlds, viens no Flickr dibinātājiem </a:t>
            </a:r>
          </a:p>
        </p:txBody>
      </p:sp>
      <p:sp>
        <p:nvSpPr>
          <p:cNvPr id="10243" name="Satura vietturis 2">
            <a:extLst>
              <a:ext uri="{FF2B5EF4-FFF2-40B4-BE49-F238E27FC236}">
                <a16:creationId xmlns:a16="http://schemas.microsoft.com/office/drawing/2014/main" id="{AE8F3F42-0B20-4425-8E86-CEAD6EA9319A}"/>
              </a:ext>
            </a:extLst>
          </p:cNvPr>
          <p:cNvSpPr>
            <a:spLocks noGrp="1"/>
          </p:cNvSpPr>
          <p:nvPr>
            <p:ph idx="1"/>
          </p:nvPr>
        </p:nvSpPr>
        <p:spPr>
          <a:xfrm>
            <a:off x="600075" y="1265238"/>
            <a:ext cx="8220075" cy="3881437"/>
          </a:xfrm>
        </p:spPr>
        <p:txBody>
          <a:bodyPr/>
          <a:lstStyle/>
          <a:p>
            <a:endParaRPr lang="lv-LV" altLang="lv-LV" sz="2400" b="1" i="1"/>
          </a:p>
          <a:p>
            <a:endParaRPr lang="lv-LV" altLang="lv-LV" sz="2400" b="1" i="1"/>
          </a:p>
          <a:p>
            <a:r>
              <a:rPr lang="lv-LV" altLang="lv-LV" sz="2400" b="1" i="1">
                <a:solidFill>
                  <a:srgbClr val="800000"/>
                </a:solidFill>
              </a:rPr>
              <a:t>Ir jābūt kaut kam svarīgākam par naudu</a:t>
            </a:r>
            <a:br>
              <a:rPr lang="lv-LV" altLang="lv-LV" sz="2400" b="1" i="1">
                <a:solidFill>
                  <a:srgbClr val="800000"/>
                </a:solidFill>
              </a:rPr>
            </a:br>
            <a:r>
              <a:rPr lang="lv-LV" altLang="lv-LV" sz="2400">
                <a:solidFill>
                  <a:srgbClr val="006600"/>
                </a:solidFill>
              </a:rPr>
              <a:t>Par vienu no svarīgākajām mācībām man kļuvusi atziņa, ka </a:t>
            </a:r>
            <a:r>
              <a:rPr lang="lv-LV" altLang="lv-LV" sz="2400" b="1">
                <a:solidFill>
                  <a:srgbClr val="006600"/>
                </a:solidFill>
              </a:rPr>
              <a:t>katram aizsākumam jābūt  ar mērķi</a:t>
            </a:r>
            <a:r>
              <a:rPr lang="lv-LV" altLang="lv-LV" sz="2400">
                <a:solidFill>
                  <a:srgbClr val="006600"/>
                </a:solidFill>
              </a:rPr>
              <a:t>. Jums jādomā, ko jūs darāt un kāpēc. Biznesā ir jāizvirza mērķis. Tam nav jābūt tālam no naudas pelnīšanas, </a:t>
            </a:r>
            <a:r>
              <a:rPr lang="lv-LV" altLang="lv-LV" sz="2400">
                <a:solidFill>
                  <a:srgbClr val="800000"/>
                </a:solidFill>
              </a:rPr>
              <a:t>bet </a:t>
            </a:r>
            <a:r>
              <a:rPr lang="lv-LV" altLang="lv-LV" sz="2400" b="1">
                <a:solidFill>
                  <a:srgbClr val="800000"/>
                </a:solidFill>
              </a:rPr>
              <a:t>ja mērķis ir tikai gūt peļņu, lieta parasti beidzas bez lieliem panākumiem</a:t>
            </a:r>
            <a:r>
              <a:rPr lang="lv-LV" altLang="lv-LV" sz="2400">
                <a:solidFill>
                  <a:srgbClr val="006600"/>
                </a:solidFill>
              </a:rPr>
              <a:t>. Jo jums taču ir vajadzīgi uzticami darbinieki, laimīgi klienti un droši piegādātāji, un tas nav mazāk svarīgi kā peļņa. Un viņiem vajag, lai jūsu biznesa ideja viņus iedvesmo!</a:t>
            </a:r>
          </a:p>
        </p:txBody>
      </p:sp>
      <p:pic>
        <p:nvPicPr>
          <p:cNvPr id="10244" name="Attēls 3" descr="http://old.e-xecutive.ru/files/img2/at5107_48.jpg">
            <a:extLst>
              <a:ext uri="{FF2B5EF4-FFF2-40B4-BE49-F238E27FC236}">
                <a16:creationId xmlns:a16="http://schemas.microsoft.com/office/drawing/2014/main" id="{01D2140A-548A-4EAC-9362-1934BCAD6E9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61988" y="1341438"/>
            <a:ext cx="857250" cy="857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Virsraksts 1"/>
          <p:cNvSpPr>
            <a:spLocks noGrp="1"/>
          </p:cNvSpPr>
          <p:nvPr>
            <p:ph type="title"/>
          </p:nvPr>
        </p:nvSpPr>
        <p:spPr>
          <a:xfrm>
            <a:off x="609600" y="609600"/>
            <a:ext cx="7994650" cy="1090613"/>
          </a:xfrm>
        </p:spPr>
        <p:txBody>
          <a:bodyPr/>
          <a:lstStyle/>
          <a:p>
            <a:pPr algn="ctr"/>
            <a:r>
              <a:rPr lang="lv-LV" altLang="lv-LV">
                <a:solidFill>
                  <a:srgbClr val="800000"/>
                </a:solidFill>
              </a:rPr>
              <a:t>NOMETNES APRAKSTS MĀJASLAPĀ </a:t>
            </a:r>
            <a:r>
              <a:rPr lang="lv-LV" altLang="lv-LV">
                <a:solidFill>
                  <a:srgbClr val="800000"/>
                </a:solidFill>
                <a:hlinkClick r:id="rId2"/>
              </a:rPr>
              <a:t>www.nometnes.gov.lv</a:t>
            </a:r>
            <a:r>
              <a:rPr lang="lv-LV" altLang="lv-LV">
                <a:solidFill>
                  <a:srgbClr val="800000"/>
                </a:solidFill>
              </a:rPr>
              <a:t> </a:t>
            </a:r>
            <a:endParaRPr lang="lv-LV" altLang="lv-LV">
              <a:solidFill>
                <a:srgbClr val="006600"/>
              </a:solidFill>
            </a:endParaRPr>
          </a:p>
        </p:txBody>
      </p:sp>
      <p:sp>
        <p:nvSpPr>
          <p:cNvPr id="35843" name="Satura vietturis 2"/>
          <p:cNvSpPr>
            <a:spLocks noGrp="1"/>
          </p:cNvSpPr>
          <p:nvPr>
            <p:ph idx="1"/>
          </p:nvPr>
        </p:nvSpPr>
        <p:spPr>
          <a:xfrm>
            <a:off x="609600" y="2060575"/>
            <a:ext cx="7832725" cy="4127500"/>
          </a:xfrm>
        </p:spPr>
        <p:txBody>
          <a:bodyPr/>
          <a:lstStyle/>
          <a:p>
            <a:r>
              <a:rPr lang="lv-LV" altLang="lv-LV" sz="2400">
                <a:solidFill>
                  <a:srgbClr val="006600"/>
                </a:solidFill>
              </a:rPr>
              <a:t>Parāda nometnes veidotāju attieksmi un izpratni par nometnes misiju, mērķiem, uzdevumiem</a:t>
            </a:r>
          </a:p>
          <a:p>
            <a:r>
              <a:rPr lang="lv-LV" altLang="lv-LV" sz="2400">
                <a:solidFill>
                  <a:srgbClr val="006600"/>
                </a:solidFill>
              </a:rPr>
              <a:t>Atklāj nometnes būtību, jēgu, saturisko ievirzi</a:t>
            </a:r>
          </a:p>
          <a:p>
            <a:r>
              <a:rPr lang="lv-LV" altLang="lv-LV" sz="2400">
                <a:solidFill>
                  <a:srgbClr val="006600"/>
                </a:solidFill>
              </a:rPr>
              <a:t>Kalpo kā mārketinga rīks, palīdzot vecākiem izvēlēties savam bērnam un vecāku interesēm atbilstošāko nometni</a:t>
            </a:r>
          </a:p>
          <a:p>
            <a:r>
              <a:rPr lang="lv-LV" altLang="lv-LV" sz="2400">
                <a:solidFill>
                  <a:srgbClr val="006600"/>
                </a:solidFill>
              </a:rPr>
              <a:t>Slēgtajām interešu grupu (sports, māksla, mūzika, deja u.c.)  treniņnometnēm parāda mācību/ treniņu procesa virzienu, tematiku, saturu, kas tiks īstenots nometnē kā mācību gada nodarbību cikla loģisks turpinājums</a:t>
            </a:r>
          </a:p>
        </p:txBody>
      </p:sp>
    </p:spTree>
    <p:extLst>
      <p:ext uri="{BB962C8B-B14F-4D97-AF65-F5344CB8AC3E}">
        <p14:creationId xmlns:p14="http://schemas.microsoft.com/office/powerpoint/2010/main" val="255550391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Virsraksts 1"/>
          <p:cNvSpPr>
            <a:spLocks noGrp="1"/>
          </p:cNvSpPr>
          <p:nvPr>
            <p:ph type="title"/>
          </p:nvPr>
        </p:nvSpPr>
        <p:spPr>
          <a:xfrm>
            <a:off x="684213" y="188913"/>
            <a:ext cx="7994650" cy="1090612"/>
          </a:xfrm>
        </p:spPr>
        <p:txBody>
          <a:bodyPr/>
          <a:lstStyle/>
          <a:p>
            <a:pPr algn="ctr"/>
            <a:r>
              <a:rPr lang="lv-LV" altLang="lv-LV">
                <a:solidFill>
                  <a:srgbClr val="800000"/>
                </a:solidFill>
              </a:rPr>
              <a:t>NOMETNES APRAKSTS MĀJASLAPĀ </a:t>
            </a:r>
            <a:r>
              <a:rPr lang="lv-LV" altLang="lv-LV">
                <a:solidFill>
                  <a:srgbClr val="800000"/>
                </a:solidFill>
                <a:hlinkClick r:id="rId2"/>
              </a:rPr>
              <a:t>www.nometnes.gov.lv</a:t>
            </a:r>
            <a:r>
              <a:rPr lang="lv-LV" altLang="lv-LV">
                <a:solidFill>
                  <a:srgbClr val="800000"/>
                </a:solidFill>
              </a:rPr>
              <a:t> </a:t>
            </a:r>
            <a:endParaRPr lang="lv-LV" altLang="lv-LV">
              <a:solidFill>
                <a:srgbClr val="006600"/>
              </a:solidFill>
            </a:endParaRPr>
          </a:p>
        </p:txBody>
      </p:sp>
      <p:sp>
        <p:nvSpPr>
          <p:cNvPr id="47107" name="Satura vietturis 2"/>
          <p:cNvSpPr>
            <a:spLocks noGrp="1"/>
          </p:cNvSpPr>
          <p:nvPr>
            <p:ph idx="1"/>
          </p:nvPr>
        </p:nvSpPr>
        <p:spPr>
          <a:xfrm>
            <a:off x="395288" y="1412875"/>
            <a:ext cx="7832725" cy="4343400"/>
          </a:xfrm>
        </p:spPr>
        <p:txBody>
          <a:bodyPr/>
          <a:lstStyle/>
          <a:p>
            <a:pPr>
              <a:defRPr/>
            </a:pPr>
            <a:r>
              <a:rPr lang="lv-LV" altLang="lv-LV" sz="2800" dirty="0">
                <a:solidFill>
                  <a:srgbClr val="006600"/>
                </a:solidFill>
              </a:rPr>
              <a:t>Nometnes aprakstā būtu jāietver:</a:t>
            </a:r>
          </a:p>
          <a:p>
            <a:pPr lvl="1">
              <a:defRPr/>
            </a:pPr>
            <a:r>
              <a:rPr lang="lv-LV" altLang="lv-LV" sz="2400" dirty="0">
                <a:solidFill>
                  <a:srgbClr val="006600"/>
                </a:solidFill>
              </a:rPr>
              <a:t>Nometnes filozofiju izsakošo moto</a:t>
            </a:r>
          </a:p>
          <a:p>
            <a:pPr lvl="2">
              <a:defRPr/>
            </a:pPr>
            <a:r>
              <a:rPr lang="lv-LV" altLang="lv-LV" sz="2000" dirty="0">
                <a:solidFill>
                  <a:srgbClr val="006600"/>
                </a:solidFill>
              </a:rPr>
              <a:t> Nometnes filozofiju var izteikt ar kodolīgu teicienu, aforismu, parunu, sakāmvārdu, dzejas vai prozas citātu, kas kalpo kā nometnes moto, izsakot tās jēgu un būtību</a:t>
            </a:r>
          </a:p>
          <a:p>
            <a:pPr lvl="1">
              <a:defRPr/>
            </a:pPr>
            <a:r>
              <a:rPr lang="lv-LV" altLang="lv-LV" sz="2400" dirty="0">
                <a:solidFill>
                  <a:srgbClr val="006600"/>
                </a:solidFill>
              </a:rPr>
              <a:t>Nometnes leģendu / stāstu par nometni  </a:t>
            </a:r>
            <a:r>
              <a:rPr lang="lv-LV" altLang="lv-LV" sz="2000" dirty="0">
                <a:solidFill>
                  <a:srgbClr val="006600"/>
                </a:solidFill>
              </a:rPr>
              <a:t> </a:t>
            </a:r>
          </a:p>
          <a:p>
            <a:pPr lvl="2">
              <a:defRPr/>
            </a:pPr>
            <a:r>
              <a:rPr lang="lv-LV" altLang="lv-LV" sz="2000" dirty="0">
                <a:solidFill>
                  <a:srgbClr val="006600"/>
                </a:solidFill>
              </a:rPr>
              <a:t>Nometnes leģenda - stāsts par nometni, kas palīdz praktiski un emocionāli vadīt nometni un ļauj vecākiem un bērniem saprast, kas notiks nometnē, rada interesi tajā piedalīties</a:t>
            </a:r>
          </a:p>
          <a:p>
            <a:pPr marL="457200" lvl="1" indent="0">
              <a:buFont typeface="Wingdings 3" panose="05040102010807070707" pitchFamily="18" charset="2"/>
              <a:buNone/>
              <a:defRPr/>
            </a:pPr>
            <a:endParaRPr lang="lv-LV" altLang="lv-LV" sz="2000" dirty="0">
              <a:solidFill>
                <a:srgbClr val="006600"/>
              </a:solidFill>
            </a:endParaRPr>
          </a:p>
        </p:txBody>
      </p:sp>
    </p:spTree>
    <p:extLst>
      <p:ext uri="{BB962C8B-B14F-4D97-AF65-F5344CB8AC3E}">
        <p14:creationId xmlns:p14="http://schemas.microsoft.com/office/powerpoint/2010/main" val="212014286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7" name="Satura vietturis 2"/>
          <p:cNvSpPr>
            <a:spLocks noGrp="1"/>
          </p:cNvSpPr>
          <p:nvPr>
            <p:ph idx="1"/>
          </p:nvPr>
        </p:nvSpPr>
        <p:spPr>
          <a:xfrm>
            <a:off x="539750" y="765175"/>
            <a:ext cx="7832725" cy="5688013"/>
          </a:xfrm>
        </p:spPr>
        <p:txBody>
          <a:bodyPr/>
          <a:lstStyle/>
          <a:p>
            <a:pPr>
              <a:defRPr/>
            </a:pPr>
            <a:r>
              <a:rPr lang="lv-LV" altLang="lv-LV" b="1" dirty="0">
                <a:solidFill>
                  <a:srgbClr val="006600"/>
                </a:solidFill>
              </a:rPr>
              <a:t>Leģenda</a:t>
            </a:r>
            <a:r>
              <a:rPr lang="lv-LV" altLang="lv-LV" dirty="0">
                <a:solidFill>
                  <a:srgbClr val="006600"/>
                </a:solidFill>
              </a:rPr>
              <a:t> (stāsts) ir nometnes saturiskā ievirze, kura, ar savu caurviju darbību uzturot attīstošo intrigu, palīdz sasniegt mērķi. Tā ir darbību virkne, kura veidosies atkarībā no dalībnieku un nometnes notikumu (nodarbību, treniņu, iegūto prasmju un iemaņu) kopējās attīstības. </a:t>
            </a:r>
          </a:p>
          <a:p>
            <a:pPr lvl="1">
              <a:defRPr/>
            </a:pPr>
            <a:r>
              <a:rPr lang="lv-LV" altLang="lv-LV" dirty="0">
                <a:solidFill>
                  <a:srgbClr val="006600"/>
                </a:solidFill>
              </a:rPr>
              <a:t>Katrs nākamais notikums, nodarbība vai uzdevums paveicams tikai saistībā jau ar iepriekš notikušo, apgūto. Katrai pašlaik notiekošajai darbībai jāizraisa vajadzība veikt nākamās pakāpes darbību.</a:t>
            </a:r>
          </a:p>
          <a:p>
            <a:pPr lvl="1">
              <a:defRPr/>
            </a:pPr>
            <a:r>
              <a:rPr lang="lv-LV" altLang="lv-LV" dirty="0">
                <a:solidFill>
                  <a:srgbClr val="006600"/>
                </a:solidFill>
              </a:rPr>
              <a:t>Notikumu attīstības gaitu veicinošā interese ir kā palīgs nometnes pedagogiem, kā emocionālo noskaņu vadošais mehānisms, atbilstoši nometnes mērķiem un grupas attīstības stadijām! </a:t>
            </a:r>
          </a:p>
          <a:p>
            <a:pPr>
              <a:defRPr/>
            </a:pPr>
            <a:r>
              <a:rPr lang="lv-LV" altLang="lv-LV" b="1" dirty="0">
                <a:solidFill>
                  <a:srgbClr val="006600"/>
                </a:solidFill>
              </a:rPr>
              <a:t>Mācību un sporta treniņnometnēs ar leģendu saprot nometnes satura plānu</a:t>
            </a:r>
            <a:r>
              <a:rPr lang="lv-LV" altLang="lv-LV" dirty="0">
                <a:solidFill>
                  <a:srgbClr val="006600"/>
                </a:solidFill>
              </a:rPr>
              <a:t>, kas veidots, atbilstoši mācību un / vai treniņu dinamikai. Mācību vai treniņu nodarbību plānu papildina ar nometnes vērtībām, misijai un mērķiem atbilstošām, loģiski pamatotām, temporitma un grupas dinamikas principiem atbilstošām papildus aktivitātēm. Katrs uzdevums paveicams tikai saistībā jau ar iepriekš notikušo, apgūto.</a:t>
            </a:r>
          </a:p>
          <a:p>
            <a:pPr lvl="3">
              <a:defRPr/>
            </a:pPr>
            <a:endParaRPr lang="lv-LV" altLang="lv-LV" sz="1800" dirty="0">
              <a:solidFill>
                <a:srgbClr val="006600"/>
              </a:solidFill>
            </a:endParaRPr>
          </a:p>
          <a:p>
            <a:pPr marL="457200" lvl="1" indent="0">
              <a:buFont typeface="Wingdings 3" panose="05040102010807070707" pitchFamily="18" charset="2"/>
              <a:buNone/>
              <a:defRPr/>
            </a:pPr>
            <a:endParaRPr lang="lv-LV" altLang="lv-LV" sz="2200" dirty="0">
              <a:solidFill>
                <a:srgbClr val="006600"/>
              </a:solidFill>
            </a:endParaRPr>
          </a:p>
        </p:txBody>
      </p:sp>
    </p:spTree>
    <p:extLst>
      <p:ext uri="{BB962C8B-B14F-4D97-AF65-F5344CB8AC3E}">
        <p14:creationId xmlns:p14="http://schemas.microsoft.com/office/powerpoint/2010/main" val="4147564248"/>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7" name="Satura vietturis 2">
            <a:extLst>
              <a:ext uri="{FF2B5EF4-FFF2-40B4-BE49-F238E27FC236}">
                <a16:creationId xmlns:a16="http://schemas.microsoft.com/office/drawing/2014/main" id="{79457C87-CEE6-141E-1597-670BACDF8B92}"/>
              </a:ext>
            </a:extLst>
          </p:cNvPr>
          <p:cNvSpPr>
            <a:spLocks noGrp="1"/>
          </p:cNvSpPr>
          <p:nvPr>
            <p:ph idx="1"/>
          </p:nvPr>
        </p:nvSpPr>
        <p:spPr>
          <a:xfrm>
            <a:off x="395288" y="1125538"/>
            <a:ext cx="7832725" cy="4630737"/>
          </a:xfrm>
        </p:spPr>
        <p:txBody>
          <a:bodyPr/>
          <a:lstStyle/>
          <a:p>
            <a:pPr>
              <a:defRPr/>
            </a:pPr>
            <a:r>
              <a:rPr lang="lv-LV" altLang="lv-LV" sz="2800" dirty="0">
                <a:solidFill>
                  <a:srgbClr val="006600"/>
                </a:solidFill>
              </a:rPr>
              <a:t>Nometnes aprakstā var ietvert:</a:t>
            </a:r>
            <a:endParaRPr lang="lv-LV" altLang="lv-LV" sz="2600" dirty="0">
              <a:solidFill>
                <a:srgbClr val="006600"/>
              </a:solidFill>
            </a:endParaRPr>
          </a:p>
          <a:p>
            <a:pPr lvl="1">
              <a:defRPr/>
            </a:pPr>
            <a:r>
              <a:rPr lang="lv-LV" altLang="lv-LV" sz="2400" dirty="0">
                <a:solidFill>
                  <a:srgbClr val="006600"/>
                </a:solidFill>
              </a:rPr>
              <a:t>Nometnes filozofijas (sūtības) skaidrojumu</a:t>
            </a:r>
          </a:p>
          <a:p>
            <a:pPr lvl="1">
              <a:defRPr/>
            </a:pPr>
            <a:r>
              <a:rPr lang="lv-LV" altLang="lv-LV" sz="2400" dirty="0">
                <a:solidFill>
                  <a:srgbClr val="006600"/>
                </a:solidFill>
              </a:rPr>
              <a:t>Nometnes mērķu izklāstu</a:t>
            </a:r>
          </a:p>
          <a:p>
            <a:pPr lvl="1">
              <a:defRPr/>
            </a:pPr>
            <a:r>
              <a:rPr lang="lv-LV" altLang="lv-LV" sz="2400" dirty="0">
                <a:solidFill>
                  <a:srgbClr val="006600"/>
                </a:solidFill>
              </a:rPr>
              <a:t>Paplašinātu nometnes satura izklāstu</a:t>
            </a:r>
          </a:p>
          <a:p>
            <a:pPr lvl="1">
              <a:defRPr/>
            </a:pPr>
            <a:r>
              <a:rPr lang="lv-LV" altLang="lv-LV" sz="2400" dirty="0">
                <a:solidFill>
                  <a:srgbClr val="006600"/>
                </a:solidFill>
              </a:rPr>
              <a:t>Īpaši interesantu vai svarīgu informāciju par norisēm un pasākumiem nometnē</a:t>
            </a:r>
          </a:p>
          <a:p>
            <a:pPr lvl="1">
              <a:defRPr/>
            </a:pPr>
            <a:r>
              <a:rPr lang="lv-LV" altLang="lv-LV" sz="2400" dirty="0">
                <a:solidFill>
                  <a:srgbClr val="006600"/>
                </a:solidFill>
              </a:rPr>
              <a:t>Informāciju par nometnes vides un režīma specifiku</a:t>
            </a:r>
          </a:p>
          <a:p>
            <a:pPr lvl="1">
              <a:defRPr/>
            </a:pPr>
            <a:endParaRPr lang="lv-LV" altLang="lv-LV" sz="2400" dirty="0">
              <a:solidFill>
                <a:srgbClr val="006600"/>
              </a:solidFill>
            </a:endParaRPr>
          </a:p>
          <a:p>
            <a:pPr marL="457200" lvl="1" indent="0">
              <a:buFont typeface="Wingdings 3" panose="05040102010807070707" pitchFamily="18" charset="2"/>
              <a:buNone/>
              <a:defRPr/>
            </a:pPr>
            <a:endParaRPr lang="lv-LV" altLang="lv-LV" sz="2000" dirty="0">
              <a:solidFill>
                <a:srgbClr val="006600"/>
              </a:solidFill>
            </a:endParaRP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Title 1"/>
          <p:cNvSpPr>
            <a:spLocks noGrp="1"/>
          </p:cNvSpPr>
          <p:nvPr>
            <p:ph type="title"/>
          </p:nvPr>
        </p:nvSpPr>
        <p:spPr>
          <a:xfrm>
            <a:off x="609600" y="609600"/>
            <a:ext cx="6626225" cy="1320800"/>
          </a:xfrm>
        </p:spPr>
        <p:txBody>
          <a:bodyPr/>
          <a:lstStyle/>
          <a:p>
            <a:r>
              <a:rPr lang="lv-LV" altLang="lv-LV">
                <a:solidFill>
                  <a:srgbClr val="800000"/>
                </a:solidFill>
              </a:rPr>
              <a:t>Lai top labi nometņu apraksti!</a:t>
            </a:r>
          </a:p>
        </p:txBody>
      </p:sp>
      <p:sp>
        <p:nvSpPr>
          <p:cNvPr id="3" name="Content Placeholder 2"/>
          <p:cNvSpPr>
            <a:spLocks noGrp="1"/>
          </p:cNvSpPr>
          <p:nvPr>
            <p:ph idx="1"/>
          </p:nvPr>
        </p:nvSpPr>
        <p:spPr>
          <a:xfrm>
            <a:off x="609600" y="1557338"/>
            <a:ext cx="6842125" cy="4484687"/>
          </a:xfrm>
        </p:spPr>
        <p:txBody>
          <a:bodyPr/>
          <a:lstStyle/>
          <a:p>
            <a:pPr>
              <a:defRPr/>
            </a:pPr>
            <a:r>
              <a:rPr lang="lv-LV" dirty="0"/>
              <a:t>Izdomājam, kam rakstām!</a:t>
            </a:r>
          </a:p>
          <a:p>
            <a:pPr>
              <a:defRPr/>
            </a:pPr>
            <a:r>
              <a:rPr lang="lv-LV" dirty="0"/>
              <a:t>Izdomājam, pārdomājam un domājam, ko rakstām! Kāpēc to rakstām?</a:t>
            </a:r>
          </a:p>
          <a:p>
            <a:pPr>
              <a:defRPr/>
            </a:pPr>
            <a:r>
              <a:rPr lang="lv-LV" dirty="0"/>
              <a:t>Teksts – valodas stils un gramatika! (Garumzīmes, pieturas zīmes, izlaisti burti, locījumu un laiku nesaderība utt.)</a:t>
            </a:r>
          </a:p>
          <a:p>
            <a:pPr>
              <a:defRPr/>
            </a:pPr>
            <a:r>
              <a:rPr lang="lv-LV" dirty="0"/>
              <a:t>Izvairīsimies no birokrātiskajiem kalambūriem</a:t>
            </a:r>
          </a:p>
          <a:p>
            <a:pPr lvl="1">
              <a:defRPr/>
            </a:pPr>
            <a:r>
              <a:rPr lang="lv-LV" dirty="0"/>
              <a:t>«nometnes ietvaros» = nometnē</a:t>
            </a:r>
          </a:p>
          <a:p>
            <a:pPr lvl="1">
              <a:defRPr/>
            </a:pPr>
            <a:r>
              <a:rPr lang="lv-LV" dirty="0"/>
              <a:t>«tiks darīts, tiks organizēts» = darīs vai darīsim, organizēs vai organizēsim</a:t>
            </a:r>
          </a:p>
          <a:p>
            <a:pPr lvl="1">
              <a:defRPr/>
            </a:pPr>
            <a:r>
              <a:rPr lang="lv-LV" dirty="0"/>
              <a:t>«dzīvošana notiks» = dzīvos vai dzīvosim</a:t>
            </a:r>
          </a:p>
          <a:p>
            <a:pPr lvl="1">
              <a:defRPr/>
            </a:pPr>
            <a:r>
              <a:rPr lang="lv-LV" dirty="0"/>
              <a:t>«nometne ir balstīta uz» = nometnes ideja ir.., nometnes sūtība ir... Vai vienkārši – nometne ir…</a:t>
            </a:r>
          </a:p>
          <a:p>
            <a:pPr marL="0" indent="0">
              <a:buFont typeface="Wingdings 3" panose="05040102010807070707" pitchFamily="18" charset="2"/>
              <a:buNone/>
              <a:defRPr/>
            </a:pPr>
            <a:endParaRPr lang="lv-LV" dirty="0"/>
          </a:p>
        </p:txBody>
      </p:sp>
    </p:spTree>
    <p:extLst>
      <p:ext uri="{BB962C8B-B14F-4D97-AF65-F5344CB8AC3E}">
        <p14:creationId xmlns:p14="http://schemas.microsoft.com/office/powerpoint/2010/main" val="910608290"/>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Title 1"/>
          <p:cNvSpPr>
            <a:spLocks noGrp="1"/>
          </p:cNvSpPr>
          <p:nvPr>
            <p:ph type="title"/>
          </p:nvPr>
        </p:nvSpPr>
        <p:spPr>
          <a:xfrm>
            <a:off x="609600" y="609600"/>
            <a:ext cx="6626225" cy="1320800"/>
          </a:xfrm>
        </p:spPr>
        <p:txBody>
          <a:bodyPr/>
          <a:lstStyle/>
          <a:p>
            <a:r>
              <a:rPr lang="lv-LV" altLang="lv-LV">
                <a:solidFill>
                  <a:srgbClr val="800000"/>
                </a:solidFill>
              </a:rPr>
              <a:t>Lai top labi nometņu apraksti!</a:t>
            </a:r>
          </a:p>
        </p:txBody>
      </p:sp>
      <p:sp>
        <p:nvSpPr>
          <p:cNvPr id="3" name="Content Placeholder 2"/>
          <p:cNvSpPr>
            <a:spLocks noGrp="1"/>
          </p:cNvSpPr>
          <p:nvPr>
            <p:ph idx="1"/>
          </p:nvPr>
        </p:nvSpPr>
        <p:spPr>
          <a:xfrm>
            <a:off x="609600" y="1557338"/>
            <a:ext cx="6842125" cy="4484687"/>
          </a:xfrm>
        </p:spPr>
        <p:txBody>
          <a:bodyPr/>
          <a:lstStyle/>
          <a:p>
            <a:pPr>
              <a:defRPr/>
            </a:pPr>
            <a:r>
              <a:rPr lang="lv-LV" dirty="0"/>
              <a:t>Teksts – izteicienu un atsevišķu vārdu, tai skaitā žargonvārdu pašreizējā uztvere un to patiesā un sākotnējā nozīme!</a:t>
            </a:r>
          </a:p>
          <a:p>
            <a:pPr>
              <a:defRPr/>
            </a:pPr>
            <a:r>
              <a:rPr lang="lv-LV" dirty="0"/>
              <a:t>Zīmes, simboli, ornamenti- kāda ir to nozīme?</a:t>
            </a:r>
          </a:p>
          <a:p>
            <a:pPr>
              <a:defRPr/>
            </a:pPr>
            <a:r>
              <a:rPr lang="lv-LV" dirty="0"/>
              <a:t>Pārlasām paši un iedodam uzrakstīto paziņām – ko viņi izlasīja, ko saprata, kā saprata mūsu uzrakstīto?</a:t>
            </a:r>
          </a:p>
          <a:p>
            <a:pPr>
              <a:defRPr/>
            </a:pPr>
            <a:r>
              <a:rPr lang="lv-LV" dirty="0"/>
              <a:t>To, ko rakstāt mājaslapā, lasīs daudzi. Pēc uzrakstītā spriedīs par jums pašiem un jūsu nometnēm! </a:t>
            </a:r>
            <a:r>
              <a:rPr lang="lv-LV" b="1" dirty="0"/>
              <a:t>To uztvers kā patiesāko nometnes vadītāja raksturojumu</a:t>
            </a:r>
            <a:r>
              <a:rPr lang="lv-LV" dirty="0"/>
              <a:t> – kāds apraksts, tāda nometne un tāds vadītājs…</a:t>
            </a:r>
          </a:p>
          <a:p>
            <a:pPr marL="0" indent="0">
              <a:buFont typeface="Wingdings 3" panose="05040102010807070707" pitchFamily="18" charset="2"/>
              <a:buNone/>
              <a:defRPr/>
            </a:pPr>
            <a:endParaRPr lang="lv-LV" dirty="0"/>
          </a:p>
        </p:txBody>
      </p:sp>
    </p:spTree>
    <p:extLst>
      <p:ext uri="{BB962C8B-B14F-4D97-AF65-F5344CB8AC3E}">
        <p14:creationId xmlns:p14="http://schemas.microsoft.com/office/powerpoint/2010/main" val="2224991536"/>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22025B-5E19-4F09-9518-7199385852BD}"/>
            </a:ext>
          </a:extLst>
        </p:cNvPr>
        <p:cNvGrpSpPr/>
        <p:nvPr/>
      </p:nvGrpSpPr>
      <p:grpSpPr>
        <a:xfrm>
          <a:off x="0" y="0"/>
          <a:ext cx="0" cy="0"/>
          <a:chOff x="0" y="0"/>
          <a:chExt cx="0" cy="0"/>
        </a:xfrm>
      </p:grpSpPr>
      <p:sp>
        <p:nvSpPr>
          <p:cNvPr id="36866" name="Title 1">
            <a:extLst>
              <a:ext uri="{FF2B5EF4-FFF2-40B4-BE49-F238E27FC236}">
                <a16:creationId xmlns:a16="http://schemas.microsoft.com/office/drawing/2014/main" id="{659656FD-52FF-FE37-4AE7-F192BF70610D}"/>
              </a:ext>
            </a:extLst>
          </p:cNvPr>
          <p:cNvSpPr>
            <a:spLocks noGrp="1"/>
          </p:cNvSpPr>
          <p:nvPr>
            <p:ph type="title"/>
          </p:nvPr>
        </p:nvSpPr>
        <p:spPr>
          <a:xfrm>
            <a:off x="395288" y="404813"/>
            <a:ext cx="8280400" cy="730250"/>
          </a:xfrm>
        </p:spPr>
        <p:txBody>
          <a:bodyPr/>
          <a:lstStyle/>
          <a:p>
            <a:pPr algn="ctr"/>
            <a:r>
              <a:rPr lang="lv-LV" altLang="lv-LV" sz="1800">
                <a:solidFill>
                  <a:srgbClr val="800000"/>
                </a:solidFill>
              </a:rPr>
              <a:t>NOMETŅU APRAKSTI</a:t>
            </a:r>
            <a:br>
              <a:rPr lang="lv-LV" altLang="lv-LV" sz="1800">
                <a:solidFill>
                  <a:srgbClr val="800000"/>
                </a:solidFill>
              </a:rPr>
            </a:br>
            <a:r>
              <a:rPr lang="lv-LV" altLang="lv-LV" sz="1800">
                <a:solidFill>
                  <a:srgbClr val="800000"/>
                </a:solidFill>
              </a:rPr>
              <a:t>(visi piemēri ir no </a:t>
            </a:r>
            <a:r>
              <a:rPr lang="lv-LV" altLang="lv-LV" sz="1800">
                <a:solidFill>
                  <a:srgbClr val="800000"/>
                </a:solidFill>
                <a:hlinkClick r:id="rId2"/>
              </a:rPr>
              <a:t>www.nometnes.gov.lv</a:t>
            </a:r>
            <a:r>
              <a:rPr lang="lv-LV" altLang="lv-LV" sz="1800">
                <a:solidFill>
                  <a:srgbClr val="800000"/>
                </a:solidFill>
              </a:rPr>
              <a:t> publicētajiem nometņu aprakstiem</a:t>
            </a:r>
            <a:br>
              <a:rPr lang="lv-LV" altLang="lv-LV" sz="1800">
                <a:solidFill>
                  <a:srgbClr val="800000"/>
                </a:solidFill>
              </a:rPr>
            </a:br>
            <a:br>
              <a:rPr lang="lv-LV" altLang="lv-LV" sz="1800">
                <a:solidFill>
                  <a:srgbClr val="800000"/>
                </a:solidFill>
              </a:rPr>
            </a:br>
            <a:r>
              <a:rPr lang="lv-LV" altLang="lv-LV" sz="1800">
                <a:solidFill>
                  <a:srgbClr val="800000"/>
                </a:solidFill>
              </a:rPr>
              <a:t>Neko neizsakoši apraksti:</a:t>
            </a:r>
            <a:endParaRPr lang="lv-LV" altLang="lv-LV" sz="3200">
              <a:solidFill>
                <a:srgbClr val="800000"/>
              </a:solidFill>
            </a:endParaRPr>
          </a:p>
        </p:txBody>
      </p:sp>
      <p:sp>
        <p:nvSpPr>
          <p:cNvPr id="3" name="Content Placeholder 2">
            <a:extLst>
              <a:ext uri="{FF2B5EF4-FFF2-40B4-BE49-F238E27FC236}">
                <a16:creationId xmlns:a16="http://schemas.microsoft.com/office/drawing/2014/main" id="{D08B7B58-AEF8-F58D-5403-917F5E8DD137}"/>
              </a:ext>
            </a:extLst>
          </p:cNvPr>
          <p:cNvSpPr>
            <a:spLocks noGrp="1"/>
          </p:cNvSpPr>
          <p:nvPr>
            <p:ph idx="1"/>
          </p:nvPr>
        </p:nvSpPr>
        <p:spPr>
          <a:xfrm>
            <a:off x="971550" y="1844675"/>
            <a:ext cx="6985000" cy="4392613"/>
          </a:xfrm>
        </p:spPr>
        <p:txBody>
          <a:bodyPr/>
          <a:lstStyle/>
          <a:p>
            <a:pPr marL="0" indent="0">
              <a:spcBef>
                <a:spcPts val="600"/>
              </a:spcBef>
              <a:spcAft>
                <a:spcPts val="0"/>
              </a:spcAft>
              <a:buFont typeface="Wingdings 3" panose="05040102010807070707" pitchFamily="18" charset="2"/>
              <a:buNone/>
              <a:defRPr/>
            </a:pPr>
            <a:r>
              <a:rPr lang="lv-LV" sz="1600" b="1" dirty="0"/>
              <a:t>«Starptautiskā dienas nometne bērniem un jauniešiem</a:t>
            </a:r>
          </a:p>
          <a:p>
            <a:pPr marL="0" indent="0">
              <a:spcBef>
                <a:spcPts val="600"/>
              </a:spcBef>
              <a:spcAft>
                <a:spcPts val="0"/>
              </a:spcAft>
              <a:buFont typeface="Wingdings 3" panose="05040102010807070707" pitchFamily="18" charset="2"/>
              <a:buNone/>
              <a:defRPr/>
            </a:pPr>
            <a:r>
              <a:rPr lang="lv-LV" sz="1600" dirty="0"/>
              <a:t>Nometnes apraksts</a:t>
            </a:r>
          </a:p>
          <a:p>
            <a:pPr>
              <a:spcBef>
                <a:spcPts val="600"/>
              </a:spcBef>
              <a:spcAft>
                <a:spcPts val="0"/>
              </a:spcAft>
              <a:defRPr/>
            </a:pPr>
            <a:r>
              <a:rPr lang="lv-LV" sz="1600" dirty="0"/>
              <a:t>Dienas nometne no 11.00-18.00»</a:t>
            </a:r>
          </a:p>
          <a:p>
            <a:pPr>
              <a:spcBef>
                <a:spcPts val="600"/>
              </a:spcBef>
              <a:spcAft>
                <a:spcPts val="0"/>
              </a:spcAft>
              <a:defRPr/>
            </a:pPr>
            <a:endParaRPr lang="lv-LV" sz="1600" dirty="0"/>
          </a:p>
          <a:p>
            <a:pPr marL="0" indent="0">
              <a:spcBef>
                <a:spcPts val="600"/>
              </a:spcBef>
              <a:spcAft>
                <a:spcPts val="0"/>
              </a:spcAft>
              <a:buFont typeface="Wingdings 3" panose="05040102010807070707" pitchFamily="18" charset="2"/>
              <a:buNone/>
              <a:defRPr/>
            </a:pPr>
            <a:r>
              <a:rPr lang="lv-LV" sz="1600" b="1" dirty="0"/>
              <a:t>«Raibā nedēļa</a:t>
            </a:r>
          </a:p>
          <a:p>
            <a:pPr marL="0" indent="0" fontAlgn="t">
              <a:buFont typeface="Wingdings 3" panose="05040102010807070707" pitchFamily="18" charset="2"/>
              <a:buNone/>
              <a:defRPr/>
            </a:pPr>
            <a:r>
              <a:rPr lang="lv-LV" sz="1600" b="1" dirty="0"/>
              <a:t>Nometnes apraksts</a:t>
            </a:r>
          </a:p>
          <a:p>
            <a:pPr fontAlgn="t">
              <a:defRPr/>
            </a:pPr>
            <a:r>
              <a:rPr lang="lv-LV" sz="1600" dirty="0"/>
              <a:t>Dienas nometne ar radošām darbnīcām, sportiskām aktivitātēm, izzinošām un atpūtas ekskursijām.»</a:t>
            </a:r>
          </a:p>
          <a:p>
            <a:pPr>
              <a:spcBef>
                <a:spcPts val="600"/>
              </a:spcBef>
              <a:spcAft>
                <a:spcPts val="0"/>
              </a:spcAft>
              <a:defRPr/>
            </a:pPr>
            <a:endParaRPr lang="lv-LV" sz="1600" dirty="0"/>
          </a:p>
        </p:txBody>
      </p:sp>
    </p:spTree>
    <p:extLst>
      <p:ext uri="{BB962C8B-B14F-4D97-AF65-F5344CB8AC3E}">
        <p14:creationId xmlns:p14="http://schemas.microsoft.com/office/powerpoint/2010/main" val="941740130"/>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a:extLst>
              <a:ext uri="{FF2B5EF4-FFF2-40B4-BE49-F238E27FC236}">
                <a16:creationId xmlns:a16="http://schemas.microsoft.com/office/drawing/2014/main" id="{A90D82B1-F217-BEED-C4A1-C023F9727266}"/>
              </a:ext>
            </a:extLst>
          </p:cNvPr>
          <p:cNvSpPr>
            <a:spLocks noGrp="1"/>
          </p:cNvSpPr>
          <p:nvPr>
            <p:ph type="title"/>
          </p:nvPr>
        </p:nvSpPr>
        <p:spPr>
          <a:xfrm>
            <a:off x="250825" y="434975"/>
            <a:ext cx="8569325" cy="730250"/>
          </a:xfrm>
        </p:spPr>
        <p:txBody>
          <a:bodyPr/>
          <a:lstStyle/>
          <a:p>
            <a:pPr algn="ctr"/>
            <a:r>
              <a:rPr lang="lv-LV" altLang="lv-LV" sz="1800" dirty="0">
                <a:solidFill>
                  <a:srgbClr val="800000"/>
                </a:solidFill>
              </a:rPr>
              <a:t>NOMETŅU APRAKSTI</a:t>
            </a:r>
            <a:br>
              <a:rPr lang="lv-LV" altLang="lv-LV" sz="1800" dirty="0">
                <a:solidFill>
                  <a:srgbClr val="800000"/>
                </a:solidFill>
              </a:rPr>
            </a:br>
            <a:r>
              <a:rPr lang="lv-LV" altLang="lv-LV" sz="1800" dirty="0">
                <a:solidFill>
                  <a:srgbClr val="800000"/>
                </a:solidFill>
              </a:rPr>
              <a:t>(visi piemēri ir no </a:t>
            </a:r>
            <a:r>
              <a:rPr lang="lv-LV" altLang="lv-LV" sz="1800" dirty="0">
                <a:solidFill>
                  <a:srgbClr val="800000"/>
                </a:solidFill>
                <a:hlinkClick r:id="rId2"/>
              </a:rPr>
              <a:t>www.nometnes.gov.lv</a:t>
            </a:r>
            <a:r>
              <a:rPr lang="lv-LV" altLang="lv-LV" sz="1800" dirty="0">
                <a:solidFill>
                  <a:srgbClr val="800000"/>
                </a:solidFill>
              </a:rPr>
              <a:t> publicētajiem nometņu aprakstiem)</a:t>
            </a:r>
            <a:br>
              <a:rPr lang="lv-LV" altLang="lv-LV" sz="1800" dirty="0">
                <a:solidFill>
                  <a:srgbClr val="800000"/>
                </a:solidFill>
              </a:rPr>
            </a:br>
            <a:br>
              <a:rPr lang="lv-LV" altLang="lv-LV" sz="1800" dirty="0">
                <a:solidFill>
                  <a:srgbClr val="800000"/>
                </a:solidFill>
              </a:rPr>
            </a:br>
            <a:r>
              <a:rPr lang="lv-LV" altLang="lv-LV" sz="1800" dirty="0">
                <a:solidFill>
                  <a:srgbClr val="800000"/>
                </a:solidFill>
              </a:rPr>
              <a:t>Šāds apraksts slēgtajai nometnei ir labs:</a:t>
            </a:r>
          </a:p>
        </p:txBody>
      </p:sp>
      <p:sp>
        <p:nvSpPr>
          <p:cNvPr id="3" name="Content Placeholder 2">
            <a:extLst>
              <a:ext uri="{FF2B5EF4-FFF2-40B4-BE49-F238E27FC236}">
                <a16:creationId xmlns:a16="http://schemas.microsoft.com/office/drawing/2014/main" id="{AE52A605-7CDC-8385-A167-47F0F64B6F33}"/>
              </a:ext>
            </a:extLst>
          </p:cNvPr>
          <p:cNvSpPr>
            <a:spLocks noGrp="1"/>
          </p:cNvSpPr>
          <p:nvPr>
            <p:ph idx="1"/>
          </p:nvPr>
        </p:nvSpPr>
        <p:spPr>
          <a:xfrm>
            <a:off x="1042988" y="1700213"/>
            <a:ext cx="7200900" cy="4137025"/>
          </a:xfrm>
        </p:spPr>
        <p:txBody>
          <a:bodyPr/>
          <a:lstStyle/>
          <a:p>
            <a:pPr marL="0" indent="0" fontAlgn="t">
              <a:buFont typeface="Wingdings 3" panose="05040102010807070707" pitchFamily="18" charset="2"/>
              <a:buNone/>
              <a:defRPr/>
            </a:pPr>
            <a:r>
              <a:rPr lang="lv-LV" b="1" dirty="0"/>
              <a:t>…Pulciņa treniņnometne</a:t>
            </a:r>
          </a:p>
          <a:p>
            <a:pPr marL="0" indent="0" fontAlgn="t">
              <a:buFont typeface="Wingdings 3" panose="05040102010807070707" pitchFamily="18" charset="2"/>
              <a:buNone/>
              <a:defRPr/>
            </a:pPr>
            <a:r>
              <a:rPr lang="lv-LV" b="1" dirty="0"/>
              <a:t>Nometnes apraksts</a:t>
            </a:r>
          </a:p>
          <a:p>
            <a:pPr fontAlgn="t">
              <a:defRPr/>
            </a:pPr>
            <a:r>
              <a:rPr lang="lv-LV" dirty="0"/>
              <a:t>Nometne paredzēta BJC «XXXXXXXX" audzēkņiem ar mērķi un uzdevumiem: sekmēt sporta tūrisma un kāpšanas sporta pulciņu audzēkņu sportisko izaugsmi; veicināt jaunu iemaņu apgūšanu nestandarta apstākļos (gan dabas, gan nometnes personāla veidotos); sekmēt sadarbības spējas darbojoties komandā; pilnveidot tūrisma tehniku (individuālo, komandas), orientēšanās spējas jaunā apvidū; paplašināt bērnu un jauniešu zināšanas par savu dzimteni.</a:t>
            </a:r>
          </a:p>
          <a:p>
            <a:pPr fontAlgn="t">
              <a:defRPr/>
            </a:pPr>
            <a:r>
              <a:rPr lang="lv-LV" i="1" dirty="0"/>
              <a:t>Nometnes plānotās aktivitātes:</a:t>
            </a:r>
            <a:r>
              <a:rPr lang="lv-LV" dirty="0"/>
              <a:t> Fiziskās aktivitātes - sporta tūrisma tehnika; orientēšanās dabā; sporta spēles; netradicionālās spēles u.c. Izglītojošās un saliedējošās aktivitātes – viktorīnas, konkursi, komandas saliedējošās aktivitātes, kopīgi ugunskura vakari. Pārgājiens – Latvijas dabas iepazīšana.</a:t>
            </a:r>
          </a:p>
          <a:p>
            <a:pPr>
              <a:defRPr/>
            </a:pPr>
            <a:endParaRPr lang="lv-LV" dirty="0"/>
          </a:p>
        </p:txBody>
      </p:sp>
    </p:spTree>
    <p:extLst>
      <p:ext uri="{BB962C8B-B14F-4D97-AF65-F5344CB8AC3E}">
        <p14:creationId xmlns:p14="http://schemas.microsoft.com/office/powerpoint/2010/main" val="3463256748"/>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itle 1">
            <a:extLst>
              <a:ext uri="{FF2B5EF4-FFF2-40B4-BE49-F238E27FC236}">
                <a16:creationId xmlns:a16="http://schemas.microsoft.com/office/drawing/2014/main" id="{29C0C5EC-1822-EE0D-E122-8E06708CC563}"/>
              </a:ext>
            </a:extLst>
          </p:cNvPr>
          <p:cNvSpPr>
            <a:spLocks noGrp="1"/>
          </p:cNvSpPr>
          <p:nvPr>
            <p:ph type="title"/>
          </p:nvPr>
        </p:nvSpPr>
        <p:spPr>
          <a:xfrm>
            <a:off x="250825" y="434975"/>
            <a:ext cx="8569325" cy="730250"/>
          </a:xfrm>
        </p:spPr>
        <p:txBody>
          <a:bodyPr/>
          <a:lstStyle/>
          <a:p>
            <a:pPr algn="ctr"/>
            <a:r>
              <a:rPr lang="lv-LV" altLang="lv-LV" sz="1800">
                <a:solidFill>
                  <a:srgbClr val="800000"/>
                </a:solidFill>
              </a:rPr>
              <a:t>NOMETŅU APRAKSTI</a:t>
            </a:r>
            <a:br>
              <a:rPr lang="lv-LV" altLang="lv-LV" sz="1800">
                <a:solidFill>
                  <a:srgbClr val="800000"/>
                </a:solidFill>
              </a:rPr>
            </a:br>
            <a:r>
              <a:rPr lang="lv-LV" altLang="lv-LV" sz="1800">
                <a:solidFill>
                  <a:srgbClr val="800000"/>
                </a:solidFill>
              </a:rPr>
              <a:t>(visi piemēri ir no </a:t>
            </a:r>
            <a:r>
              <a:rPr lang="lv-LV" altLang="lv-LV" sz="1800">
                <a:solidFill>
                  <a:srgbClr val="800000"/>
                </a:solidFill>
                <a:hlinkClick r:id="rId2"/>
              </a:rPr>
              <a:t>www.nometnes.gov.lv</a:t>
            </a:r>
            <a:r>
              <a:rPr lang="lv-LV" altLang="lv-LV" sz="1800">
                <a:solidFill>
                  <a:srgbClr val="800000"/>
                </a:solidFill>
              </a:rPr>
              <a:t> publicētajiem nometņu aprakstiem)</a:t>
            </a:r>
            <a:br>
              <a:rPr lang="lv-LV" altLang="lv-LV" sz="1800">
                <a:solidFill>
                  <a:srgbClr val="800000"/>
                </a:solidFill>
              </a:rPr>
            </a:br>
            <a:br>
              <a:rPr lang="lv-LV" altLang="lv-LV" sz="1800">
                <a:solidFill>
                  <a:srgbClr val="800000"/>
                </a:solidFill>
              </a:rPr>
            </a:br>
            <a:r>
              <a:rPr lang="lv-LV" altLang="lv-LV" sz="1800">
                <a:solidFill>
                  <a:srgbClr val="800000"/>
                </a:solidFill>
              </a:rPr>
              <a:t>Šāds apraksts slēgtajai nometnei ir labs:</a:t>
            </a:r>
          </a:p>
        </p:txBody>
      </p:sp>
      <p:sp>
        <p:nvSpPr>
          <p:cNvPr id="3" name="Content Placeholder 2">
            <a:extLst>
              <a:ext uri="{FF2B5EF4-FFF2-40B4-BE49-F238E27FC236}">
                <a16:creationId xmlns:a16="http://schemas.microsoft.com/office/drawing/2014/main" id="{5AC790BE-A888-A783-7B1C-6A3A7E5B96EB}"/>
              </a:ext>
            </a:extLst>
          </p:cNvPr>
          <p:cNvSpPr>
            <a:spLocks noGrp="1"/>
          </p:cNvSpPr>
          <p:nvPr>
            <p:ph idx="1"/>
          </p:nvPr>
        </p:nvSpPr>
        <p:spPr>
          <a:xfrm>
            <a:off x="1042988" y="1700213"/>
            <a:ext cx="7200900" cy="4137025"/>
          </a:xfrm>
        </p:spPr>
        <p:txBody>
          <a:bodyPr/>
          <a:lstStyle/>
          <a:p>
            <a:pPr marL="0" indent="0" fontAlgn="t">
              <a:buFont typeface="Wingdings 3" panose="05040102010807070707" pitchFamily="18" charset="2"/>
              <a:buNone/>
              <a:defRPr/>
            </a:pPr>
            <a:endParaRPr lang="lv-LV" b="1" dirty="0"/>
          </a:p>
          <a:p>
            <a:pPr marL="0" indent="0">
              <a:lnSpc>
                <a:spcPct val="107000"/>
              </a:lnSpc>
              <a:spcAft>
                <a:spcPts val="800"/>
              </a:spcAft>
              <a:buFont typeface="Wingdings 3" panose="05040102010807070707" pitchFamily="18" charset="2"/>
              <a:buNone/>
              <a:defRPr/>
            </a:pPr>
            <a:r>
              <a:rPr lang="lv-LV" b="1" kern="100" dirty="0">
                <a:latin typeface="Calibri" panose="020F0502020204030204" pitchFamily="34" charset="0"/>
                <a:ea typeface="Calibri" panose="020F0502020204030204" pitchFamily="34" charset="0"/>
                <a:cs typeface="Arial" panose="020B0604020202020204" pitchFamily="34" charset="0"/>
              </a:rPr>
              <a:t>Nometne “Gatavojamies vasarai”</a:t>
            </a:r>
            <a:endParaRPr lang="lv-LV" kern="100" dirty="0">
              <a:latin typeface="Calibri" panose="020F0502020204030204" pitchFamily="34" charset="0"/>
              <a:ea typeface="Calibri" panose="020F0502020204030204" pitchFamily="34" charset="0"/>
              <a:cs typeface="Arial" panose="020B0604020202020204" pitchFamily="34" charset="0"/>
            </a:endParaRPr>
          </a:p>
          <a:p>
            <a:pPr marL="0" indent="0">
              <a:lnSpc>
                <a:spcPct val="107000"/>
              </a:lnSpc>
              <a:spcAft>
                <a:spcPts val="800"/>
              </a:spcAft>
              <a:buFont typeface="Wingdings 3" panose="05040102010807070707" pitchFamily="18" charset="2"/>
              <a:buNone/>
              <a:defRPr/>
            </a:pPr>
            <a:r>
              <a:rPr lang="lv-LV" b="1" kern="100" dirty="0">
                <a:latin typeface="Calibri" panose="020F0502020204030204" pitchFamily="34" charset="0"/>
                <a:ea typeface="Calibri" panose="020F0502020204030204" pitchFamily="34" charset="0"/>
                <a:cs typeface="Arial" panose="020B0604020202020204" pitchFamily="34" charset="0"/>
              </a:rPr>
              <a:t> Nometnes apraksts</a:t>
            </a:r>
            <a:endParaRPr lang="lv-LV" kern="100" dirty="0">
              <a:latin typeface="Calibri" panose="020F0502020204030204" pitchFamily="34" charset="0"/>
              <a:ea typeface="Calibri" panose="020F0502020204030204" pitchFamily="34" charset="0"/>
              <a:cs typeface="Arial" panose="020B0604020202020204" pitchFamily="34" charset="0"/>
            </a:endParaRPr>
          </a:p>
          <a:p>
            <a:pPr marL="0" indent="0">
              <a:lnSpc>
                <a:spcPct val="107000"/>
              </a:lnSpc>
              <a:spcAft>
                <a:spcPts val="800"/>
              </a:spcAft>
              <a:buFont typeface="Wingdings 3" panose="05040102010807070707" pitchFamily="18" charset="2"/>
              <a:buNone/>
              <a:defRPr/>
            </a:pPr>
            <a:r>
              <a:rPr lang="lv-LV" kern="100" dirty="0">
                <a:latin typeface="Calibri" panose="020F0502020204030204" pitchFamily="34" charset="0"/>
                <a:ea typeface="Calibri" panose="020F0502020204030204" pitchFamily="34" charset="0"/>
                <a:cs typeface="Arial" panose="020B0604020202020204" pitchFamily="34" charset="0"/>
              </a:rPr>
              <a:t>Mācību-treniņu sporta nometne ar specializāciju vieglatlētikā.</a:t>
            </a:r>
            <a:br>
              <a:rPr lang="lv-LV" kern="100" dirty="0">
                <a:latin typeface="Calibri" panose="020F0502020204030204" pitchFamily="34" charset="0"/>
                <a:ea typeface="Calibri" panose="020F0502020204030204" pitchFamily="34" charset="0"/>
                <a:cs typeface="Arial" panose="020B0604020202020204" pitchFamily="34" charset="0"/>
              </a:rPr>
            </a:br>
            <a:r>
              <a:rPr lang="lv-LV" kern="100" dirty="0">
                <a:latin typeface="Calibri" panose="020F0502020204030204" pitchFamily="34" charset="0"/>
                <a:ea typeface="Calibri" panose="020F0502020204030204" pitchFamily="34" charset="0"/>
                <a:cs typeface="Arial" panose="020B0604020202020204" pitchFamily="34" charset="0"/>
              </a:rPr>
              <a:t>Nometnē paredzēti 2-3 treniņi dienā - apvidū, stadionā, iekštelpās.</a:t>
            </a:r>
            <a:br>
              <a:rPr lang="lv-LV" kern="100" dirty="0">
                <a:latin typeface="Calibri" panose="020F0502020204030204" pitchFamily="34" charset="0"/>
                <a:ea typeface="Calibri" panose="020F0502020204030204" pitchFamily="34" charset="0"/>
                <a:cs typeface="Arial" panose="020B0604020202020204" pitchFamily="34" charset="0"/>
              </a:rPr>
            </a:br>
            <a:r>
              <a:rPr lang="lv-LV" kern="100" dirty="0">
                <a:latin typeface="Calibri" panose="020F0502020204030204" pitchFamily="34" charset="0"/>
                <a:ea typeface="Calibri" panose="020F0502020204030204" pitchFamily="34" charset="0"/>
                <a:cs typeface="Arial" panose="020B0604020202020204" pitchFamily="34" charset="0"/>
              </a:rPr>
              <a:t>Plānots, ka nometnes dalībnieki pilnveidos savas prasmes dažādās vieglatlētikas disciplīnās - skriešanā, lēkšanā un mešanā, kā arī attīstīs tādas fiziskās īpašības, kā ātrums, spēks un izturība.</a:t>
            </a:r>
            <a:br>
              <a:rPr lang="lv-LV" kern="100" dirty="0">
                <a:latin typeface="Calibri" panose="020F0502020204030204" pitchFamily="34" charset="0"/>
                <a:ea typeface="Calibri" panose="020F0502020204030204" pitchFamily="34" charset="0"/>
                <a:cs typeface="Arial" panose="020B0604020202020204" pitchFamily="34" charset="0"/>
              </a:rPr>
            </a:br>
            <a:r>
              <a:rPr lang="lv-LV" kern="100" dirty="0">
                <a:latin typeface="Calibri" panose="020F0502020204030204" pitchFamily="34" charset="0"/>
                <a:ea typeface="Calibri" panose="020F0502020204030204" pitchFamily="34" charset="0"/>
                <a:cs typeface="Arial" panose="020B0604020202020204" pitchFamily="34" charset="0"/>
              </a:rPr>
              <a:t>Nometnes laikā, tās dalībniekiem, caur dažādām aktivitātēm būs iespēja attīstīt arī savas sociālās un kontaktēšanās prasmes.</a:t>
            </a:r>
          </a:p>
          <a:p>
            <a:pPr>
              <a:defRPr/>
            </a:pPr>
            <a:endParaRPr lang="lv-LV" dirty="0"/>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1">
            <a:extLst>
              <a:ext uri="{FF2B5EF4-FFF2-40B4-BE49-F238E27FC236}">
                <a16:creationId xmlns:a16="http://schemas.microsoft.com/office/drawing/2014/main" id="{94BCC276-A060-9AF3-D37C-DA93EE1E6DC4}"/>
              </a:ext>
            </a:extLst>
          </p:cNvPr>
          <p:cNvSpPr>
            <a:spLocks noGrp="1"/>
          </p:cNvSpPr>
          <p:nvPr>
            <p:ph type="title"/>
          </p:nvPr>
        </p:nvSpPr>
        <p:spPr>
          <a:xfrm>
            <a:off x="474663" y="404813"/>
            <a:ext cx="8280400" cy="730250"/>
          </a:xfrm>
        </p:spPr>
        <p:txBody>
          <a:bodyPr/>
          <a:lstStyle/>
          <a:p>
            <a:r>
              <a:rPr lang="lv-LV" altLang="lv-LV" sz="1800">
                <a:solidFill>
                  <a:srgbClr val="800000"/>
                </a:solidFill>
              </a:rPr>
              <a:t>NOMETŅU APRAKSTI</a:t>
            </a:r>
            <a:br>
              <a:rPr lang="lv-LV" altLang="lv-LV" sz="1800">
                <a:solidFill>
                  <a:srgbClr val="800000"/>
                </a:solidFill>
              </a:rPr>
            </a:br>
            <a:r>
              <a:rPr lang="lv-LV" altLang="lv-LV" sz="1800">
                <a:solidFill>
                  <a:srgbClr val="800000"/>
                </a:solidFill>
              </a:rPr>
              <a:t>(visi piemēri ir no </a:t>
            </a:r>
            <a:r>
              <a:rPr lang="lv-LV" altLang="lv-LV" sz="1800">
                <a:solidFill>
                  <a:srgbClr val="800000"/>
                </a:solidFill>
                <a:hlinkClick r:id="rId2"/>
              </a:rPr>
              <a:t>www.nometnes.gov.lv</a:t>
            </a:r>
            <a:r>
              <a:rPr lang="lv-LV" altLang="lv-LV" sz="1800">
                <a:solidFill>
                  <a:srgbClr val="800000"/>
                </a:solidFill>
              </a:rPr>
              <a:t> publicētajiem nometņu aprakstiem</a:t>
            </a:r>
            <a:endParaRPr lang="lv-LV" altLang="lv-LV">
              <a:solidFill>
                <a:srgbClr val="800000"/>
              </a:solidFill>
            </a:endParaRPr>
          </a:p>
        </p:txBody>
      </p:sp>
      <p:sp>
        <p:nvSpPr>
          <p:cNvPr id="33795" name="Content Placeholder 2">
            <a:extLst>
              <a:ext uri="{FF2B5EF4-FFF2-40B4-BE49-F238E27FC236}">
                <a16:creationId xmlns:a16="http://schemas.microsoft.com/office/drawing/2014/main" id="{F4D64C5E-1FD7-AD18-8754-CF418FA7FD5D}"/>
              </a:ext>
            </a:extLst>
          </p:cNvPr>
          <p:cNvSpPr>
            <a:spLocks noGrp="1"/>
          </p:cNvSpPr>
          <p:nvPr>
            <p:ph idx="1"/>
          </p:nvPr>
        </p:nvSpPr>
        <p:spPr>
          <a:xfrm>
            <a:off x="479425" y="1108075"/>
            <a:ext cx="8461375" cy="4557713"/>
          </a:xfrm>
        </p:spPr>
        <p:txBody>
          <a:bodyPr/>
          <a:lstStyle/>
          <a:p>
            <a:pPr marL="0" indent="0">
              <a:lnSpc>
                <a:spcPct val="107000"/>
              </a:lnSpc>
              <a:spcBef>
                <a:spcPts val="0"/>
              </a:spcBef>
              <a:spcAft>
                <a:spcPts val="0"/>
              </a:spcAft>
              <a:buFont typeface="Wingdings 3" panose="05040102010807070707" pitchFamily="18" charset="2"/>
              <a:buNone/>
              <a:defRPr/>
            </a:pPr>
            <a:r>
              <a:rPr lang="lv-LV" sz="1600" b="1" kern="100" dirty="0">
                <a:latin typeface="Calibri" panose="020F0502020204030204" pitchFamily="34" charset="0"/>
                <a:ea typeface="Calibri" panose="020F0502020204030204" pitchFamily="34" charset="0"/>
                <a:cs typeface="Arial" panose="020B0604020202020204" pitchFamily="34" charset="0"/>
              </a:rPr>
              <a:t>Ļoti konkrēts atvērtās dienas nometnes apraksts</a:t>
            </a:r>
          </a:p>
          <a:p>
            <a:pPr marL="0" indent="0">
              <a:lnSpc>
                <a:spcPct val="107000"/>
              </a:lnSpc>
              <a:spcBef>
                <a:spcPts val="0"/>
              </a:spcBef>
              <a:spcAft>
                <a:spcPts val="0"/>
              </a:spcAft>
              <a:buFont typeface="Wingdings 3" panose="05040102010807070707" pitchFamily="18" charset="2"/>
              <a:buNone/>
              <a:defRPr/>
            </a:pPr>
            <a:r>
              <a:rPr lang="lv-LV" sz="1600" kern="100" dirty="0">
                <a:latin typeface="Calibri" panose="020F0502020204030204" pitchFamily="34" charset="0"/>
                <a:ea typeface="Calibri" panose="020F0502020204030204" pitchFamily="34" charset="0"/>
                <a:cs typeface="Arial" panose="020B0604020202020204" pitchFamily="34" charset="0"/>
              </a:rPr>
              <a:t>2025.g. PAVASARA nometne norisināsies 10.-14.martā. Nometnes ilgums 5 dienas. Piesakies jau tagad. Vietu skaits ir ierobežots.</a:t>
            </a:r>
          </a:p>
          <a:p>
            <a:pPr marL="0" indent="0">
              <a:lnSpc>
                <a:spcPct val="107000"/>
              </a:lnSpc>
              <a:spcBef>
                <a:spcPts val="0"/>
              </a:spcBef>
              <a:spcAft>
                <a:spcPts val="0"/>
              </a:spcAft>
              <a:buFont typeface="Wingdings 3" panose="05040102010807070707" pitchFamily="18" charset="2"/>
              <a:buNone/>
              <a:defRPr/>
            </a:pPr>
            <a:r>
              <a:rPr lang="lv-LV" sz="1600" kern="100" dirty="0">
                <a:latin typeface="Calibri" panose="020F0502020204030204" pitchFamily="34" charset="0"/>
                <a:ea typeface="Calibri" panose="020F0502020204030204" pitchFamily="34" charset="0"/>
                <a:cs typeface="Arial" panose="020B0604020202020204" pitchFamily="34" charset="0"/>
              </a:rPr>
              <a:t>Bērniem tiek vadītas robotikas nodarbības un pusdienas laikā notiek sporta aktivitātes  svaigā gaisā. Tiek nodrošināta ēdināšana 2 reizes dienā.  Darba valoda Latviešu. Pasniedzēji runā arī krievu un angļu valodā. Bērnu skaits nometnē ir ierobežots. Ar atsauksmēm varat iepazīties šeit.</a:t>
            </a:r>
          </a:p>
          <a:p>
            <a:pPr marL="0" indent="0">
              <a:lnSpc>
                <a:spcPct val="107000"/>
              </a:lnSpc>
              <a:spcBef>
                <a:spcPts val="0"/>
              </a:spcBef>
              <a:spcAft>
                <a:spcPts val="0"/>
              </a:spcAft>
              <a:buFont typeface="Wingdings 3" panose="05040102010807070707" pitchFamily="18" charset="2"/>
              <a:buNone/>
              <a:defRPr/>
            </a:pPr>
            <a:r>
              <a:rPr lang="lv-LV" sz="1600" kern="100" dirty="0">
                <a:latin typeface="Calibri" panose="020F0502020204030204" pitchFamily="34" charset="0"/>
                <a:ea typeface="Calibri" panose="020F0502020204030204" pitchFamily="34" charset="0"/>
                <a:cs typeface="Arial" panose="020B0604020202020204" pitchFamily="34" charset="0"/>
              </a:rPr>
              <a:t>PROGRAMMA 2025. g. PAVASARA nometnē:</a:t>
            </a:r>
          </a:p>
          <a:p>
            <a:pPr marL="0" indent="0">
              <a:lnSpc>
                <a:spcPct val="107000"/>
              </a:lnSpc>
              <a:spcBef>
                <a:spcPts val="0"/>
              </a:spcBef>
              <a:spcAft>
                <a:spcPts val="0"/>
              </a:spcAft>
              <a:buFont typeface="Wingdings 3" panose="05040102010807070707" pitchFamily="18" charset="2"/>
              <a:buNone/>
              <a:defRPr/>
            </a:pPr>
            <a:r>
              <a:rPr lang="lv-LV" sz="1600" kern="100" dirty="0">
                <a:latin typeface="Calibri" panose="020F0502020204030204" pitchFamily="34" charset="0"/>
                <a:ea typeface="Calibri" panose="020F0502020204030204" pitchFamily="34" charset="0"/>
                <a:cs typeface="Arial" panose="020B0604020202020204" pitchFamily="34" charset="0"/>
              </a:rPr>
              <a:t>8:00 – 8:45 Ierašanās. Rīgā Brīvības gatve 224, K-1,</a:t>
            </a:r>
          </a:p>
          <a:p>
            <a:pPr marL="0" indent="0">
              <a:lnSpc>
                <a:spcPct val="107000"/>
              </a:lnSpc>
              <a:spcBef>
                <a:spcPts val="0"/>
              </a:spcBef>
              <a:spcAft>
                <a:spcPts val="0"/>
              </a:spcAft>
              <a:buFont typeface="Wingdings 3" panose="05040102010807070707" pitchFamily="18" charset="2"/>
              <a:buNone/>
              <a:defRPr/>
            </a:pPr>
            <a:r>
              <a:rPr lang="lv-LV" sz="1600" kern="100" dirty="0">
                <a:latin typeface="Calibri" panose="020F0502020204030204" pitchFamily="34" charset="0"/>
                <a:ea typeface="Calibri" panose="020F0502020204030204" pitchFamily="34" charset="0"/>
                <a:cs typeface="Arial" panose="020B0604020202020204" pitchFamily="34" charset="0"/>
              </a:rPr>
              <a:t>9:00 – 9:20 Rīta uzkodas</a:t>
            </a:r>
          </a:p>
          <a:p>
            <a:pPr marL="0" indent="0">
              <a:lnSpc>
                <a:spcPct val="107000"/>
              </a:lnSpc>
              <a:spcBef>
                <a:spcPts val="0"/>
              </a:spcBef>
              <a:spcAft>
                <a:spcPts val="0"/>
              </a:spcAft>
              <a:buFont typeface="Wingdings 3" panose="05040102010807070707" pitchFamily="18" charset="2"/>
              <a:buNone/>
              <a:defRPr/>
            </a:pPr>
            <a:r>
              <a:rPr lang="lv-LV" sz="1600" kern="100" dirty="0">
                <a:latin typeface="Calibri" panose="020F0502020204030204" pitchFamily="34" charset="0"/>
                <a:ea typeface="Calibri" panose="020F0502020204030204" pitchFamily="34" charset="0"/>
                <a:cs typeface="Arial" panose="020B0604020202020204" pitchFamily="34" charset="0"/>
              </a:rPr>
              <a:t>9:25 – 9:55 Uzdevumi taktiskās domāšanas, komunikācijas un sadarbības veicināšanai, “prāta mežģi”</a:t>
            </a:r>
          </a:p>
          <a:p>
            <a:pPr marL="0" indent="0">
              <a:lnSpc>
                <a:spcPct val="107000"/>
              </a:lnSpc>
              <a:spcBef>
                <a:spcPts val="0"/>
              </a:spcBef>
              <a:spcAft>
                <a:spcPts val="0"/>
              </a:spcAft>
              <a:buFont typeface="Wingdings 3" panose="05040102010807070707" pitchFamily="18" charset="2"/>
              <a:buNone/>
              <a:defRPr/>
            </a:pPr>
            <a:r>
              <a:rPr lang="lv-LV" sz="1600" kern="100" dirty="0">
                <a:latin typeface="Calibri" panose="020F0502020204030204" pitchFamily="34" charset="0"/>
                <a:ea typeface="Calibri" panose="020F0502020204030204" pitchFamily="34" charset="0"/>
                <a:cs typeface="Arial" panose="020B0604020202020204" pitchFamily="34" charset="0"/>
              </a:rPr>
              <a:t>10:00 -11:00 Robotu konstruēšana un modelēšana pirmā daļa. Katru dienu unikāla LEGO konstrukcija.</a:t>
            </a:r>
          </a:p>
          <a:p>
            <a:pPr marL="0" indent="0">
              <a:lnSpc>
                <a:spcPct val="107000"/>
              </a:lnSpc>
              <a:spcBef>
                <a:spcPts val="0"/>
              </a:spcBef>
              <a:spcAft>
                <a:spcPts val="0"/>
              </a:spcAft>
              <a:buFont typeface="Wingdings 3" panose="05040102010807070707" pitchFamily="18" charset="2"/>
              <a:buNone/>
              <a:defRPr/>
            </a:pPr>
            <a:r>
              <a:rPr lang="lv-LV" sz="1600" kern="100" dirty="0">
                <a:latin typeface="Calibri" panose="020F0502020204030204" pitchFamily="34" charset="0"/>
                <a:ea typeface="Calibri" panose="020F0502020204030204" pitchFamily="34" charset="0"/>
                <a:cs typeface="Arial" panose="020B0604020202020204" pitchFamily="34" charset="0"/>
              </a:rPr>
              <a:t>11:15 -12:45 Sportiskas aktivitātes svaigā gaisā.</a:t>
            </a:r>
          </a:p>
          <a:p>
            <a:pPr marL="0" indent="0">
              <a:lnSpc>
                <a:spcPct val="107000"/>
              </a:lnSpc>
              <a:spcBef>
                <a:spcPts val="0"/>
              </a:spcBef>
              <a:spcAft>
                <a:spcPts val="0"/>
              </a:spcAft>
              <a:buFont typeface="Wingdings 3" panose="05040102010807070707" pitchFamily="18" charset="2"/>
              <a:buNone/>
              <a:defRPr/>
            </a:pPr>
            <a:r>
              <a:rPr lang="lv-LV" sz="1600" kern="100" dirty="0">
                <a:latin typeface="Calibri" panose="020F0502020204030204" pitchFamily="34" charset="0"/>
                <a:ea typeface="Calibri" panose="020F0502020204030204" pitchFamily="34" charset="0"/>
                <a:cs typeface="Arial" panose="020B0604020202020204" pitchFamily="34" charset="0"/>
              </a:rPr>
              <a:t>13:00 -13:35 Siltas pusdienas</a:t>
            </a:r>
          </a:p>
          <a:p>
            <a:pPr marL="0" indent="0">
              <a:lnSpc>
                <a:spcPct val="107000"/>
              </a:lnSpc>
              <a:spcBef>
                <a:spcPts val="0"/>
              </a:spcBef>
              <a:spcAft>
                <a:spcPts val="0"/>
              </a:spcAft>
              <a:buFont typeface="Wingdings 3" panose="05040102010807070707" pitchFamily="18" charset="2"/>
              <a:buNone/>
              <a:defRPr/>
            </a:pPr>
            <a:r>
              <a:rPr lang="lv-LV" sz="1600" kern="100" dirty="0">
                <a:latin typeface="Calibri" panose="020F0502020204030204" pitchFamily="34" charset="0"/>
                <a:ea typeface="Calibri" panose="020F0502020204030204" pitchFamily="34" charset="0"/>
                <a:cs typeface="Arial" panose="020B0604020202020204" pitchFamily="34" charset="0"/>
              </a:rPr>
              <a:t>13:45 -15:20 Robotu konstruēšana, modelēšana un programmēšana otrā daļa.</a:t>
            </a:r>
          </a:p>
          <a:p>
            <a:pPr marL="0" indent="0">
              <a:lnSpc>
                <a:spcPct val="107000"/>
              </a:lnSpc>
              <a:spcBef>
                <a:spcPts val="0"/>
              </a:spcBef>
              <a:spcAft>
                <a:spcPts val="0"/>
              </a:spcAft>
              <a:buFont typeface="Wingdings 3" panose="05040102010807070707" pitchFamily="18" charset="2"/>
              <a:buNone/>
              <a:defRPr/>
            </a:pPr>
            <a:r>
              <a:rPr lang="lv-LV" sz="1600" kern="100" dirty="0">
                <a:latin typeface="Calibri" panose="020F0502020204030204" pitchFamily="34" charset="0"/>
                <a:ea typeface="Calibri" panose="020F0502020204030204" pitchFamily="34" charset="0"/>
                <a:cs typeface="Arial" panose="020B0604020202020204" pitchFamily="34" charset="0"/>
              </a:rPr>
              <a:t>15:25 -15:40 Uzdevumi uzmanības un koncentrēšanās spēju uzlabošanai</a:t>
            </a:r>
          </a:p>
          <a:p>
            <a:pPr marL="0" indent="0">
              <a:lnSpc>
                <a:spcPct val="107000"/>
              </a:lnSpc>
              <a:spcBef>
                <a:spcPts val="0"/>
              </a:spcBef>
              <a:spcAft>
                <a:spcPts val="0"/>
              </a:spcAft>
              <a:buFont typeface="Wingdings 3" panose="05040102010807070707" pitchFamily="18" charset="2"/>
              <a:buNone/>
              <a:defRPr/>
            </a:pPr>
            <a:r>
              <a:rPr lang="lv-LV" sz="1600" kern="100" dirty="0">
                <a:latin typeface="Calibri" panose="020F0502020204030204" pitchFamily="34" charset="0"/>
                <a:ea typeface="Calibri" panose="020F0502020204030204" pitchFamily="34" charset="0"/>
                <a:cs typeface="Arial" panose="020B0604020202020204" pitchFamily="34" charset="0"/>
              </a:rPr>
              <a:t>15:45 -15:55 Pēcpusdienas uzkodas.</a:t>
            </a:r>
          </a:p>
          <a:p>
            <a:pPr marL="0" indent="0">
              <a:lnSpc>
                <a:spcPct val="107000"/>
              </a:lnSpc>
              <a:spcBef>
                <a:spcPts val="0"/>
              </a:spcBef>
              <a:spcAft>
                <a:spcPts val="0"/>
              </a:spcAft>
              <a:buFont typeface="Wingdings 3" panose="05040102010807070707" pitchFamily="18" charset="2"/>
              <a:buNone/>
              <a:defRPr/>
            </a:pPr>
            <a:r>
              <a:rPr lang="lv-LV" sz="1600" kern="100" dirty="0">
                <a:latin typeface="Calibri" panose="020F0502020204030204" pitchFamily="34" charset="0"/>
                <a:ea typeface="Calibri" panose="020F0502020204030204" pitchFamily="34" charset="0"/>
                <a:cs typeface="Arial" panose="020B0604020202020204" pitchFamily="34" charset="0"/>
              </a:rPr>
              <a:t>16:00 -16:30 Vecāku sagaidīšana.</a:t>
            </a:r>
          </a:p>
          <a:p>
            <a:pPr marL="0" indent="0">
              <a:lnSpc>
                <a:spcPct val="107000"/>
              </a:lnSpc>
              <a:spcBef>
                <a:spcPts val="0"/>
              </a:spcBef>
              <a:spcAft>
                <a:spcPts val="0"/>
              </a:spcAft>
              <a:buFont typeface="Wingdings 3" panose="05040102010807070707" pitchFamily="18" charset="2"/>
              <a:buNone/>
              <a:defRPr/>
            </a:pPr>
            <a:endParaRPr lang="lv-LV" sz="1600" kern="100" dirty="0">
              <a:latin typeface="Calibri" panose="020F0502020204030204" pitchFamily="34" charset="0"/>
              <a:ea typeface="Calibri" panose="020F0502020204030204" pitchFamily="34" charset="0"/>
              <a:cs typeface="Arial" panose="020B0604020202020204" pitchFamily="34" charset="0"/>
            </a:endParaRPr>
          </a:p>
          <a:p>
            <a:pPr marL="0" indent="0">
              <a:lnSpc>
                <a:spcPct val="107000"/>
              </a:lnSpc>
              <a:spcBef>
                <a:spcPts val="0"/>
              </a:spcBef>
              <a:spcAft>
                <a:spcPts val="0"/>
              </a:spcAft>
              <a:buFont typeface="Wingdings 3" panose="05040102010807070707" pitchFamily="18" charset="2"/>
              <a:buNone/>
              <a:defRPr/>
            </a:pPr>
            <a:endParaRPr lang="lv-LV" altLang="lv-LV" sz="16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Virsraksts 1">
            <a:extLst>
              <a:ext uri="{FF2B5EF4-FFF2-40B4-BE49-F238E27FC236}">
                <a16:creationId xmlns:a16="http://schemas.microsoft.com/office/drawing/2014/main" id="{04E8F711-23F2-437E-946E-F40833C39CA4}"/>
              </a:ext>
            </a:extLst>
          </p:cNvPr>
          <p:cNvSpPr>
            <a:spLocks noGrp="1"/>
          </p:cNvSpPr>
          <p:nvPr>
            <p:ph type="title"/>
          </p:nvPr>
        </p:nvSpPr>
        <p:spPr>
          <a:xfrm>
            <a:off x="609600" y="609600"/>
            <a:ext cx="7562850" cy="1320800"/>
          </a:xfrm>
        </p:spPr>
        <p:txBody>
          <a:bodyPr/>
          <a:lstStyle/>
          <a:p>
            <a:r>
              <a:rPr lang="lv-LV" altLang="lv-LV"/>
              <a:t>Marks Benniofs, Salesforce.com </a:t>
            </a:r>
            <a:br>
              <a:rPr lang="lv-LV" altLang="lv-LV"/>
            </a:br>
            <a:r>
              <a:rPr lang="lv-LV" altLang="lv-LV"/>
              <a:t>direktoru padomes priekšsēdētājs</a:t>
            </a:r>
          </a:p>
        </p:txBody>
      </p:sp>
      <p:sp>
        <p:nvSpPr>
          <p:cNvPr id="70658" name="Satura vietturis 2">
            <a:extLst>
              <a:ext uri="{FF2B5EF4-FFF2-40B4-BE49-F238E27FC236}">
                <a16:creationId xmlns:a16="http://schemas.microsoft.com/office/drawing/2014/main" id="{C18926DC-CB48-403A-BB61-D40C72D8EB7B}"/>
              </a:ext>
            </a:extLst>
          </p:cNvPr>
          <p:cNvSpPr>
            <a:spLocks noGrp="1"/>
          </p:cNvSpPr>
          <p:nvPr>
            <p:ph idx="1"/>
          </p:nvPr>
        </p:nvSpPr>
        <p:spPr>
          <a:xfrm>
            <a:off x="457200" y="1428750"/>
            <a:ext cx="8229600" cy="4697413"/>
          </a:xfrm>
        </p:spPr>
        <p:txBody>
          <a:bodyPr/>
          <a:lstStyle/>
          <a:p>
            <a:pPr>
              <a:defRPr/>
            </a:pPr>
            <a:endParaRPr lang="lv-LV" sz="2200" b="1" i="1" dirty="0"/>
          </a:p>
          <a:p>
            <a:pPr>
              <a:defRPr/>
            </a:pPr>
            <a:endParaRPr lang="lv-LV" sz="2200" b="1" i="1" dirty="0"/>
          </a:p>
          <a:p>
            <a:pPr>
              <a:defRPr/>
            </a:pPr>
            <a:endParaRPr lang="lv-LV" sz="2000" b="1" i="1" dirty="0"/>
          </a:p>
          <a:p>
            <a:pPr>
              <a:defRPr/>
            </a:pPr>
            <a:r>
              <a:rPr lang="lv-LV" sz="2000" b="1" i="1" dirty="0">
                <a:solidFill>
                  <a:srgbClr val="800000"/>
                </a:solidFill>
              </a:rPr>
              <a:t>Pārveidojiet savu nozari</a:t>
            </a:r>
          </a:p>
          <a:p>
            <a:pPr marL="0" indent="0">
              <a:buFont typeface="Wingdings 3" panose="05040102010807070707" pitchFamily="18" charset="2"/>
              <a:buNone/>
              <a:defRPr/>
            </a:pPr>
            <a:r>
              <a:rPr lang="lv-LV" sz="2000" b="1" i="1" dirty="0"/>
              <a:t>	</a:t>
            </a:r>
            <a:r>
              <a:rPr lang="lv-LV" sz="2000" dirty="0">
                <a:solidFill>
                  <a:srgbClr val="006600"/>
                </a:solidFill>
              </a:rPr>
              <a:t>Mani četri likumi ir šādi: </a:t>
            </a:r>
            <a:r>
              <a:rPr lang="lv-LV" sz="2000" b="1" dirty="0">
                <a:solidFill>
                  <a:srgbClr val="006600"/>
                </a:solidFill>
              </a:rPr>
              <a:t>radiet</a:t>
            </a:r>
            <a:r>
              <a:rPr lang="lv-LV" sz="2000" dirty="0">
                <a:solidFill>
                  <a:srgbClr val="006600"/>
                </a:solidFill>
              </a:rPr>
              <a:t> lielisku, pirmklasīgu </a:t>
            </a:r>
            <a:r>
              <a:rPr lang="lv-LV" sz="2000" b="1" dirty="0">
                <a:solidFill>
                  <a:srgbClr val="006600"/>
                </a:solidFill>
              </a:rPr>
              <a:t>produktu</a:t>
            </a:r>
            <a:r>
              <a:rPr lang="lv-LV" sz="2000" dirty="0">
                <a:solidFill>
                  <a:srgbClr val="006600"/>
                </a:solidFill>
              </a:rPr>
              <a:t>, </a:t>
            </a:r>
            <a:r>
              <a:rPr lang="lv-LV" sz="2000" b="1" dirty="0">
                <a:solidFill>
                  <a:srgbClr val="006600"/>
                </a:solidFill>
              </a:rPr>
              <a:t>radiet </a:t>
            </a:r>
            <a:r>
              <a:rPr lang="lv-LV" sz="2000" dirty="0">
                <a:solidFill>
                  <a:srgbClr val="006600"/>
                </a:solidFill>
              </a:rPr>
              <a:t>tam </a:t>
            </a:r>
            <a:r>
              <a:rPr lang="lv-LV" sz="2000" b="1" dirty="0">
                <a:solidFill>
                  <a:srgbClr val="006600"/>
                </a:solidFill>
              </a:rPr>
              <a:t>pieprasījumu</a:t>
            </a:r>
            <a:r>
              <a:rPr lang="lv-LV" sz="2000" dirty="0">
                <a:solidFill>
                  <a:srgbClr val="006600"/>
                </a:solidFill>
              </a:rPr>
              <a:t> visur, kur vien varat, pārliecinieties, ka jūsu distribūcijas sistēma ļaus jums </a:t>
            </a:r>
            <a:r>
              <a:rPr lang="lv-LV" sz="2000" b="1" dirty="0">
                <a:solidFill>
                  <a:srgbClr val="006600"/>
                </a:solidFill>
              </a:rPr>
              <a:t>nodrošināt</a:t>
            </a:r>
            <a:r>
              <a:rPr lang="lv-LV" sz="2000" dirty="0">
                <a:solidFill>
                  <a:srgbClr val="006600"/>
                </a:solidFill>
              </a:rPr>
              <a:t> radīto </a:t>
            </a:r>
            <a:r>
              <a:rPr lang="lv-LV" sz="2000" b="1" dirty="0">
                <a:solidFill>
                  <a:srgbClr val="006600"/>
                </a:solidFill>
              </a:rPr>
              <a:t>pieprasījumu</a:t>
            </a:r>
            <a:r>
              <a:rPr lang="lv-LV" sz="2000" dirty="0">
                <a:solidFill>
                  <a:srgbClr val="006600"/>
                </a:solidFill>
              </a:rPr>
              <a:t>. Un pārliecinieties, ka jūsu </a:t>
            </a:r>
            <a:r>
              <a:rPr lang="lv-LV" sz="2000" b="1" dirty="0">
                <a:solidFill>
                  <a:srgbClr val="006600"/>
                </a:solidFill>
              </a:rPr>
              <a:t>klienti ir apmierināti</a:t>
            </a:r>
            <a:r>
              <a:rPr lang="lv-LV" sz="2000" dirty="0">
                <a:solidFill>
                  <a:srgbClr val="006600"/>
                </a:solidFill>
              </a:rPr>
              <a:t>. Pārbaudiet. Vai tiešām jūsu produkts ir labāks kā citiem, efektīvāks? Vai jūs varat cilvēkiem izstāstīt, kāpēc tas ir labāks? Vai jūs varat nodrošināt to, ka cilvēki adekvāti uztver  jūsu produktu? Tirgus- tā ir tikai cilvēku grupa. Vai jūs varat pārdot, piegādāt, likt cilvēkiem izmēģināt jūsu produktu? Vai varat cilvēkus pieradināt pie sava produkta? Ja jā, un ja klients ir apmierināts- sāciet no gala, ar jaunu produktu.</a:t>
            </a:r>
          </a:p>
        </p:txBody>
      </p:sp>
      <p:pic>
        <p:nvPicPr>
          <p:cNvPr id="11268" name="Attēls 3" descr="http://old.e-xecutive.ru/files/img2/at5107_56.jpg">
            <a:extLst>
              <a:ext uri="{FF2B5EF4-FFF2-40B4-BE49-F238E27FC236}">
                <a16:creationId xmlns:a16="http://schemas.microsoft.com/office/drawing/2014/main" id="{1BE6ABDB-6823-4F04-B91B-3F072602F7F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9900" y="1919288"/>
            <a:ext cx="928688" cy="9286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Title 1">
            <a:extLst>
              <a:ext uri="{FF2B5EF4-FFF2-40B4-BE49-F238E27FC236}">
                <a16:creationId xmlns:a16="http://schemas.microsoft.com/office/drawing/2014/main" id="{D164AB86-2439-26EF-0A22-F8A9C4FE1D1B}"/>
              </a:ext>
            </a:extLst>
          </p:cNvPr>
          <p:cNvSpPr>
            <a:spLocks noGrp="1"/>
          </p:cNvSpPr>
          <p:nvPr>
            <p:ph type="title"/>
          </p:nvPr>
        </p:nvSpPr>
        <p:spPr>
          <a:xfrm>
            <a:off x="474663" y="404813"/>
            <a:ext cx="8280400" cy="730250"/>
          </a:xfrm>
        </p:spPr>
        <p:txBody>
          <a:bodyPr/>
          <a:lstStyle/>
          <a:p>
            <a:r>
              <a:rPr lang="lv-LV" altLang="lv-LV" sz="1800">
                <a:solidFill>
                  <a:srgbClr val="800000"/>
                </a:solidFill>
              </a:rPr>
              <a:t>NOMETŅU APRAKSTI</a:t>
            </a:r>
            <a:br>
              <a:rPr lang="lv-LV" altLang="lv-LV" sz="1800">
                <a:solidFill>
                  <a:srgbClr val="800000"/>
                </a:solidFill>
              </a:rPr>
            </a:br>
            <a:r>
              <a:rPr lang="lv-LV" altLang="lv-LV" sz="1800">
                <a:solidFill>
                  <a:srgbClr val="800000"/>
                </a:solidFill>
              </a:rPr>
              <a:t>(visi piemēri ir no </a:t>
            </a:r>
            <a:r>
              <a:rPr lang="lv-LV" altLang="lv-LV" sz="1800">
                <a:solidFill>
                  <a:srgbClr val="800000"/>
                </a:solidFill>
                <a:hlinkClick r:id="rId3"/>
              </a:rPr>
              <a:t>www.nometnes.gov.lv</a:t>
            </a:r>
            <a:r>
              <a:rPr lang="lv-LV" altLang="lv-LV" sz="1800">
                <a:solidFill>
                  <a:srgbClr val="800000"/>
                </a:solidFill>
              </a:rPr>
              <a:t> publicētajiem nometņu aprakstiem</a:t>
            </a:r>
            <a:endParaRPr lang="lv-LV" altLang="lv-LV">
              <a:solidFill>
                <a:srgbClr val="800000"/>
              </a:solidFill>
            </a:endParaRPr>
          </a:p>
        </p:txBody>
      </p:sp>
      <p:sp>
        <p:nvSpPr>
          <p:cNvPr id="45059" name="Content Placeholder 2">
            <a:extLst>
              <a:ext uri="{FF2B5EF4-FFF2-40B4-BE49-F238E27FC236}">
                <a16:creationId xmlns:a16="http://schemas.microsoft.com/office/drawing/2014/main" id="{BACCC123-C42A-43BD-B727-E234669240A7}"/>
              </a:ext>
            </a:extLst>
          </p:cNvPr>
          <p:cNvSpPr>
            <a:spLocks noGrp="1"/>
          </p:cNvSpPr>
          <p:nvPr>
            <p:ph idx="1"/>
          </p:nvPr>
        </p:nvSpPr>
        <p:spPr>
          <a:xfrm>
            <a:off x="479425" y="1108075"/>
            <a:ext cx="8461375" cy="4557713"/>
          </a:xfrm>
        </p:spPr>
        <p:txBody>
          <a:bodyPr/>
          <a:lstStyle/>
          <a:p>
            <a:pPr marL="0" indent="0">
              <a:lnSpc>
                <a:spcPct val="107000"/>
              </a:lnSpc>
              <a:spcBef>
                <a:spcPct val="0"/>
              </a:spcBef>
              <a:buFont typeface="Wingdings 3" panose="05040102010807070707" pitchFamily="18" charset="2"/>
              <a:buNone/>
            </a:pPr>
            <a:r>
              <a:rPr lang="lv-LV" altLang="lv-LV" sz="1600" b="1"/>
              <a:t>Labs atklātās nometnes apraksts</a:t>
            </a:r>
          </a:p>
          <a:p>
            <a:pPr marL="0" indent="0">
              <a:lnSpc>
                <a:spcPct val="107000"/>
              </a:lnSpc>
              <a:spcBef>
                <a:spcPct val="0"/>
              </a:spcBef>
              <a:buFont typeface="Wingdings 3" panose="05040102010807070707" pitchFamily="18" charset="2"/>
              <a:buNone/>
            </a:pPr>
            <a:r>
              <a:rPr lang="lv-LV" altLang="lv-LV" sz="1600" b="1"/>
              <a:t>Nometne “Atklāj sevi”</a:t>
            </a:r>
            <a:r>
              <a:rPr lang="lv-LV" altLang="lv-LV" sz="1600"/>
              <a:t> ir iespēja dāvāt savam jaunietim 10 neikdienišķas diennaktis, kurās var daudz ko atklāt un iemācīties pašam par sevi un citiem, dzīvojot teltīs, jūras un meža ieskautiem, izaicinot sevi pārvarēt bailes un izmēģināt ko jaunu! </a:t>
            </a:r>
          </a:p>
          <a:p>
            <a:pPr marL="0" indent="0">
              <a:lnSpc>
                <a:spcPct val="107000"/>
              </a:lnSpc>
              <a:spcBef>
                <a:spcPct val="0"/>
              </a:spcBef>
              <a:buFont typeface="Wingdings 3" panose="05040102010807070707" pitchFamily="18" charset="2"/>
              <a:buNone/>
            </a:pPr>
            <a:endParaRPr lang="lv-LV" altLang="lv-LV" sz="1600"/>
          </a:p>
          <a:p>
            <a:pPr marL="0" indent="0">
              <a:lnSpc>
                <a:spcPct val="107000"/>
              </a:lnSpc>
              <a:spcBef>
                <a:spcPct val="0"/>
              </a:spcBef>
              <a:buFont typeface="Wingdings 3" panose="05040102010807070707" pitchFamily="18" charset="2"/>
              <a:buNone/>
            </a:pPr>
            <a:r>
              <a:rPr lang="lv-LV" altLang="lv-LV" sz="1600"/>
              <a:t>Nometnē lielākais uzsvars tiek likts uz katra dalībnieka iekšējo izaugsmi, darbu komandā, savstarpēju komunicēšanu, attiecību izpratni jebkurā līmenī, sākot no attiecībām starp nepazīstamiem cilvēkiem, līdz pat draudzībai, mīlestībai un attiecībām starp ģimenes locekļiem. Tāpat būtisks uzsvars tiek likts uz attieksmes un uztveres maiņu pret apkārt notiekošo un dažādiem dzīves notikumiem, lai iemācītos paskatīties uz sarežģījumiem no cita, veselīgāka, skatu punkta. </a:t>
            </a:r>
          </a:p>
          <a:p>
            <a:pPr marL="0" indent="0">
              <a:lnSpc>
                <a:spcPct val="107000"/>
              </a:lnSpc>
              <a:spcBef>
                <a:spcPct val="0"/>
              </a:spcBef>
              <a:buFont typeface="Wingdings 3" panose="05040102010807070707" pitchFamily="18" charset="2"/>
              <a:buNone/>
            </a:pPr>
            <a:endParaRPr lang="lv-LV" altLang="lv-LV" sz="1600"/>
          </a:p>
          <a:p>
            <a:pPr marL="0" indent="0">
              <a:lnSpc>
                <a:spcPct val="107000"/>
              </a:lnSpc>
              <a:spcBef>
                <a:spcPct val="0"/>
              </a:spcBef>
              <a:buFont typeface="Wingdings 3" panose="05040102010807070707" pitchFamily="18" charset="2"/>
              <a:buNone/>
            </a:pPr>
            <a:r>
              <a:rPr lang="lv-LV" altLang="lv-LV" sz="1600"/>
              <a:t>Šīs prasmes un iemaņas nometnes dalībniekiem ir iespēja iegūt un attīstīt gan domu apļos, gan pildot kopības spēka uzdevumus. Domu apļos, kas ir pieredzē balstītas diskusijas, caur sarunām, uzklausot citu stāstus, iegrimstot un daloties pārdomās, jaunieši var atskatīties uz savu rīcību, meklēt risinājumus un uzklausīt, kā līdzcilvēki ir tikuši galā ar dažādām situācijām. Kopības spēka uzdevumos ir iespēja mācīties sadarboties, vadīt, motivēt vai atbalstīt savus biedrus, meklēt risinājumus kādam izaicinājumam. Atskatāmies un analizējam pieredzi un dažādas situācijas, kas var rasties gan ikdienā, gan komandas saliedēšanas uzdevuma laikā, apzinoties katrs savu rīcību un domājot risinājumus, kā arī tos izmēģinot salīdzinoši drošā nometnes vidē!</a:t>
            </a:r>
          </a:p>
          <a:p>
            <a:pPr marL="0" indent="0">
              <a:lnSpc>
                <a:spcPct val="107000"/>
              </a:lnSpc>
              <a:spcBef>
                <a:spcPct val="0"/>
              </a:spcBef>
              <a:buFont typeface="Wingdings 3" panose="05040102010807070707" pitchFamily="18" charset="2"/>
              <a:buNone/>
            </a:pPr>
            <a:endParaRPr lang="lv-LV" altLang="lv-LV" sz="1600"/>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Title 1">
            <a:extLst>
              <a:ext uri="{FF2B5EF4-FFF2-40B4-BE49-F238E27FC236}">
                <a16:creationId xmlns:a16="http://schemas.microsoft.com/office/drawing/2014/main" id="{8B5BA8D7-035B-1799-B567-4B02405CE7F6}"/>
              </a:ext>
            </a:extLst>
          </p:cNvPr>
          <p:cNvSpPr>
            <a:spLocks noGrp="1"/>
          </p:cNvSpPr>
          <p:nvPr>
            <p:ph type="title"/>
          </p:nvPr>
        </p:nvSpPr>
        <p:spPr>
          <a:xfrm>
            <a:off x="474663" y="404813"/>
            <a:ext cx="8280400" cy="730250"/>
          </a:xfrm>
        </p:spPr>
        <p:txBody>
          <a:bodyPr/>
          <a:lstStyle/>
          <a:p>
            <a:r>
              <a:rPr lang="lv-LV" altLang="lv-LV" sz="1800">
                <a:solidFill>
                  <a:srgbClr val="800000"/>
                </a:solidFill>
              </a:rPr>
              <a:t>NOMETŅU APRAKSTI</a:t>
            </a:r>
            <a:br>
              <a:rPr lang="lv-LV" altLang="lv-LV" sz="1800">
                <a:solidFill>
                  <a:srgbClr val="800000"/>
                </a:solidFill>
              </a:rPr>
            </a:br>
            <a:r>
              <a:rPr lang="lv-LV" altLang="lv-LV" sz="1800">
                <a:solidFill>
                  <a:srgbClr val="800000"/>
                </a:solidFill>
              </a:rPr>
              <a:t>(visi piemēri ir no </a:t>
            </a:r>
            <a:r>
              <a:rPr lang="lv-LV" altLang="lv-LV" sz="1800">
                <a:solidFill>
                  <a:srgbClr val="800000"/>
                </a:solidFill>
                <a:hlinkClick r:id="rId2"/>
              </a:rPr>
              <a:t>www.nometnes.gov.lv</a:t>
            </a:r>
            <a:r>
              <a:rPr lang="lv-LV" altLang="lv-LV" sz="1800">
                <a:solidFill>
                  <a:srgbClr val="800000"/>
                </a:solidFill>
              </a:rPr>
              <a:t> publicētajiem nometņu aprakstiem</a:t>
            </a:r>
            <a:endParaRPr lang="lv-LV" altLang="lv-LV">
              <a:solidFill>
                <a:srgbClr val="800000"/>
              </a:solidFill>
            </a:endParaRPr>
          </a:p>
        </p:txBody>
      </p:sp>
      <p:sp>
        <p:nvSpPr>
          <p:cNvPr id="33795" name="Content Placeholder 2">
            <a:extLst>
              <a:ext uri="{FF2B5EF4-FFF2-40B4-BE49-F238E27FC236}">
                <a16:creationId xmlns:a16="http://schemas.microsoft.com/office/drawing/2014/main" id="{7C799F06-2C8C-A43C-AAB7-43FC53ADB58C}"/>
              </a:ext>
            </a:extLst>
          </p:cNvPr>
          <p:cNvSpPr>
            <a:spLocks noGrp="1"/>
          </p:cNvSpPr>
          <p:nvPr>
            <p:ph idx="1"/>
          </p:nvPr>
        </p:nvSpPr>
        <p:spPr>
          <a:xfrm>
            <a:off x="479425" y="1108075"/>
            <a:ext cx="8461375" cy="4557713"/>
          </a:xfrm>
        </p:spPr>
        <p:txBody>
          <a:bodyPr/>
          <a:lstStyle/>
          <a:p>
            <a:pPr fontAlgn="t">
              <a:spcAft>
                <a:spcPts val="1500"/>
              </a:spcAft>
              <a:defRPr/>
            </a:pPr>
            <a:r>
              <a:rPr lang="lv-LV" sz="1600" dirty="0">
                <a:solidFill>
                  <a:srgbClr val="333333"/>
                </a:solidFill>
                <a:latin typeface="inherit"/>
              </a:rPr>
              <a:t>Dodam jauniešiem iespēju iepazīt un iemācīties jaunas prasmes grupu darbu ietvaros – vai tā būtu rokassprādžu pīšana, kāds </a:t>
            </a:r>
            <a:r>
              <a:rPr lang="lv-LV" sz="1600" dirty="0" err="1">
                <a:solidFill>
                  <a:srgbClr val="333333"/>
                </a:solidFill>
                <a:latin typeface="inherit"/>
              </a:rPr>
              <a:t>austrumcīņu</a:t>
            </a:r>
            <a:r>
              <a:rPr lang="lv-LV" sz="1600" dirty="0">
                <a:solidFill>
                  <a:srgbClr val="333333"/>
                </a:solidFill>
                <a:latin typeface="inherit"/>
              </a:rPr>
              <a:t> paņēmiens, mezglu siešana vai kas cits. Iemācīties cienīt un just savu ķermeni, piedaloties rīta rosmē un treniņos. Ieelpot dziļāk jūras gaisu un mesties viļņos peldēties pēc sildīšanās jūras krastā izkurinātajā pirtī. Iebrist dziļāk mežā pārgājiena laikā, kā arī ieraudzīt zvaigžņotās debesis, tajā nakšņojot. Spēlēt “kartupeļus” un runāties ar </a:t>
            </a:r>
            <a:r>
              <a:rPr lang="lv-LV" sz="1600" dirty="0" err="1">
                <a:solidFill>
                  <a:srgbClr val="333333"/>
                </a:solidFill>
                <a:latin typeface="inherit"/>
              </a:rPr>
              <a:t>jauniegūtajiem</a:t>
            </a:r>
            <a:r>
              <a:rPr lang="lv-LV" sz="1600" dirty="0">
                <a:solidFill>
                  <a:srgbClr val="333333"/>
                </a:solidFill>
                <a:latin typeface="inherit"/>
              </a:rPr>
              <a:t> vai sen zināmiem draugiem pie ugunskura. Piedzīvot to visu un vēl vairāk un paņemt līdzi savā kabatā tik, cik katrs spēj panest arī turpmākajām ikdienas gaitām!</a:t>
            </a:r>
            <a:endParaRPr lang="lv-LV" sz="1600" dirty="0">
              <a:solidFill>
                <a:srgbClr val="333333"/>
              </a:solidFill>
              <a:latin typeface="arial" panose="020B0604020202020204" pitchFamily="34" charset="0"/>
            </a:endParaRPr>
          </a:p>
          <a:p>
            <a:pPr fontAlgn="t">
              <a:spcAft>
                <a:spcPts val="1500"/>
              </a:spcAft>
              <a:defRPr/>
            </a:pPr>
            <a:r>
              <a:rPr lang="lv-LV" sz="1600" dirty="0">
                <a:solidFill>
                  <a:srgbClr val="333333"/>
                </a:solidFill>
                <a:latin typeface="inherit"/>
              </a:rPr>
              <a:t>Nometne "Atklāj sevi" norisināsies no 2025. gada 27. jūlija pulksten 12.00 līdz 6. augusta pulksten 12.00 "Ataugās". </a:t>
            </a:r>
            <a:endParaRPr lang="lv-LV" sz="1600" dirty="0">
              <a:solidFill>
                <a:srgbClr val="333333"/>
              </a:solidFill>
              <a:latin typeface="arial" panose="020B0604020202020204" pitchFamily="34" charset="0"/>
            </a:endParaRPr>
          </a:p>
          <a:p>
            <a:pPr marL="0" indent="0">
              <a:lnSpc>
                <a:spcPct val="107000"/>
              </a:lnSpc>
              <a:spcBef>
                <a:spcPts val="0"/>
              </a:spcBef>
              <a:spcAft>
                <a:spcPts val="0"/>
              </a:spcAft>
              <a:buFont typeface="Wingdings 3" panose="05040102010807070707" pitchFamily="18" charset="2"/>
              <a:buNone/>
              <a:defRPr/>
            </a:pPr>
            <a:endParaRPr lang="lv-LV" altLang="lv-LV" sz="1600" dirty="0"/>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Title 1">
            <a:extLst>
              <a:ext uri="{FF2B5EF4-FFF2-40B4-BE49-F238E27FC236}">
                <a16:creationId xmlns:a16="http://schemas.microsoft.com/office/drawing/2014/main" id="{CEA52777-1406-AA3F-C5C4-7B0671B126DC}"/>
              </a:ext>
            </a:extLst>
          </p:cNvPr>
          <p:cNvSpPr>
            <a:spLocks noGrp="1"/>
          </p:cNvSpPr>
          <p:nvPr>
            <p:ph type="title"/>
          </p:nvPr>
        </p:nvSpPr>
        <p:spPr>
          <a:xfrm>
            <a:off x="474663" y="404813"/>
            <a:ext cx="8280400" cy="730250"/>
          </a:xfrm>
        </p:spPr>
        <p:txBody>
          <a:bodyPr/>
          <a:lstStyle/>
          <a:p>
            <a:r>
              <a:rPr lang="lv-LV" altLang="lv-LV" sz="1800">
                <a:solidFill>
                  <a:srgbClr val="800000"/>
                </a:solidFill>
              </a:rPr>
              <a:t>NOMETŅU APRAKSTI</a:t>
            </a:r>
            <a:br>
              <a:rPr lang="lv-LV" altLang="lv-LV" sz="1800">
                <a:solidFill>
                  <a:srgbClr val="800000"/>
                </a:solidFill>
              </a:rPr>
            </a:br>
            <a:r>
              <a:rPr lang="lv-LV" altLang="lv-LV" sz="1800">
                <a:solidFill>
                  <a:srgbClr val="800000"/>
                </a:solidFill>
              </a:rPr>
              <a:t>(visi piemēri ir no </a:t>
            </a:r>
            <a:r>
              <a:rPr lang="lv-LV" altLang="lv-LV" sz="1800">
                <a:solidFill>
                  <a:srgbClr val="800000"/>
                </a:solidFill>
                <a:hlinkClick r:id="rId2"/>
              </a:rPr>
              <a:t>www.nometnes.gov.lv</a:t>
            </a:r>
            <a:r>
              <a:rPr lang="lv-LV" altLang="lv-LV" sz="1800">
                <a:solidFill>
                  <a:srgbClr val="800000"/>
                </a:solidFill>
              </a:rPr>
              <a:t> publicētajiem nometņu aprakstiem</a:t>
            </a:r>
            <a:endParaRPr lang="lv-LV" altLang="lv-LV">
              <a:solidFill>
                <a:srgbClr val="800000"/>
              </a:solidFill>
            </a:endParaRPr>
          </a:p>
        </p:txBody>
      </p:sp>
      <p:sp>
        <p:nvSpPr>
          <p:cNvPr id="33795" name="Content Placeholder 2">
            <a:extLst>
              <a:ext uri="{FF2B5EF4-FFF2-40B4-BE49-F238E27FC236}">
                <a16:creationId xmlns:a16="http://schemas.microsoft.com/office/drawing/2014/main" id="{39E80B39-8EE2-9A97-05F3-230C39294931}"/>
              </a:ext>
            </a:extLst>
          </p:cNvPr>
          <p:cNvSpPr>
            <a:spLocks noGrp="1"/>
          </p:cNvSpPr>
          <p:nvPr>
            <p:ph idx="1"/>
          </p:nvPr>
        </p:nvSpPr>
        <p:spPr>
          <a:xfrm>
            <a:off x="479425" y="1108075"/>
            <a:ext cx="8461375" cy="4557713"/>
          </a:xfrm>
        </p:spPr>
        <p:txBody>
          <a:bodyPr/>
          <a:lstStyle/>
          <a:p>
            <a:pPr marL="0" indent="0">
              <a:lnSpc>
                <a:spcPct val="107000"/>
              </a:lnSpc>
              <a:spcBef>
                <a:spcPts val="0"/>
              </a:spcBef>
              <a:spcAft>
                <a:spcPts val="0"/>
              </a:spcAft>
              <a:buFont typeface="Wingdings 3" panose="05040102010807070707" pitchFamily="18" charset="2"/>
              <a:buNone/>
              <a:defRPr/>
            </a:pPr>
            <a:r>
              <a:rPr lang="lv-LV" sz="1600" b="1" kern="100" dirty="0">
                <a:latin typeface="Calibri" panose="020F0502020204030204" pitchFamily="34" charset="0"/>
                <a:ea typeface="Calibri" panose="020F0502020204030204" pitchFamily="34" charset="0"/>
                <a:cs typeface="Arial" panose="020B0604020202020204" pitchFamily="34" charset="0"/>
              </a:rPr>
              <a:t>Izvērsts izdzīvošanas skolas tēvu un dēlu nometnes apraksts</a:t>
            </a:r>
          </a:p>
          <a:p>
            <a:pPr marL="0" indent="0">
              <a:lnSpc>
                <a:spcPct val="107000"/>
              </a:lnSpc>
              <a:spcBef>
                <a:spcPts val="0"/>
              </a:spcBef>
              <a:spcAft>
                <a:spcPts val="0"/>
              </a:spcAft>
              <a:buFont typeface="Wingdings 3" panose="05040102010807070707" pitchFamily="18" charset="2"/>
              <a:buNone/>
              <a:defRPr/>
            </a:pPr>
            <a:r>
              <a:rPr lang="lv-LV" sz="1600" kern="100" dirty="0">
                <a:latin typeface="Calibri" panose="020F0502020204030204" pitchFamily="34" charset="0"/>
                <a:ea typeface="Calibri" panose="020F0502020204030204" pitchFamily="34" charset="0"/>
                <a:cs typeface="Arial" panose="020B0604020202020204" pitchFamily="34" charset="0"/>
              </a:rPr>
              <a:t>TĒVU UN DĒLU PIEDZĪVOJUMU NOMETNE</a:t>
            </a:r>
          </a:p>
          <a:p>
            <a:pPr marL="0" indent="0">
              <a:lnSpc>
                <a:spcPct val="107000"/>
              </a:lnSpc>
              <a:spcBef>
                <a:spcPts val="0"/>
              </a:spcBef>
              <a:spcAft>
                <a:spcPts val="0"/>
              </a:spcAft>
              <a:buFont typeface="Wingdings 3" panose="05040102010807070707" pitchFamily="18" charset="2"/>
              <a:buNone/>
              <a:defRPr/>
            </a:pPr>
            <a:r>
              <a:rPr lang="lv-LV" sz="1600" kern="100" dirty="0">
                <a:latin typeface="Calibri" panose="020F0502020204030204" pitchFamily="34" charset="0"/>
                <a:ea typeface="Calibri" panose="020F0502020204030204" pitchFamily="34" charset="0"/>
                <a:cs typeface="Arial" panose="020B0604020202020204" pitchFamily="34" charset="0"/>
              </a:rPr>
              <a:t>Datums: 26.04.-27.04.2025</a:t>
            </a:r>
          </a:p>
          <a:p>
            <a:pPr marL="0" indent="0">
              <a:lnSpc>
                <a:spcPct val="107000"/>
              </a:lnSpc>
              <a:spcBef>
                <a:spcPts val="0"/>
              </a:spcBef>
              <a:spcAft>
                <a:spcPts val="0"/>
              </a:spcAft>
              <a:buFont typeface="Wingdings 3" panose="05040102010807070707" pitchFamily="18" charset="2"/>
              <a:buNone/>
              <a:defRPr/>
            </a:pPr>
            <a:r>
              <a:rPr lang="lv-LV" sz="1600" kern="100" dirty="0">
                <a:latin typeface="Calibri" panose="020F0502020204030204" pitchFamily="34" charset="0"/>
                <a:ea typeface="Calibri" panose="020F0502020204030204" pitchFamily="34" charset="0"/>
                <a:cs typeface="Arial" panose="020B0604020202020204" pitchFamily="34" charset="0"/>
              </a:rPr>
              <a:t>Dalībnieku skaits ierobežots: </a:t>
            </a:r>
            <a:r>
              <a:rPr lang="lv-LV" sz="1600" kern="100" dirty="0" err="1">
                <a:latin typeface="Calibri" panose="020F0502020204030204" pitchFamily="34" charset="0"/>
                <a:ea typeface="Calibri" panose="020F0502020204030204" pitchFamily="34" charset="0"/>
                <a:cs typeface="Arial" panose="020B0604020202020204" pitchFamily="34" charset="0"/>
              </a:rPr>
              <a:t>līdz</a:t>
            </a:r>
            <a:r>
              <a:rPr lang="lv-LV" sz="1600" kern="100" dirty="0">
                <a:latin typeface="Calibri" panose="020F0502020204030204" pitchFamily="34" charset="0"/>
                <a:ea typeface="Calibri" panose="020F0502020204030204" pitchFamily="34" charset="0"/>
                <a:cs typeface="Arial" panose="020B0604020202020204" pitchFamily="34" charset="0"/>
              </a:rPr>
              <a:t> 15 </a:t>
            </a:r>
            <a:r>
              <a:rPr lang="lv-LV" sz="1600" kern="100" dirty="0" err="1">
                <a:latin typeface="Calibri" panose="020F0502020204030204" pitchFamily="34" charset="0"/>
                <a:ea typeface="Calibri" panose="020F0502020204030204" pitchFamily="34" charset="0"/>
                <a:cs typeface="Arial" panose="020B0604020202020204" pitchFamily="34" charset="0"/>
              </a:rPr>
              <a:t>pāriem</a:t>
            </a:r>
            <a:r>
              <a:rPr lang="lv-LV" sz="1600" kern="100" dirty="0">
                <a:latin typeface="Calibri" panose="020F0502020204030204" pitchFamily="34" charset="0"/>
                <a:ea typeface="Calibri" panose="020F0502020204030204" pitchFamily="34" charset="0"/>
                <a:cs typeface="Arial" panose="020B0604020202020204" pitchFamily="34" charset="0"/>
              </a:rPr>
              <a:t>, </a:t>
            </a:r>
            <a:r>
              <a:rPr lang="lv-LV" sz="1600" kern="100" dirty="0" err="1">
                <a:latin typeface="Calibri" panose="020F0502020204030204" pitchFamily="34" charset="0"/>
                <a:ea typeface="Calibri" panose="020F0502020204030204" pitchFamily="34" charset="0"/>
                <a:cs typeface="Arial" panose="020B0604020202020204" pitchFamily="34" charset="0"/>
              </a:rPr>
              <a:t>garante</a:t>
            </a:r>
            <a:r>
              <a:rPr lang="lv-LV" sz="1600" kern="100" dirty="0">
                <a:latin typeface="Calibri" panose="020F0502020204030204" pitchFamily="34" charset="0"/>
                <a:ea typeface="Calibri" panose="020F0502020204030204" pitchFamily="34" charset="0"/>
                <a:cs typeface="Arial" panose="020B0604020202020204" pitchFamily="34" charset="0"/>
              </a:rPr>
              <a:t>̄ vietu nometnē </a:t>
            </a:r>
            <a:r>
              <a:rPr lang="lv-LV" sz="1600" kern="100" dirty="0" err="1">
                <a:latin typeface="Calibri" panose="020F0502020204030204" pitchFamily="34" charset="0"/>
                <a:ea typeface="Calibri" panose="020F0502020204030204" pitchFamily="34" charset="0"/>
                <a:cs typeface="Arial" panose="020B0604020202020204" pitchFamily="34" charset="0"/>
              </a:rPr>
              <a:t>reģistrējoties</a:t>
            </a:r>
            <a:r>
              <a:rPr lang="lv-LV" sz="1600" kern="100" dirty="0">
                <a:latin typeface="Calibri" panose="020F0502020204030204" pitchFamily="34" charset="0"/>
                <a:ea typeface="Calibri" panose="020F0502020204030204" pitchFamily="34" charset="0"/>
                <a:cs typeface="Arial" panose="020B0604020202020204" pitchFamily="34" charset="0"/>
              </a:rPr>
              <a:t> jau </a:t>
            </a:r>
            <a:r>
              <a:rPr lang="lv-LV" sz="1600" kern="100" dirty="0" err="1">
                <a:latin typeface="Calibri" panose="020F0502020204030204" pitchFamily="34" charset="0"/>
                <a:ea typeface="Calibri" panose="020F0502020204030204" pitchFamily="34" charset="0"/>
                <a:cs typeface="Arial" panose="020B0604020202020204" pitchFamily="34" charset="0"/>
              </a:rPr>
              <a:t>šobrīd</a:t>
            </a:r>
            <a:r>
              <a:rPr lang="lv-LV" sz="1600" kern="100" dirty="0">
                <a:latin typeface="Calibri" panose="020F0502020204030204" pitchFamily="34" charset="0"/>
                <a:ea typeface="Calibri" panose="020F0502020204030204" pitchFamily="34" charset="0"/>
                <a:cs typeface="Arial" panose="020B0604020202020204" pitchFamily="34" charset="0"/>
              </a:rPr>
              <a:t>;</a:t>
            </a:r>
          </a:p>
          <a:p>
            <a:pPr marL="0" indent="0">
              <a:lnSpc>
                <a:spcPct val="107000"/>
              </a:lnSpc>
              <a:spcBef>
                <a:spcPts val="0"/>
              </a:spcBef>
              <a:spcAft>
                <a:spcPts val="0"/>
              </a:spcAft>
              <a:buFont typeface="Wingdings 3" panose="05040102010807070707" pitchFamily="18" charset="2"/>
              <a:buNone/>
              <a:defRPr/>
            </a:pPr>
            <a:r>
              <a:rPr lang="lv-LV" sz="1600" kern="100" dirty="0">
                <a:latin typeface="Calibri" panose="020F0502020204030204" pitchFamily="34" charset="0"/>
                <a:ea typeface="Calibri" panose="020F0502020204030204" pitchFamily="34" charset="0"/>
                <a:cs typeface="Arial" panose="020B0604020202020204" pitchFamily="34" charset="0"/>
              </a:rPr>
              <a:t>Vieta: </a:t>
            </a:r>
            <a:r>
              <a:rPr lang="lv-LV" sz="1600" kern="100" dirty="0" err="1">
                <a:latin typeface="Calibri" panose="020F0502020204030204" pitchFamily="34" charset="0"/>
                <a:ea typeface="Calibri" panose="020F0502020204030204" pitchFamily="34" charset="0"/>
                <a:cs typeface="Arial" panose="020B0604020202020204" pitchFamily="34" charset="0"/>
              </a:rPr>
              <a:t>Pāvilostas</a:t>
            </a:r>
            <a:r>
              <a:rPr lang="lv-LV" sz="1600" kern="100" dirty="0">
                <a:latin typeface="Calibri" panose="020F0502020204030204" pitchFamily="34" charset="0"/>
                <a:ea typeface="Calibri" panose="020F0502020204030204" pitchFamily="34" charset="0"/>
                <a:cs typeface="Arial" panose="020B0604020202020204" pitchFamily="34" charset="0"/>
              </a:rPr>
              <a:t> </a:t>
            </a:r>
            <a:r>
              <a:rPr lang="lv-LV" sz="1600" kern="100" dirty="0" err="1">
                <a:latin typeface="Calibri" panose="020F0502020204030204" pitchFamily="34" charset="0"/>
                <a:ea typeface="Calibri" panose="020F0502020204030204" pitchFamily="34" charset="0"/>
                <a:cs typeface="Arial" panose="020B0604020202020204" pitchFamily="34" charset="0"/>
              </a:rPr>
              <a:t>apkārtne</a:t>
            </a:r>
            <a:r>
              <a:rPr lang="lv-LV" sz="1600" kern="100" dirty="0">
                <a:latin typeface="Calibri" panose="020F0502020204030204" pitchFamily="34" charset="0"/>
                <a:ea typeface="Calibri" panose="020F0502020204030204" pitchFamily="34" charset="0"/>
                <a:cs typeface="Arial" panose="020B0604020202020204" pitchFamily="34" charset="0"/>
              </a:rPr>
              <a:t>̄, </a:t>
            </a:r>
            <a:r>
              <a:rPr lang="lv-LV" sz="1600" kern="100" dirty="0" err="1">
                <a:latin typeface="Calibri" panose="020F0502020204030204" pitchFamily="34" charset="0"/>
                <a:ea typeface="Calibri" panose="020F0502020204030204" pitchFamily="34" charset="0"/>
                <a:cs typeface="Arial" panose="020B0604020202020204" pitchFamily="34" charset="0"/>
              </a:rPr>
              <a:t>precīza</a:t>
            </a:r>
            <a:r>
              <a:rPr lang="lv-LV" sz="1600" kern="100" dirty="0">
                <a:latin typeface="Calibri" panose="020F0502020204030204" pitchFamily="34" charset="0"/>
                <a:ea typeface="Calibri" panose="020F0502020204030204" pitchFamily="34" charset="0"/>
                <a:cs typeface="Arial" panose="020B0604020202020204" pitchFamily="34" charset="0"/>
              </a:rPr>
              <a:t> vieta tiks </a:t>
            </a:r>
            <a:r>
              <a:rPr lang="lv-LV" sz="1600" kern="100" dirty="0" err="1">
                <a:latin typeface="Calibri" panose="020F0502020204030204" pitchFamily="34" charset="0"/>
                <a:ea typeface="Calibri" panose="020F0502020204030204" pitchFamily="34" charset="0"/>
                <a:cs typeface="Arial" panose="020B0604020202020204" pitchFamily="34" charset="0"/>
              </a:rPr>
              <a:t>nosūtīta</a:t>
            </a:r>
            <a:r>
              <a:rPr lang="lv-LV" sz="1600" kern="100" dirty="0">
                <a:latin typeface="Calibri" panose="020F0502020204030204" pitchFamily="34" charset="0"/>
                <a:ea typeface="Calibri" panose="020F0502020204030204" pitchFamily="34" charset="0"/>
                <a:cs typeface="Arial" panose="020B0604020202020204" pitchFamily="34" charset="0"/>
              </a:rPr>
              <a:t> </a:t>
            </a:r>
            <a:r>
              <a:rPr lang="lv-LV" sz="1600" kern="100" dirty="0" err="1">
                <a:latin typeface="Calibri" panose="020F0502020204030204" pitchFamily="34" charset="0"/>
                <a:ea typeface="Calibri" panose="020F0502020204030204" pitchFamily="34" charset="0"/>
                <a:cs typeface="Arial" panose="020B0604020202020204" pitchFamily="34" charset="0"/>
              </a:rPr>
              <a:t>dalībniekiem</a:t>
            </a:r>
            <a:r>
              <a:rPr lang="lv-LV" sz="1600" kern="100" dirty="0">
                <a:latin typeface="Calibri" panose="020F0502020204030204" pitchFamily="34" charset="0"/>
                <a:ea typeface="Calibri" panose="020F0502020204030204" pitchFamily="34" charset="0"/>
                <a:cs typeface="Arial" panose="020B0604020202020204" pitchFamily="34" charset="0"/>
              </a:rPr>
              <a:t> uz e-pastu;</a:t>
            </a:r>
          </a:p>
          <a:p>
            <a:pPr marL="0" indent="0">
              <a:lnSpc>
                <a:spcPct val="107000"/>
              </a:lnSpc>
              <a:spcBef>
                <a:spcPts val="0"/>
              </a:spcBef>
              <a:spcAft>
                <a:spcPts val="0"/>
              </a:spcAft>
              <a:buFont typeface="Wingdings 3" panose="05040102010807070707" pitchFamily="18" charset="2"/>
              <a:buNone/>
              <a:defRPr/>
            </a:pPr>
            <a:r>
              <a:rPr lang="lv-LV" sz="1600" kern="100" dirty="0" err="1">
                <a:latin typeface="Calibri" panose="020F0502020204030204" pitchFamily="34" charset="0"/>
                <a:ea typeface="Calibri" panose="020F0502020204030204" pitchFamily="34" charset="0"/>
                <a:cs typeface="Arial" panose="020B0604020202020204" pitchFamily="34" charset="0"/>
              </a:rPr>
              <a:t>Sagatavotības</a:t>
            </a:r>
            <a:r>
              <a:rPr lang="lv-LV" sz="1600" kern="100" dirty="0">
                <a:latin typeface="Calibri" panose="020F0502020204030204" pitchFamily="34" charset="0"/>
                <a:ea typeface="Calibri" panose="020F0502020204030204" pitchFamily="34" charset="0"/>
                <a:cs typeface="Arial" panose="020B0604020202020204" pitchFamily="34" charset="0"/>
              </a:rPr>
              <a:t> </a:t>
            </a:r>
            <a:r>
              <a:rPr lang="lv-LV" sz="1600" kern="100" dirty="0" err="1">
                <a:latin typeface="Calibri" panose="020F0502020204030204" pitchFamily="34" charset="0"/>
                <a:ea typeface="Calibri" panose="020F0502020204030204" pitchFamily="34" charset="0"/>
                <a:cs typeface="Arial" panose="020B0604020202020204" pitchFamily="34" charset="0"/>
              </a:rPr>
              <a:t>līmenis</a:t>
            </a:r>
            <a:r>
              <a:rPr lang="lv-LV" sz="1600" kern="100" dirty="0">
                <a:latin typeface="Calibri" panose="020F0502020204030204" pitchFamily="34" charset="0"/>
                <a:ea typeface="Calibri" panose="020F0502020204030204" pitchFamily="34" charset="0"/>
                <a:cs typeface="Arial" panose="020B0604020202020204" pitchFamily="34" charset="0"/>
              </a:rPr>
              <a:t>: bez </a:t>
            </a:r>
            <a:r>
              <a:rPr lang="lv-LV" sz="1600" kern="100" dirty="0" err="1">
                <a:latin typeface="Calibri" panose="020F0502020204030204" pitchFamily="34" charset="0"/>
                <a:ea typeface="Calibri" panose="020F0502020204030204" pitchFamily="34" charset="0"/>
                <a:cs typeface="Arial" panose="020B0604020202020204" pitchFamily="34" charset="0"/>
              </a:rPr>
              <a:t>priekšzināšanām</a:t>
            </a:r>
            <a:r>
              <a:rPr lang="lv-LV" sz="1600" kern="100" dirty="0">
                <a:latin typeface="Calibri" panose="020F0502020204030204" pitchFamily="34" charset="0"/>
                <a:ea typeface="Calibri" panose="020F0502020204030204" pitchFamily="34" charset="0"/>
                <a:cs typeface="Arial" panose="020B0604020202020204" pitchFamily="34" charset="0"/>
              </a:rPr>
              <a:t>. </a:t>
            </a:r>
          </a:p>
          <a:p>
            <a:pPr marL="0" indent="0">
              <a:lnSpc>
                <a:spcPct val="107000"/>
              </a:lnSpc>
              <a:spcBef>
                <a:spcPts val="0"/>
              </a:spcBef>
              <a:spcAft>
                <a:spcPts val="0"/>
              </a:spcAft>
              <a:buFont typeface="Wingdings 3" panose="05040102010807070707" pitchFamily="18" charset="2"/>
              <a:buNone/>
              <a:defRPr/>
            </a:pPr>
            <a:r>
              <a:rPr lang="lv-LV" sz="1600" kern="100" dirty="0">
                <a:latin typeface="Calibri" panose="020F0502020204030204" pitchFamily="34" charset="0"/>
                <a:ea typeface="Calibri" panose="020F0502020204030204" pitchFamily="34" charset="0"/>
                <a:cs typeface="Arial" panose="020B0604020202020204" pitchFamily="34" charset="0"/>
              </a:rPr>
              <a:t>Tēvs, ja arī Tu vēlies kopā ar dēlu: </a:t>
            </a:r>
          </a:p>
          <a:p>
            <a:pPr>
              <a:lnSpc>
                <a:spcPct val="107000"/>
              </a:lnSpc>
              <a:spcBef>
                <a:spcPts val="0"/>
              </a:spcBef>
              <a:spcAft>
                <a:spcPts val="0"/>
              </a:spcAft>
              <a:defRPr/>
            </a:pPr>
            <a:r>
              <a:rPr lang="lv-LV" sz="1600" kern="100" dirty="0">
                <a:latin typeface="Calibri" panose="020F0502020204030204" pitchFamily="34" charset="0"/>
                <a:ea typeface="Calibri" panose="020F0502020204030204" pitchFamily="34" charset="0"/>
                <a:cs typeface="Arial" panose="020B0604020202020204" pitchFamily="34" charset="0"/>
              </a:rPr>
              <a:t>stiprināt savstarpējās attiecības;</a:t>
            </a:r>
          </a:p>
          <a:p>
            <a:pPr>
              <a:lnSpc>
                <a:spcPct val="107000"/>
              </a:lnSpc>
              <a:spcBef>
                <a:spcPts val="0"/>
              </a:spcBef>
              <a:spcAft>
                <a:spcPts val="0"/>
              </a:spcAft>
              <a:defRPr/>
            </a:pPr>
            <a:r>
              <a:rPr lang="lv-LV" sz="1600" kern="100" dirty="0">
                <a:latin typeface="Calibri" panose="020F0502020204030204" pitchFamily="34" charset="0"/>
                <a:ea typeface="Calibri" panose="020F0502020204030204" pitchFamily="34" charset="0"/>
                <a:cs typeface="Arial" panose="020B0604020202020204" pitchFamily="34" charset="0"/>
              </a:rPr>
              <a:t>apgūt izdzīvošanas iemaņas;</a:t>
            </a:r>
          </a:p>
          <a:p>
            <a:pPr>
              <a:lnSpc>
                <a:spcPct val="107000"/>
              </a:lnSpc>
              <a:spcBef>
                <a:spcPts val="0"/>
              </a:spcBef>
              <a:spcAft>
                <a:spcPts val="0"/>
              </a:spcAft>
              <a:defRPr/>
            </a:pPr>
            <a:r>
              <a:rPr lang="lv-LV" sz="1600" kern="100" dirty="0">
                <a:latin typeface="Calibri" panose="020F0502020204030204" pitchFamily="34" charset="0"/>
                <a:ea typeface="Calibri" panose="020F0502020204030204" pitchFamily="34" charset="0"/>
                <a:cs typeface="Arial" panose="020B0604020202020204" pitchFamily="34" charset="0"/>
              </a:rPr>
              <a:t>attīstīt vīrišķīgu raksturu;</a:t>
            </a:r>
          </a:p>
          <a:p>
            <a:pPr>
              <a:lnSpc>
                <a:spcPct val="107000"/>
              </a:lnSpc>
              <a:spcBef>
                <a:spcPts val="0"/>
              </a:spcBef>
              <a:spcAft>
                <a:spcPts val="0"/>
              </a:spcAft>
              <a:defRPr/>
            </a:pPr>
            <a:r>
              <a:rPr lang="lv-LV" sz="1600" kern="100" dirty="0">
                <a:latin typeface="Calibri" panose="020F0502020204030204" pitchFamily="34" charset="0"/>
                <a:ea typeface="Calibri" panose="020F0502020204030204" pitchFamily="34" charset="0"/>
                <a:cs typeface="Arial" panose="020B0604020202020204" pitchFamily="34" charset="0"/>
              </a:rPr>
              <a:t>kopīgu piedzīvojumu un paliekošas emocijas;</a:t>
            </a:r>
          </a:p>
          <a:p>
            <a:pPr>
              <a:lnSpc>
                <a:spcPct val="107000"/>
              </a:lnSpc>
              <a:spcBef>
                <a:spcPts val="0"/>
              </a:spcBef>
              <a:spcAft>
                <a:spcPts val="0"/>
              </a:spcAft>
              <a:defRPr/>
            </a:pPr>
            <a:r>
              <a:rPr lang="lv-LV" sz="1600" kern="100" dirty="0">
                <a:latin typeface="Calibri" panose="020F0502020204030204" pitchFamily="34" charset="0"/>
                <a:ea typeface="Calibri" panose="020F0502020204030204" pitchFamily="34" charset="0"/>
                <a:cs typeface="Arial" panose="020B0604020202020204" pitchFamily="34" charset="0"/>
              </a:rPr>
              <a:t>pavadīt laiku bez telefona, </a:t>
            </a:r>
          </a:p>
          <a:p>
            <a:pPr>
              <a:lnSpc>
                <a:spcPct val="107000"/>
              </a:lnSpc>
              <a:spcBef>
                <a:spcPts val="0"/>
              </a:spcBef>
              <a:spcAft>
                <a:spcPts val="0"/>
              </a:spcAft>
              <a:defRPr/>
            </a:pPr>
            <a:r>
              <a:rPr lang="lv-LV" sz="1600" kern="100" dirty="0">
                <a:latin typeface="Calibri" panose="020F0502020204030204" pitchFamily="34" charset="0"/>
                <a:ea typeface="Calibri" panose="020F0502020204030204" pitchFamily="34" charset="0"/>
                <a:cs typeface="Arial" panose="020B0604020202020204" pitchFamily="34" charset="0"/>
              </a:rPr>
              <a:t>tad reģistrējies nometnei. </a:t>
            </a:r>
          </a:p>
          <a:p>
            <a:pPr marL="0" indent="0">
              <a:lnSpc>
                <a:spcPct val="107000"/>
              </a:lnSpc>
              <a:spcBef>
                <a:spcPts val="0"/>
              </a:spcBef>
              <a:spcAft>
                <a:spcPts val="0"/>
              </a:spcAft>
              <a:buFont typeface="Wingdings 3" panose="05040102010807070707" pitchFamily="18" charset="2"/>
              <a:buNone/>
              <a:defRPr/>
            </a:pPr>
            <a:endParaRPr lang="lv-LV" sz="1600" kern="100" dirty="0">
              <a:latin typeface="Calibri" panose="020F0502020204030204" pitchFamily="34" charset="0"/>
              <a:ea typeface="Calibri" panose="020F0502020204030204" pitchFamily="34" charset="0"/>
              <a:cs typeface="Arial" panose="020B0604020202020204" pitchFamily="34" charset="0"/>
            </a:endParaRPr>
          </a:p>
          <a:p>
            <a:pPr marL="0" indent="0">
              <a:lnSpc>
                <a:spcPct val="107000"/>
              </a:lnSpc>
              <a:spcBef>
                <a:spcPts val="0"/>
              </a:spcBef>
              <a:spcAft>
                <a:spcPts val="0"/>
              </a:spcAft>
              <a:buFont typeface="Wingdings 3" panose="05040102010807070707" pitchFamily="18" charset="2"/>
              <a:buNone/>
              <a:defRPr/>
            </a:pPr>
            <a:r>
              <a:rPr lang="lv-LV" sz="1600" kern="100" dirty="0" err="1">
                <a:latin typeface="Calibri" panose="020F0502020204030204" pitchFamily="34" charset="0"/>
                <a:ea typeface="Calibri" panose="020F0502020204030204" pitchFamily="34" charset="0"/>
                <a:cs typeface="Arial" panose="020B0604020202020204" pitchFamily="34" charset="0"/>
              </a:rPr>
              <a:t>Šo</a:t>
            </a:r>
            <a:r>
              <a:rPr lang="lv-LV" sz="1600" kern="100" dirty="0">
                <a:latin typeface="Calibri" panose="020F0502020204030204" pitchFamily="34" charset="0"/>
                <a:ea typeface="Calibri" panose="020F0502020204030204" pitchFamily="34" charset="0"/>
                <a:cs typeface="Arial" panose="020B0604020202020204" pitchFamily="34" charset="0"/>
              </a:rPr>
              <a:t> nometni </a:t>
            </a:r>
            <a:r>
              <a:rPr lang="lv-LV" sz="1600" kern="100" dirty="0" err="1">
                <a:latin typeface="Calibri" panose="020F0502020204030204" pitchFamily="34" charset="0"/>
                <a:ea typeface="Calibri" panose="020F0502020204030204" pitchFamily="34" charset="0"/>
                <a:cs typeface="Arial" panose="020B0604020202020204" pitchFamily="34" charset="0"/>
              </a:rPr>
              <a:t>rekomendējam</a:t>
            </a:r>
            <a:r>
              <a:rPr lang="lv-LV" sz="1600" kern="100" dirty="0">
                <a:latin typeface="Calibri" panose="020F0502020204030204" pitchFamily="34" charset="0"/>
                <a:ea typeface="Calibri" panose="020F0502020204030204" pitchFamily="34" charset="0"/>
                <a:cs typeface="Arial" panose="020B0604020202020204" pitchFamily="34" charset="0"/>
              </a:rPr>
              <a:t> </a:t>
            </a:r>
            <a:r>
              <a:rPr lang="lv-LV" sz="1600" kern="100" dirty="0" err="1">
                <a:latin typeface="Calibri" panose="020F0502020204030204" pitchFamily="34" charset="0"/>
                <a:ea typeface="Calibri" panose="020F0502020204030204" pitchFamily="34" charset="0"/>
                <a:cs typeface="Arial" panose="020B0604020202020204" pitchFamily="34" charset="0"/>
              </a:rPr>
              <a:t>tēviem</a:t>
            </a:r>
            <a:r>
              <a:rPr lang="lv-LV" sz="1600" kern="100" dirty="0">
                <a:latin typeface="Calibri" panose="020F0502020204030204" pitchFamily="34" charset="0"/>
                <a:ea typeface="Calibri" panose="020F0502020204030204" pitchFamily="34" charset="0"/>
                <a:cs typeface="Arial" panose="020B0604020202020204" pitchFamily="34" charset="0"/>
              </a:rPr>
              <a:t> ar </a:t>
            </a:r>
            <a:r>
              <a:rPr lang="lv-LV" sz="1600" kern="100" dirty="0" err="1">
                <a:latin typeface="Calibri" panose="020F0502020204030204" pitchFamily="34" charset="0"/>
                <a:ea typeface="Calibri" panose="020F0502020204030204" pitchFamily="34" charset="0"/>
                <a:cs typeface="Arial" panose="020B0604020202020204" pitchFamily="34" charset="0"/>
              </a:rPr>
              <a:t>dēliem</a:t>
            </a:r>
            <a:r>
              <a:rPr lang="lv-LV" sz="1600" kern="100" dirty="0">
                <a:latin typeface="Calibri" panose="020F0502020204030204" pitchFamily="34" charset="0"/>
                <a:ea typeface="Calibri" panose="020F0502020204030204" pitchFamily="34" charset="0"/>
                <a:cs typeface="Arial" panose="020B0604020202020204" pitchFamily="34" charset="0"/>
              </a:rPr>
              <a:t> bez </a:t>
            </a:r>
            <a:r>
              <a:rPr lang="lv-LV" sz="1600" kern="100" dirty="0" err="1">
                <a:latin typeface="Calibri" panose="020F0502020204030204" pitchFamily="34" charset="0"/>
                <a:ea typeface="Calibri" panose="020F0502020204030204" pitchFamily="34" charset="0"/>
                <a:cs typeface="Arial" panose="020B0604020202020204" pitchFamily="34" charset="0"/>
              </a:rPr>
              <a:t>iepriekšējas</a:t>
            </a:r>
            <a:r>
              <a:rPr lang="lv-LV" sz="1600" kern="100" dirty="0">
                <a:latin typeface="Calibri" panose="020F0502020204030204" pitchFamily="34" charset="0"/>
                <a:ea typeface="Calibri" panose="020F0502020204030204" pitchFamily="34" charset="0"/>
                <a:cs typeface="Arial" panose="020B0604020202020204" pitchFamily="34" charset="0"/>
              </a:rPr>
              <a:t> pieredzes, kā arī tiem, kuri ir </a:t>
            </a:r>
            <a:r>
              <a:rPr lang="lv-LV" sz="1600" kern="100" dirty="0" err="1">
                <a:latin typeface="Calibri" panose="020F0502020204030204" pitchFamily="34" charset="0"/>
                <a:ea typeface="Calibri" panose="020F0502020204030204" pitchFamily="34" charset="0"/>
                <a:cs typeface="Arial" panose="020B0604020202020204" pitchFamily="34" charset="0"/>
              </a:rPr>
              <a:t>piedalījušies</a:t>
            </a:r>
            <a:r>
              <a:rPr lang="lv-LV" sz="1600" kern="100" dirty="0">
                <a:latin typeface="Calibri" panose="020F0502020204030204" pitchFamily="34" charset="0"/>
                <a:ea typeface="Calibri" panose="020F0502020204030204" pitchFamily="34" charset="0"/>
                <a:cs typeface="Arial" panose="020B0604020202020204" pitchFamily="34" charset="0"/>
              </a:rPr>
              <a:t> </a:t>
            </a:r>
            <a:r>
              <a:rPr lang="lv-LV" sz="1600" kern="100" dirty="0" err="1">
                <a:latin typeface="Calibri" panose="020F0502020204030204" pitchFamily="34" charset="0"/>
                <a:ea typeface="Calibri" panose="020F0502020204030204" pitchFamily="34" charset="0"/>
                <a:cs typeface="Arial" panose="020B0604020202020204" pitchFamily="34" charset="0"/>
              </a:rPr>
              <a:t>Izdzīvošanas</a:t>
            </a:r>
            <a:r>
              <a:rPr lang="lv-LV" sz="1600" kern="100" dirty="0">
                <a:latin typeface="Calibri" panose="020F0502020204030204" pitchFamily="34" charset="0"/>
                <a:ea typeface="Calibri" panose="020F0502020204030204" pitchFamily="34" charset="0"/>
                <a:cs typeface="Arial" panose="020B0604020202020204" pitchFamily="34" charset="0"/>
              </a:rPr>
              <a:t> skolas </a:t>
            </a:r>
            <a:r>
              <a:rPr lang="lv-LV" sz="1600" kern="100" dirty="0" err="1">
                <a:latin typeface="Calibri" panose="020F0502020204030204" pitchFamily="34" charset="0"/>
                <a:ea typeface="Calibri" panose="020F0502020204030204" pitchFamily="34" charset="0"/>
                <a:cs typeface="Arial" panose="020B0604020202020204" pitchFamily="34" charset="0"/>
              </a:rPr>
              <a:t>organizētajos</a:t>
            </a:r>
            <a:r>
              <a:rPr lang="lv-LV" sz="1600" kern="100" dirty="0">
                <a:latin typeface="Calibri" panose="020F0502020204030204" pitchFamily="34" charset="0"/>
                <a:ea typeface="Calibri" panose="020F0502020204030204" pitchFamily="34" charset="0"/>
                <a:cs typeface="Arial" panose="020B0604020202020204" pitchFamily="34" charset="0"/>
              </a:rPr>
              <a:t> </a:t>
            </a:r>
            <a:r>
              <a:rPr lang="lv-LV" sz="1600" kern="100" dirty="0" err="1">
                <a:latin typeface="Calibri" panose="020F0502020204030204" pitchFamily="34" charset="0"/>
                <a:ea typeface="Calibri" panose="020F0502020204030204" pitchFamily="34" charset="0"/>
                <a:cs typeface="Arial" panose="020B0604020202020204" pitchFamily="34" charset="0"/>
              </a:rPr>
              <a:t>pārgājienos</a:t>
            </a:r>
            <a:r>
              <a:rPr lang="lv-LV" sz="1600" kern="100" dirty="0">
                <a:latin typeface="Calibri" panose="020F0502020204030204" pitchFamily="34" charset="0"/>
                <a:ea typeface="Calibri" panose="020F0502020204030204" pitchFamily="34" charset="0"/>
                <a:cs typeface="Arial" panose="020B0604020202020204" pitchFamily="34" charset="0"/>
              </a:rPr>
              <a:t>. </a:t>
            </a:r>
            <a:r>
              <a:rPr lang="lv-LV" sz="1600" kern="100" dirty="0" err="1">
                <a:latin typeface="Calibri" panose="020F0502020204030204" pitchFamily="34" charset="0"/>
                <a:ea typeface="Calibri" panose="020F0502020204030204" pitchFamily="34" charset="0"/>
                <a:cs typeface="Arial" panose="020B0604020202020204" pitchFamily="34" charset="0"/>
              </a:rPr>
              <a:t>Dzīvosim</a:t>
            </a:r>
            <a:r>
              <a:rPr lang="lv-LV" sz="1600" kern="100" dirty="0">
                <a:latin typeface="Calibri" panose="020F0502020204030204" pitchFamily="34" charset="0"/>
                <a:ea typeface="Calibri" panose="020F0502020204030204" pitchFamily="34" charset="0"/>
                <a:cs typeface="Arial" panose="020B0604020202020204" pitchFamily="34" charset="0"/>
              </a:rPr>
              <a:t> dabā </a:t>
            </a:r>
            <a:r>
              <a:rPr lang="lv-LV" sz="1600" kern="100" dirty="0" err="1">
                <a:latin typeface="Calibri" panose="020F0502020204030204" pitchFamily="34" charset="0"/>
                <a:ea typeface="Calibri" panose="020F0502020204030204" pitchFamily="34" charset="0"/>
                <a:cs typeface="Arial" panose="020B0604020202020204" pitchFamily="34" charset="0"/>
              </a:rPr>
              <a:t>vīru</a:t>
            </a:r>
            <a:r>
              <a:rPr lang="lv-LV" sz="1600" kern="100" dirty="0">
                <a:latin typeface="Calibri" panose="020F0502020204030204" pitchFamily="34" charset="0"/>
                <a:ea typeface="Calibri" panose="020F0502020204030204" pitchFamily="34" charset="0"/>
                <a:cs typeface="Arial" panose="020B0604020202020204" pitchFamily="34" charset="0"/>
              </a:rPr>
              <a:t> </a:t>
            </a:r>
            <a:r>
              <a:rPr lang="lv-LV" sz="1600" kern="100" dirty="0" err="1">
                <a:latin typeface="Calibri" panose="020F0502020204030204" pitchFamily="34" charset="0"/>
                <a:ea typeface="Calibri" panose="020F0502020204030204" pitchFamily="34" charset="0"/>
                <a:cs typeface="Arial" panose="020B0604020202020204" pitchFamily="34" charset="0"/>
              </a:rPr>
              <a:t>sabiedrība</a:t>
            </a:r>
            <a:r>
              <a:rPr lang="lv-LV" sz="1600" kern="100" dirty="0">
                <a:latin typeface="Calibri" panose="020F0502020204030204" pitchFamily="34" charset="0"/>
                <a:ea typeface="Calibri" panose="020F0502020204030204" pitchFamily="34" charset="0"/>
                <a:cs typeface="Arial" panose="020B0604020202020204" pitchFamily="34" charset="0"/>
              </a:rPr>
              <a:t>̄!</a:t>
            </a:r>
          </a:p>
          <a:p>
            <a:pPr marL="0" indent="0">
              <a:lnSpc>
                <a:spcPct val="107000"/>
              </a:lnSpc>
              <a:spcBef>
                <a:spcPts val="0"/>
              </a:spcBef>
              <a:spcAft>
                <a:spcPts val="0"/>
              </a:spcAft>
              <a:buFont typeface="Wingdings 3" panose="05040102010807070707" pitchFamily="18" charset="2"/>
              <a:buNone/>
              <a:defRPr/>
            </a:pPr>
            <a:endParaRPr lang="lv-LV" sz="1600" kern="100" dirty="0">
              <a:latin typeface="Calibri" panose="020F0502020204030204" pitchFamily="34" charset="0"/>
              <a:ea typeface="Calibri" panose="020F0502020204030204" pitchFamily="34" charset="0"/>
              <a:cs typeface="Arial" panose="020B0604020202020204" pitchFamily="34" charset="0"/>
            </a:endParaRPr>
          </a:p>
          <a:p>
            <a:pPr marL="0" indent="0">
              <a:lnSpc>
                <a:spcPct val="107000"/>
              </a:lnSpc>
              <a:spcBef>
                <a:spcPts val="0"/>
              </a:spcBef>
              <a:spcAft>
                <a:spcPts val="0"/>
              </a:spcAft>
              <a:buFont typeface="Wingdings 3" panose="05040102010807070707" pitchFamily="18" charset="2"/>
              <a:buNone/>
              <a:defRPr/>
            </a:pPr>
            <a:endParaRPr lang="lv-LV" altLang="lv-LV" sz="1600" dirty="0"/>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le 1">
            <a:extLst>
              <a:ext uri="{FF2B5EF4-FFF2-40B4-BE49-F238E27FC236}">
                <a16:creationId xmlns:a16="http://schemas.microsoft.com/office/drawing/2014/main" id="{F6966DB4-816B-A732-C772-86D9FFE15090}"/>
              </a:ext>
            </a:extLst>
          </p:cNvPr>
          <p:cNvSpPr>
            <a:spLocks noGrp="1"/>
          </p:cNvSpPr>
          <p:nvPr>
            <p:ph type="title"/>
          </p:nvPr>
        </p:nvSpPr>
        <p:spPr>
          <a:xfrm>
            <a:off x="179388" y="404813"/>
            <a:ext cx="8569325" cy="730250"/>
          </a:xfrm>
        </p:spPr>
        <p:txBody>
          <a:bodyPr/>
          <a:lstStyle/>
          <a:p>
            <a:pPr algn="ctr"/>
            <a:r>
              <a:rPr lang="lv-LV" altLang="lv-LV" sz="1800">
                <a:solidFill>
                  <a:srgbClr val="800000"/>
                </a:solidFill>
              </a:rPr>
              <a:t>NOMETŅU APRAKSTI</a:t>
            </a:r>
            <a:br>
              <a:rPr lang="lv-LV" altLang="lv-LV" sz="1800">
                <a:solidFill>
                  <a:srgbClr val="800000"/>
                </a:solidFill>
              </a:rPr>
            </a:br>
            <a:r>
              <a:rPr lang="lv-LV" altLang="lv-LV" sz="1800">
                <a:solidFill>
                  <a:srgbClr val="800000"/>
                </a:solidFill>
              </a:rPr>
              <a:t>(visi piemēri ir no </a:t>
            </a:r>
            <a:r>
              <a:rPr lang="lv-LV" altLang="lv-LV" sz="1800">
                <a:solidFill>
                  <a:srgbClr val="800000"/>
                </a:solidFill>
                <a:hlinkClick r:id="rId2"/>
              </a:rPr>
              <a:t>www.nometnes.gov.lv</a:t>
            </a:r>
            <a:r>
              <a:rPr lang="lv-LV" altLang="lv-LV" sz="1800">
                <a:solidFill>
                  <a:srgbClr val="800000"/>
                </a:solidFill>
              </a:rPr>
              <a:t> publicētajiem nometņu aprakstiem)</a:t>
            </a:r>
          </a:p>
        </p:txBody>
      </p:sp>
      <p:sp>
        <p:nvSpPr>
          <p:cNvPr id="37891" name="Content Placeholder 2">
            <a:extLst>
              <a:ext uri="{FF2B5EF4-FFF2-40B4-BE49-F238E27FC236}">
                <a16:creationId xmlns:a16="http://schemas.microsoft.com/office/drawing/2014/main" id="{F1A6BF8F-9157-5617-9F0F-2C0272FF8ED1}"/>
              </a:ext>
            </a:extLst>
          </p:cNvPr>
          <p:cNvSpPr>
            <a:spLocks noGrp="1"/>
          </p:cNvSpPr>
          <p:nvPr>
            <p:ph idx="1"/>
          </p:nvPr>
        </p:nvSpPr>
        <p:spPr>
          <a:xfrm>
            <a:off x="1290638" y="1150938"/>
            <a:ext cx="6346825" cy="4702175"/>
          </a:xfrm>
        </p:spPr>
        <p:txBody>
          <a:bodyPr/>
          <a:lstStyle/>
          <a:p>
            <a:pPr marL="0" indent="0">
              <a:buFont typeface="Wingdings 3" panose="05040102010807070707" pitchFamily="18" charset="2"/>
              <a:buNone/>
            </a:pPr>
            <a:r>
              <a:rPr lang="lv-LV" altLang="lv-LV" dirty="0"/>
              <a:t>Ja nu ir tāda atvērtā dienas nometne «10 dienās apkārt Zemeslodei»:</a:t>
            </a:r>
          </a:p>
          <a:p>
            <a:pPr marL="0" indent="0">
              <a:buFont typeface="Wingdings 3" panose="05040102010807070707" pitchFamily="18" charset="2"/>
              <a:buNone/>
            </a:pPr>
            <a:r>
              <a:rPr lang="lv-LV" altLang="lv-LV" dirty="0"/>
              <a:t>«Nometnes apraksts</a:t>
            </a:r>
          </a:p>
          <a:p>
            <a:pPr marL="0" indent="0">
              <a:buFont typeface="Wingdings 3" panose="05040102010807070707" pitchFamily="18" charset="2"/>
              <a:buNone/>
            </a:pPr>
            <a:r>
              <a:rPr lang="lv-LV" altLang="lv-LV" dirty="0"/>
              <a:t>Nometnē plānota lietderīga brīvā laika pavadīšana, skolēnu  sociālo prasmju, dotumu un radošo spēju attīstīšana, komandas gara un labvēlīgu savstarpējo attiecību veidošana.</a:t>
            </a:r>
          </a:p>
          <a:p>
            <a:pPr marL="0" indent="0">
              <a:buFont typeface="Wingdings 3" panose="05040102010807070707" pitchFamily="18" charset="2"/>
              <a:buNone/>
            </a:pPr>
            <a:r>
              <a:rPr lang="lv-LV" altLang="lv-LV" dirty="0"/>
              <a:t>10 nometnes dienās, plānojot dažādas skolēnu darbnīcas dažādu tautu stilā, veiksim atraktīvu "ceļojumu" apkārt Zemeslodei.</a:t>
            </a:r>
          </a:p>
          <a:p>
            <a:pPr marL="0" indent="0">
              <a:buFont typeface="Wingdings 3" panose="05040102010807070707" pitchFamily="18" charset="2"/>
              <a:buNone/>
            </a:pPr>
            <a:r>
              <a:rPr lang="lv-LV" altLang="lv-LV" dirty="0"/>
              <a:t>Nometnes laikā notiks skolēnu radošās darbnīcas komandās un individuāli (rokdarbi, eksperimenti, pavārmākslas nodarbības), pārgājieni un apkārtnes izzināšana, deju, mūzikas  un mākslas nodarbības, sportiskas aktivitātes.»</a:t>
            </a:r>
          </a:p>
          <a:p>
            <a:pPr marL="0" indent="0">
              <a:buFont typeface="Wingdings 3" panose="05040102010807070707" pitchFamily="18" charset="2"/>
              <a:buNone/>
            </a:pPr>
            <a:endParaRPr lang="lv-LV" altLang="lv-LV" dirty="0"/>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itle 1">
            <a:extLst>
              <a:ext uri="{FF2B5EF4-FFF2-40B4-BE49-F238E27FC236}">
                <a16:creationId xmlns:a16="http://schemas.microsoft.com/office/drawing/2014/main" id="{01C09782-90EC-2A3E-8174-FB628A400006}"/>
              </a:ext>
            </a:extLst>
          </p:cNvPr>
          <p:cNvSpPr>
            <a:spLocks noGrp="1"/>
          </p:cNvSpPr>
          <p:nvPr>
            <p:ph type="title"/>
          </p:nvPr>
        </p:nvSpPr>
        <p:spPr>
          <a:xfrm>
            <a:off x="179388" y="404813"/>
            <a:ext cx="8569325" cy="730250"/>
          </a:xfrm>
        </p:spPr>
        <p:txBody>
          <a:bodyPr/>
          <a:lstStyle/>
          <a:p>
            <a:pPr algn="ctr"/>
            <a:r>
              <a:rPr lang="lv-LV" altLang="lv-LV" sz="1800">
                <a:solidFill>
                  <a:srgbClr val="800000"/>
                </a:solidFill>
              </a:rPr>
              <a:t>NOMETŅU APRAKSTI</a:t>
            </a:r>
            <a:br>
              <a:rPr lang="lv-LV" altLang="lv-LV" sz="1800">
                <a:solidFill>
                  <a:srgbClr val="800000"/>
                </a:solidFill>
              </a:rPr>
            </a:br>
            <a:r>
              <a:rPr lang="lv-LV" altLang="lv-LV" sz="1800">
                <a:solidFill>
                  <a:srgbClr val="800000"/>
                </a:solidFill>
              </a:rPr>
              <a:t>(visi piemēri ir no </a:t>
            </a:r>
            <a:r>
              <a:rPr lang="lv-LV" altLang="lv-LV" sz="1800">
                <a:solidFill>
                  <a:srgbClr val="800000"/>
                </a:solidFill>
                <a:hlinkClick r:id="rId2"/>
              </a:rPr>
              <a:t>www.nometnes.gov.lv</a:t>
            </a:r>
            <a:r>
              <a:rPr lang="lv-LV" altLang="lv-LV" sz="1800">
                <a:solidFill>
                  <a:srgbClr val="800000"/>
                </a:solidFill>
              </a:rPr>
              <a:t> publicētajiem nometņu aprakstiem)</a:t>
            </a:r>
          </a:p>
        </p:txBody>
      </p:sp>
      <p:sp>
        <p:nvSpPr>
          <p:cNvPr id="38915" name="Content Placeholder 2">
            <a:extLst>
              <a:ext uri="{FF2B5EF4-FFF2-40B4-BE49-F238E27FC236}">
                <a16:creationId xmlns:a16="http://schemas.microsoft.com/office/drawing/2014/main" id="{09F66353-F54B-B760-B452-99D3DAD8C695}"/>
              </a:ext>
            </a:extLst>
          </p:cNvPr>
          <p:cNvSpPr>
            <a:spLocks noGrp="1"/>
          </p:cNvSpPr>
          <p:nvPr>
            <p:ph idx="1"/>
          </p:nvPr>
        </p:nvSpPr>
        <p:spPr>
          <a:xfrm>
            <a:off x="1290638" y="1150938"/>
            <a:ext cx="6346825" cy="4702175"/>
          </a:xfrm>
        </p:spPr>
        <p:txBody>
          <a:bodyPr/>
          <a:lstStyle/>
          <a:p>
            <a:pPr marL="0" indent="0">
              <a:buFont typeface="Wingdings 3" panose="05040102010807070707" pitchFamily="18" charset="2"/>
              <a:buNone/>
            </a:pPr>
            <a:endParaRPr lang="lv-LV" altLang="lv-LV" dirty="0"/>
          </a:p>
          <a:p>
            <a:pPr marL="0" indent="0">
              <a:buFont typeface="Wingdings 3" panose="05040102010807070707" pitchFamily="18" charset="2"/>
              <a:buNone/>
            </a:pPr>
            <a:r>
              <a:rPr lang="lv-LV" altLang="lv-LV" dirty="0"/>
              <a:t>Varbūt labāk būtu tā:</a:t>
            </a:r>
          </a:p>
          <a:p>
            <a:pPr marL="0" indent="0">
              <a:buFont typeface="Wingdings 3" panose="05040102010807070707" pitchFamily="18" charset="2"/>
              <a:buNone/>
            </a:pPr>
            <a:r>
              <a:rPr lang="lv-LV" altLang="lv-LV" dirty="0"/>
              <a:t>«10 dienās apkārt Zemeslodei»:</a:t>
            </a:r>
          </a:p>
          <a:p>
            <a:pPr marL="0" indent="0">
              <a:buFont typeface="Wingdings 3" panose="05040102010807070707" pitchFamily="18" charset="2"/>
              <a:buNone/>
            </a:pPr>
            <a:r>
              <a:rPr lang="lv-LV" altLang="lv-LV" dirty="0"/>
              <a:t>«Nometnes apraksts:</a:t>
            </a:r>
          </a:p>
          <a:p>
            <a:pPr marL="0" indent="0">
              <a:buNone/>
            </a:pPr>
            <a:r>
              <a:rPr lang="lv-LV" altLang="lv-LV" sz="1600" dirty="0"/>
              <a:t>Gluži kā Žila </a:t>
            </a:r>
            <a:r>
              <a:rPr lang="lv-LV" altLang="lv-LV" sz="1600" dirty="0" err="1"/>
              <a:t>Verna</a:t>
            </a:r>
            <a:r>
              <a:rPr lang="lv-LV" altLang="lv-LV" sz="1600" dirty="0"/>
              <a:t> varonis </a:t>
            </a:r>
            <a:r>
              <a:rPr lang="lv-LV" altLang="lv-LV" sz="1600" dirty="0" err="1"/>
              <a:t>Fileass</a:t>
            </a:r>
            <a:r>
              <a:rPr lang="lv-LV" altLang="lv-LV" sz="1600" dirty="0"/>
              <a:t> </a:t>
            </a:r>
            <a:r>
              <a:rPr lang="lv-LV" altLang="lv-LV" sz="1600" dirty="0" err="1"/>
              <a:t>Fogs</a:t>
            </a:r>
            <a:r>
              <a:rPr lang="lv-LV" altLang="lv-LV" sz="1600" dirty="0"/>
              <a:t>, esam saderējuši, ka ceļojumu apkārt pasaulei kopā ar </a:t>
            </a:r>
            <a:r>
              <a:rPr lang="lv-LV" altLang="lv-LV" sz="1600" dirty="0" err="1"/>
              <a:t>Fileasa</a:t>
            </a:r>
            <a:r>
              <a:rPr lang="lv-LV" altLang="lv-LV" sz="1600" dirty="0"/>
              <a:t> sulaini Āķi paveiksim nevis 80, bet 10 dienās. Derībās uzvarēsim, ja spēsim saņemt īpaši svarīgu vēsts no indiāņiem, atrodot slepeno saietu vietu mežā uz lielās salas un uzvārot īpašo viru uz ugunskura lielajā </a:t>
            </a:r>
            <a:r>
              <a:rPr lang="lv-LV" altLang="lv-LV" sz="1600" dirty="0" err="1"/>
              <a:t>apaču</a:t>
            </a:r>
            <a:r>
              <a:rPr lang="lv-LV" altLang="lv-LV" sz="1600" dirty="0"/>
              <a:t> cilts rituālu katlā. Vēl būs jāatrisina āķīgie maiju cilts uzdevumi, jāprot sazināties ar inku, </a:t>
            </a:r>
            <a:r>
              <a:rPr lang="lv-LV" altLang="lv-LV" sz="1600" dirty="0" err="1"/>
              <a:t>mapuči</a:t>
            </a:r>
            <a:r>
              <a:rPr lang="lv-LV" altLang="lv-LV" sz="1600" dirty="0"/>
              <a:t>, </a:t>
            </a:r>
            <a:r>
              <a:rPr lang="lv-LV" altLang="lv-LV" sz="1600" dirty="0" err="1"/>
              <a:t>gvarana</a:t>
            </a:r>
            <a:r>
              <a:rPr lang="lv-LV" altLang="lv-LV" sz="1600" dirty="0"/>
              <a:t> un citās svešās mēlēs runājošajiem, jāizskaidro neparastās parādības </a:t>
            </a:r>
            <a:r>
              <a:rPr lang="lv-LV" altLang="lv-LV" sz="1600" dirty="0" err="1"/>
              <a:t>Nasas</a:t>
            </a:r>
            <a:r>
              <a:rPr lang="lv-LV" altLang="lv-LV" sz="1600" dirty="0"/>
              <a:t> tuksnesī… Mājās jāatgriežas visiem vienlaicīgi, nevienu nepazaudējot un līdzi atvedot visu pa ceļam iegūto. Nāc, palīdzi uzvarēt derībās!»</a:t>
            </a: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Title 2">
            <a:extLst>
              <a:ext uri="{FF2B5EF4-FFF2-40B4-BE49-F238E27FC236}">
                <a16:creationId xmlns:a16="http://schemas.microsoft.com/office/drawing/2014/main" id="{CE13F85B-C57E-4065-84A7-8DAF4BA2D031}"/>
              </a:ext>
            </a:extLst>
          </p:cNvPr>
          <p:cNvSpPr>
            <a:spLocks noGrp="1"/>
          </p:cNvSpPr>
          <p:nvPr>
            <p:ph type="title"/>
          </p:nvPr>
        </p:nvSpPr>
        <p:spPr>
          <a:xfrm>
            <a:off x="625072" y="116632"/>
            <a:ext cx="7562800" cy="1320800"/>
          </a:xfrm>
        </p:spPr>
        <p:txBody>
          <a:bodyPr/>
          <a:lstStyle/>
          <a:p>
            <a:pPr algn="ctr" eaLnBrk="1" hangingPunct="1"/>
            <a:r>
              <a:rPr lang="lv-LV" altLang="lv-LV" sz="3200" dirty="0">
                <a:solidFill>
                  <a:srgbClr val="800000"/>
                </a:solidFill>
              </a:rPr>
              <a:t>DARBĪBU KOPUMS “soli pa solim”, lai organizētu bērnu nometni</a:t>
            </a:r>
            <a:br>
              <a:rPr lang="lv-LV" altLang="lv-LV" sz="3200" dirty="0">
                <a:solidFill>
                  <a:srgbClr val="800000"/>
                </a:solidFill>
              </a:rPr>
            </a:br>
            <a:endParaRPr lang="lv-LV" altLang="lv-LV" sz="3200" dirty="0">
              <a:solidFill>
                <a:srgbClr val="800000"/>
              </a:solidFill>
            </a:endParaRPr>
          </a:p>
        </p:txBody>
      </p:sp>
      <p:sp>
        <p:nvSpPr>
          <p:cNvPr id="2" name="Content Placeholder 1">
            <a:extLst>
              <a:ext uri="{FF2B5EF4-FFF2-40B4-BE49-F238E27FC236}">
                <a16:creationId xmlns:a16="http://schemas.microsoft.com/office/drawing/2014/main" id="{7A3509D3-9AD1-4CC0-90B4-DA42002D27BD}"/>
              </a:ext>
            </a:extLst>
          </p:cNvPr>
          <p:cNvSpPr>
            <a:spLocks noGrp="1"/>
          </p:cNvSpPr>
          <p:nvPr>
            <p:ph idx="1"/>
          </p:nvPr>
        </p:nvSpPr>
        <p:spPr>
          <a:xfrm>
            <a:off x="625072" y="1196752"/>
            <a:ext cx="8139113" cy="4680520"/>
          </a:xfrm>
        </p:spPr>
        <p:txBody>
          <a:bodyPr rtlCol="0">
            <a:noAutofit/>
          </a:bodyPr>
          <a:lstStyle/>
          <a:p>
            <a:pPr marL="457200" indent="-457200" eaLnBrk="1" fontAlgn="auto" hangingPunct="1">
              <a:spcAft>
                <a:spcPts val="0"/>
              </a:spcAft>
              <a:buFont typeface="+mj-lt"/>
              <a:buAutoNum type="arabicPeriod" startAt="6"/>
              <a:defRPr/>
            </a:pPr>
            <a:r>
              <a:rPr lang="lv-LV" b="1" dirty="0">
                <a:solidFill>
                  <a:srgbClr val="292929"/>
                </a:solidFill>
              </a:rPr>
              <a:t>Nometnes saskaņošana</a:t>
            </a:r>
          </a:p>
          <a:p>
            <a:pPr marL="857250" lvl="1" indent="-457200" eaLnBrk="1" fontAlgn="auto" hangingPunct="1">
              <a:spcAft>
                <a:spcPts val="0"/>
              </a:spcAft>
              <a:buFont typeface="Wingdings" panose="05000000000000000000" pitchFamily="2" charset="2"/>
              <a:buChar char="Ø"/>
              <a:defRPr/>
            </a:pPr>
            <a:r>
              <a:rPr lang="lv-LV" sz="1800" dirty="0">
                <a:solidFill>
                  <a:srgbClr val="292929"/>
                </a:solidFill>
              </a:rPr>
              <a:t>Saskaņošanu veic </a:t>
            </a:r>
            <a:r>
              <a:rPr lang="lv-LV" sz="1800" dirty="0" err="1">
                <a:solidFill>
                  <a:srgbClr val="292929"/>
                </a:solidFill>
                <a:hlinkClick r:id="rId2"/>
              </a:rPr>
              <a:t>www.nometnes.gov.lv</a:t>
            </a:r>
            <a:r>
              <a:rPr lang="lv-LV" sz="1800" dirty="0">
                <a:solidFill>
                  <a:srgbClr val="292929"/>
                </a:solidFill>
              </a:rPr>
              <a:t>  piereģistrētās nometnes profilā. Ieejam ar paroli sadaļā “manas nometnes”, atveram piereģistrēto nometni. Nometnes profila labajā pusē ir redzamas iestādes ar kurām saskaņojam un kurām sniedzam informāciju par nometni, tās ir:</a:t>
            </a:r>
          </a:p>
          <a:p>
            <a:pPr marL="1257300" lvl="2" indent="-457200" eaLnBrk="1" fontAlgn="auto" hangingPunct="1">
              <a:spcAft>
                <a:spcPts val="0"/>
              </a:spcAft>
              <a:buFont typeface="Wingdings" panose="05000000000000000000" pitchFamily="2" charset="2"/>
              <a:buChar char="Ø"/>
              <a:defRPr/>
            </a:pPr>
            <a:r>
              <a:rPr lang="lv-LV" sz="1800" dirty="0">
                <a:solidFill>
                  <a:srgbClr val="292929"/>
                </a:solidFill>
              </a:rPr>
              <a:t>Veselības inspekcija (sagatavojot informāciju VI, nepieciešams pievienot un iesniegt, ja attiecināms, telpu līguma kopiju, telpu plānu, informāciju par nometnes programmu- aktivitāšu plānu ar ēdienreizēm, dzeramā ūdens testēšanas pārskatu, peldvietas testēšanas pārskatu)</a:t>
            </a:r>
          </a:p>
          <a:p>
            <a:pPr marL="1257300" lvl="2" indent="-457200" eaLnBrk="1" fontAlgn="auto" hangingPunct="1">
              <a:spcAft>
                <a:spcPts val="0"/>
              </a:spcAft>
              <a:buFont typeface="Wingdings" panose="05000000000000000000" pitchFamily="2" charset="2"/>
              <a:buChar char="Ø"/>
              <a:defRPr/>
            </a:pPr>
            <a:r>
              <a:rPr lang="lv-LV" sz="1800" dirty="0">
                <a:solidFill>
                  <a:srgbClr val="292929"/>
                </a:solidFill>
              </a:rPr>
              <a:t>Valsts ugunsdzēsības un glābšanas dienests- iesniedzam atzinuma pieprasījumu</a:t>
            </a:r>
          </a:p>
        </p:txBody>
      </p:sp>
    </p:spTree>
    <p:extLst>
      <p:ext uri="{BB962C8B-B14F-4D97-AF65-F5344CB8AC3E}">
        <p14:creationId xmlns:p14="http://schemas.microsoft.com/office/powerpoint/2010/main" val="2595364420"/>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Title 2">
            <a:extLst>
              <a:ext uri="{FF2B5EF4-FFF2-40B4-BE49-F238E27FC236}">
                <a16:creationId xmlns:a16="http://schemas.microsoft.com/office/drawing/2014/main" id="{CE13F85B-C57E-4065-84A7-8DAF4BA2D031}"/>
              </a:ext>
            </a:extLst>
          </p:cNvPr>
          <p:cNvSpPr>
            <a:spLocks noGrp="1"/>
          </p:cNvSpPr>
          <p:nvPr>
            <p:ph type="title"/>
          </p:nvPr>
        </p:nvSpPr>
        <p:spPr>
          <a:xfrm>
            <a:off x="625072" y="116632"/>
            <a:ext cx="7562800" cy="1320800"/>
          </a:xfrm>
        </p:spPr>
        <p:txBody>
          <a:bodyPr/>
          <a:lstStyle/>
          <a:p>
            <a:pPr algn="ctr" eaLnBrk="1" hangingPunct="1"/>
            <a:r>
              <a:rPr lang="lv-LV" altLang="lv-LV" sz="3200" dirty="0">
                <a:solidFill>
                  <a:srgbClr val="800000"/>
                </a:solidFill>
              </a:rPr>
              <a:t>DARBĪBU KOPUMS “soli pa solim”, lai organizētu bērnu nometni</a:t>
            </a:r>
            <a:br>
              <a:rPr lang="lv-LV" altLang="lv-LV" sz="3200" dirty="0">
                <a:solidFill>
                  <a:srgbClr val="800000"/>
                </a:solidFill>
              </a:rPr>
            </a:br>
            <a:endParaRPr lang="lv-LV" altLang="lv-LV" sz="3200" dirty="0">
              <a:solidFill>
                <a:srgbClr val="800000"/>
              </a:solidFill>
            </a:endParaRPr>
          </a:p>
        </p:txBody>
      </p:sp>
      <p:sp>
        <p:nvSpPr>
          <p:cNvPr id="2" name="Content Placeholder 1">
            <a:extLst>
              <a:ext uri="{FF2B5EF4-FFF2-40B4-BE49-F238E27FC236}">
                <a16:creationId xmlns:a16="http://schemas.microsoft.com/office/drawing/2014/main" id="{7A3509D3-9AD1-4CC0-90B4-DA42002D27BD}"/>
              </a:ext>
            </a:extLst>
          </p:cNvPr>
          <p:cNvSpPr>
            <a:spLocks noGrp="1"/>
          </p:cNvSpPr>
          <p:nvPr>
            <p:ph idx="1"/>
          </p:nvPr>
        </p:nvSpPr>
        <p:spPr>
          <a:xfrm>
            <a:off x="625072" y="1196752"/>
            <a:ext cx="8139113" cy="4680520"/>
          </a:xfrm>
        </p:spPr>
        <p:txBody>
          <a:bodyPr rtlCol="0">
            <a:noAutofit/>
          </a:bodyPr>
          <a:lstStyle/>
          <a:p>
            <a:pPr marL="457200" indent="-457200" eaLnBrk="1" fontAlgn="auto" hangingPunct="1">
              <a:spcAft>
                <a:spcPts val="0"/>
              </a:spcAft>
              <a:buFont typeface="+mj-lt"/>
              <a:buAutoNum type="arabicPeriod" startAt="6"/>
              <a:defRPr/>
            </a:pPr>
            <a:r>
              <a:rPr lang="lv-LV" b="1" dirty="0">
                <a:solidFill>
                  <a:srgbClr val="292929"/>
                </a:solidFill>
              </a:rPr>
              <a:t>Nometnes saskaņošana</a:t>
            </a:r>
          </a:p>
          <a:p>
            <a:pPr marL="1257300" lvl="2" indent="-457200" eaLnBrk="1" fontAlgn="auto" hangingPunct="1">
              <a:spcAft>
                <a:spcPts val="0"/>
              </a:spcAft>
              <a:buFont typeface="Wingdings" panose="05000000000000000000" pitchFamily="2" charset="2"/>
              <a:buChar char="Ø"/>
              <a:defRPr/>
            </a:pPr>
            <a:r>
              <a:rPr lang="lv-LV" sz="1800" dirty="0">
                <a:solidFill>
                  <a:srgbClr val="292929"/>
                </a:solidFill>
              </a:rPr>
              <a:t>Pārtikas un veterinārais dienests- sniedzam informācija par uzņēmumu, kas nodrošinās ēdināšanas pakalpojumu</a:t>
            </a:r>
          </a:p>
          <a:p>
            <a:pPr marL="1257300" lvl="2" indent="-457200" eaLnBrk="1" fontAlgn="auto" hangingPunct="1">
              <a:spcAft>
                <a:spcPts val="0"/>
              </a:spcAft>
              <a:buFont typeface="Wingdings" panose="05000000000000000000" pitchFamily="2" charset="2"/>
              <a:buChar char="Ø"/>
              <a:defRPr/>
            </a:pPr>
            <a:r>
              <a:rPr lang="lv-LV" sz="1800" dirty="0">
                <a:solidFill>
                  <a:srgbClr val="292929"/>
                </a:solidFill>
              </a:rPr>
              <a:t>Pašvaldībai, kurā nometne notiek </a:t>
            </a:r>
          </a:p>
          <a:p>
            <a:pPr marL="1257300" lvl="2" indent="-457200" eaLnBrk="1" fontAlgn="auto" hangingPunct="1">
              <a:spcAft>
                <a:spcPts val="0"/>
              </a:spcAft>
              <a:buFont typeface="Wingdings" panose="05000000000000000000" pitchFamily="2" charset="2"/>
              <a:buChar char="Ø"/>
              <a:defRPr/>
            </a:pPr>
            <a:r>
              <a:rPr lang="lv-LV" sz="1800" dirty="0">
                <a:solidFill>
                  <a:srgbClr val="292929"/>
                </a:solidFill>
              </a:rPr>
              <a:t>Veselības inspekcija (VI) un Valsts ugunsdzēsības un glābšanas dienests (VUGD) veiks vietas apsekošanu pirms nometnes un sniegs jums elektroniski atzinuma dokumentu, kas jāpievieno savas nometnes profilā. VI atzinuma izsniegšana ir maksas pakalpojums. </a:t>
            </a:r>
          </a:p>
          <a:p>
            <a:pPr marL="1257300" lvl="2" indent="-457200" eaLnBrk="1" fontAlgn="auto" hangingPunct="1">
              <a:spcAft>
                <a:spcPts val="0"/>
              </a:spcAft>
              <a:buFont typeface="Wingdings" panose="05000000000000000000" pitchFamily="2" charset="2"/>
              <a:buChar char="Ø"/>
              <a:defRPr/>
            </a:pPr>
            <a:r>
              <a:rPr lang="lv-LV" sz="1800" dirty="0">
                <a:solidFill>
                  <a:srgbClr val="292929"/>
                </a:solidFill>
              </a:rPr>
              <a:t>Kad visas darbības veiktas, Jūs pievienojat atzinuma dokumentu nometnes profilā un visas atzīmes iekrāsojas zaļā krāsā, kas apliecina, ka nometne saskaņota. Negatīva atzinuma gadījumā jānovērš kļūdas, jāsaņem pozitīvs atzinums un tikai tad tas jāpievieno nometnes profilam. </a:t>
            </a:r>
            <a:endParaRPr lang="en-US" sz="1800" b="1" dirty="0">
              <a:solidFill>
                <a:srgbClr val="292929"/>
              </a:solidFill>
            </a:endParaRPr>
          </a:p>
        </p:txBody>
      </p:sp>
    </p:spTree>
    <p:extLst>
      <p:ext uri="{BB962C8B-B14F-4D97-AF65-F5344CB8AC3E}">
        <p14:creationId xmlns:p14="http://schemas.microsoft.com/office/powerpoint/2010/main" val="2161623653"/>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Title 2">
            <a:extLst>
              <a:ext uri="{FF2B5EF4-FFF2-40B4-BE49-F238E27FC236}">
                <a16:creationId xmlns:a16="http://schemas.microsoft.com/office/drawing/2014/main" id="{CE13F85B-C57E-4065-84A7-8DAF4BA2D031}"/>
              </a:ext>
            </a:extLst>
          </p:cNvPr>
          <p:cNvSpPr>
            <a:spLocks noGrp="1"/>
          </p:cNvSpPr>
          <p:nvPr>
            <p:ph type="title"/>
          </p:nvPr>
        </p:nvSpPr>
        <p:spPr>
          <a:xfrm>
            <a:off x="609600" y="609600"/>
            <a:ext cx="7562800" cy="1320800"/>
          </a:xfrm>
        </p:spPr>
        <p:txBody>
          <a:bodyPr/>
          <a:lstStyle/>
          <a:p>
            <a:pPr algn="ctr" eaLnBrk="1" hangingPunct="1"/>
            <a:r>
              <a:rPr lang="lv-LV" altLang="lv-LV" sz="3200" dirty="0">
                <a:solidFill>
                  <a:srgbClr val="800000"/>
                </a:solidFill>
              </a:rPr>
              <a:t>DARBĪBU KOPUMS “soli pa solim”, lai organizētu bērnu nometni</a:t>
            </a:r>
            <a:br>
              <a:rPr lang="lv-LV" altLang="lv-LV" sz="3200" dirty="0">
                <a:solidFill>
                  <a:srgbClr val="800000"/>
                </a:solidFill>
              </a:rPr>
            </a:br>
            <a:endParaRPr lang="lv-LV" altLang="lv-LV" sz="3200" dirty="0">
              <a:solidFill>
                <a:srgbClr val="800000"/>
              </a:solidFill>
            </a:endParaRPr>
          </a:p>
        </p:txBody>
      </p:sp>
      <p:sp>
        <p:nvSpPr>
          <p:cNvPr id="2" name="Content Placeholder 1">
            <a:extLst>
              <a:ext uri="{FF2B5EF4-FFF2-40B4-BE49-F238E27FC236}">
                <a16:creationId xmlns:a16="http://schemas.microsoft.com/office/drawing/2014/main" id="{7A3509D3-9AD1-4CC0-90B4-DA42002D27BD}"/>
              </a:ext>
            </a:extLst>
          </p:cNvPr>
          <p:cNvSpPr>
            <a:spLocks noGrp="1"/>
          </p:cNvSpPr>
          <p:nvPr>
            <p:ph idx="1"/>
          </p:nvPr>
        </p:nvSpPr>
        <p:spPr>
          <a:xfrm>
            <a:off x="634409" y="1700808"/>
            <a:ext cx="8139113" cy="4680520"/>
          </a:xfrm>
        </p:spPr>
        <p:txBody>
          <a:bodyPr rtlCol="0">
            <a:normAutofit/>
          </a:bodyPr>
          <a:lstStyle/>
          <a:p>
            <a:pPr marL="457200" indent="-457200" eaLnBrk="1" fontAlgn="auto" hangingPunct="1">
              <a:spcAft>
                <a:spcPts val="0"/>
              </a:spcAft>
              <a:buFont typeface="+mj-lt"/>
              <a:buAutoNum type="arabicPeriod" startAt="7"/>
              <a:defRPr/>
            </a:pPr>
            <a:r>
              <a:rPr lang="lv-LV" sz="2400" dirty="0">
                <a:effectLst/>
                <a:latin typeface="Calibri" panose="020F0502020204030204" pitchFamily="34" charset="0"/>
                <a:ea typeface="Calibri" panose="020F0502020204030204" pitchFamily="34" charset="0"/>
                <a:cs typeface="Times New Roman" panose="02020603050405020304" pitchFamily="18" charset="0"/>
              </a:rPr>
              <a:t>Nometnes pirmā diena: Nometnes pirmajā dienā veicam darbības, kas atrunātas nometņu organizēšanas vadlīnijās </a:t>
            </a:r>
            <a:r>
              <a:rPr lang="lv-LV" sz="2400" dirty="0" err="1">
                <a:effectLst/>
                <a:latin typeface="Calibri" panose="020F0502020204030204" pitchFamily="34" charset="0"/>
                <a:ea typeface="Calibri" panose="020F0502020204030204" pitchFamily="34" charset="0"/>
                <a:cs typeface="Times New Roman" panose="02020603050405020304" pitchFamily="18" charset="0"/>
              </a:rPr>
              <a:t>Covid-19</a:t>
            </a:r>
            <a:r>
              <a:rPr lang="lv-LV" sz="2400" dirty="0">
                <a:effectLst/>
                <a:latin typeface="Calibri" panose="020F0502020204030204" pitchFamily="34" charset="0"/>
                <a:ea typeface="Calibri" panose="020F0502020204030204" pitchFamily="34" charset="0"/>
                <a:cs typeface="Times New Roman" panose="02020603050405020304" pitchFamily="18" charset="0"/>
              </a:rPr>
              <a:t> apstākļos. Sk. </a:t>
            </a:r>
            <a:r>
              <a:rPr lang="lv-LV" sz="2400" u="sng" dirty="0">
                <a:solidFill>
                  <a:srgbClr val="0563C1"/>
                </a:solidFill>
                <a:effectLst/>
                <a:latin typeface="Calibri" panose="020F0502020204030204" pitchFamily="34" charset="0"/>
                <a:ea typeface="Calibri" panose="020F0502020204030204" pitchFamily="34" charset="0"/>
                <a:cs typeface="Times New Roman" panose="02020603050405020304" pitchFamily="18" charset="0"/>
                <a:hlinkClick r:id="rId2"/>
              </a:rPr>
              <a:t>http://nometnes.gov.lv/news/newsview/138?return=aHR0cDovL25vbWV0bmVzLmdvdi5sdi9uZXdzL2xpc3Q</a:t>
            </a:r>
            <a:endParaRPr lang="lv-LV" sz="2400" u="sng" dirty="0">
              <a:solidFill>
                <a:srgbClr val="0563C1"/>
              </a:solidFill>
              <a:effectLst/>
              <a:latin typeface="Calibri" panose="020F0502020204030204" pitchFamily="34" charset="0"/>
              <a:ea typeface="Calibri" panose="020F0502020204030204" pitchFamily="34" charset="0"/>
              <a:cs typeface="Times New Roman" panose="02020603050405020304" pitchFamily="18" charset="0"/>
            </a:endParaRPr>
          </a:p>
          <a:p>
            <a:pPr marL="457200" indent="-457200" eaLnBrk="1" fontAlgn="auto" hangingPunct="1">
              <a:spcAft>
                <a:spcPts val="0"/>
              </a:spcAft>
              <a:buFont typeface="+mj-lt"/>
              <a:buAutoNum type="arabicPeriod" startAt="7"/>
              <a:defRPr/>
            </a:pPr>
            <a:r>
              <a:rPr lang="lv-LV" sz="2400" b="1" dirty="0">
                <a:solidFill>
                  <a:srgbClr val="292929"/>
                </a:solidFill>
                <a:effectLst/>
                <a:latin typeface="Calibri" panose="020F0502020204030204" pitchFamily="34" charset="0"/>
                <a:ea typeface="Calibri" panose="020F0502020204030204" pitchFamily="34" charset="0"/>
                <a:cs typeface="Times New Roman" panose="02020603050405020304" pitchFamily="18" charset="0"/>
              </a:rPr>
              <a:t>Nometnes programmas realizācija, </a:t>
            </a:r>
            <a:r>
              <a:rPr lang="lv-LV" sz="2400" b="1" dirty="0">
                <a:solidFill>
                  <a:srgbClr val="292929"/>
                </a:solidFill>
                <a:latin typeface="Calibri" panose="020F0502020204030204" pitchFamily="34" charset="0"/>
                <a:ea typeface="Calibri" panose="020F0502020204030204" pitchFamily="34" charset="0"/>
                <a:cs typeface="Times New Roman" panose="02020603050405020304" pitchFamily="18" charset="0"/>
              </a:rPr>
              <a:t>atbilstoši nometnes satura plānam, ievērojot bērnu nometņu organizēšanas noteikumu prasības</a:t>
            </a:r>
          </a:p>
        </p:txBody>
      </p:sp>
    </p:spTree>
    <p:extLst>
      <p:ext uri="{BB962C8B-B14F-4D97-AF65-F5344CB8AC3E}">
        <p14:creationId xmlns:p14="http://schemas.microsoft.com/office/powerpoint/2010/main" val="3484537248"/>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Title 2">
            <a:extLst>
              <a:ext uri="{FF2B5EF4-FFF2-40B4-BE49-F238E27FC236}">
                <a16:creationId xmlns:a16="http://schemas.microsoft.com/office/drawing/2014/main" id="{CE13F85B-C57E-4065-84A7-8DAF4BA2D031}"/>
              </a:ext>
            </a:extLst>
          </p:cNvPr>
          <p:cNvSpPr>
            <a:spLocks noGrp="1"/>
          </p:cNvSpPr>
          <p:nvPr>
            <p:ph type="title"/>
          </p:nvPr>
        </p:nvSpPr>
        <p:spPr>
          <a:xfrm>
            <a:off x="609600" y="609600"/>
            <a:ext cx="7562800" cy="1320800"/>
          </a:xfrm>
        </p:spPr>
        <p:txBody>
          <a:bodyPr/>
          <a:lstStyle/>
          <a:p>
            <a:pPr algn="ctr" eaLnBrk="1" hangingPunct="1"/>
            <a:r>
              <a:rPr lang="lv-LV" altLang="lv-LV" sz="3200" dirty="0">
                <a:solidFill>
                  <a:srgbClr val="800000"/>
                </a:solidFill>
              </a:rPr>
              <a:t>DARBĪBU KOPUMS “soli pa solim”, lai organizētu bērnu nometni</a:t>
            </a:r>
            <a:br>
              <a:rPr lang="lv-LV" altLang="lv-LV" sz="3200" dirty="0">
                <a:solidFill>
                  <a:srgbClr val="800000"/>
                </a:solidFill>
              </a:rPr>
            </a:br>
            <a:endParaRPr lang="lv-LV" altLang="lv-LV" sz="3200" dirty="0">
              <a:solidFill>
                <a:srgbClr val="800000"/>
              </a:solidFill>
            </a:endParaRPr>
          </a:p>
        </p:txBody>
      </p:sp>
      <p:sp>
        <p:nvSpPr>
          <p:cNvPr id="2" name="Content Placeholder 1">
            <a:extLst>
              <a:ext uri="{FF2B5EF4-FFF2-40B4-BE49-F238E27FC236}">
                <a16:creationId xmlns:a16="http://schemas.microsoft.com/office/drawing/2014/main" id="{7A3509D3-9AD1-4CC0-90B4-DA42002D27BD}"/>
              </a:ext>
            </a:extLst>
          </p:cNvPr>
          <p:cNvSpPr>
            <a:spLocks noGrp="1"/>
          </p:cNvSpPr>
          <p:nvPr>
            <p:ph idx="1"/>
          </p:nvPr>
        </p:nvSpPr>
        <p:spPr>
          <a:xfrm>
            <a:off x="634409" y="1700808"/>
            <a:ext cx="8139113" cy="4680520"/>
          </a:xfrm>
        </p:spPr>
        <p:txBody>
          <a:bodyPr rtlCol="0">
            <a:normAutofit/>
          </a:bodyPr>
          <a:lstStyle/>
          <a:p>
            <a:pPr eaLnBrk="1" fontAlgn="auto" hangingPunct="1">
              <a:spcAft>
                <a:spcPts val="0"/>
              </a:spcAft>
              <a:buFont typeface="+mj-lt"/>
              <a:buAutoNum type="arabicPeriod" startAt="9"/>
              <a:defRPr/>
            </a:pPr>
            <a:r>
              <a:rPr lang="lv-LV" sz="2000" b="1" dirty="0">
                <a:effectLst/>
                <a:latin typeface="Calibri" panose="020F0502020204030204" pitchFamily="34" charset="0"/>
                <a:ea typeface="Calibri" panose="020F0502020204030204" pitchFamily="34" charset="0"/>
                <a:cs typeface="Times New Roman" panose="02020603050405020304" pitchFamily="18" charset="0"/>
              </a:rPr>
              <a:t>Darbi pēc nometnes</a:t>
            </a:r>
          </a:p>
          <a:p>
            <a:pPr lvl="1" eaLnBrk="1" fontAlgn="auto" hangingPunct="1">
              <a:spcAft>
                <a:spcPts val="0"/>
              </a:spcAft>
              <a:defRPr/>
            </a:pPr>
            <a:r>
              <a:rPr lang="lv-LV" sz="2000" dirty="0">
                <a:effectLst/>
                <a:latin typeface="Calibri" panose="020F0502020204030204" pitchFamily="34" charset="0"/>
                <a:ea typeface="Calibri" panose="020F0502020204030204" pitchFamily="34" charset="0"/>
                <a:cs typeface="Times New Roman" panose="02020603050405020304" pitchFamily="18" charset="0"/>
              </a:rPr>
              <a:t>Norēķini un finanšu atskaites</a:t>
            </a:r>
          </a:p>
          <a:p>
            <a:pPr lvl="1" eaLnBrk="1" fontAlgn="auto" hangingPunct="1">
              <a:spcAft>
                <a:spcPts val="0"/>
              </a:spcAft>
              <a:defRPr/>
            </a:pPr>
            <a:r>
              <a:rPr lang="lv-LV" sz="2000" dirty="0">
                <a:effectLst/>
                <a:latin typeface="Calibri" panose="020F0502020204030204" pitchFamily="34" charset="0"/>
                <a:ea typeface="Calibri" panose="020F0502020204030204" pitchFamily="34" charset="0"/>
                <a:cs typeface="Times New Roman" panose="02020603050405020304" pitchFamily="18" charset="0"/>
              </a:rPr>
              <a:t>Nometnes satura atskaites</a:t>
            </a:r>
          </a:p>
          <a:p>
            <a:pPr lvl="1" eaLnBrk="1" fontAlgn="auto" hangingPunct="1">
              <a:spcAft>
                <a:spcPts val="0"/>
              </a:spcAft>
              <a:defRPr/>
            </a:pPr>
            <a:r>
              <a:rPr lang="lv-LV" sz="2000" dirty="0">
                <a:effectLst/>
                <a:latin typeface="Calibri" panose="020F0502020204030204" pitchFamily="34" charset="0"/>
                <a:ea typeface="Calibri" panose="020F0502020204030204" pitchFamily="34" charset="0"/>
                <a:cs typeface="Times New Roman" panose="02020603050405020304" pitchFamily="18" charset="0"/>
              </a:rPr>
              <a:t>Nometnes audiovizuālo materiālu sakārtošana un izsūtīšana dalībniekiem (kā atgādinājums un aicinājums piedalīties nākamajās nometnēs)</a:t>
            </a:r>
          </a:p>
          <a:p>
            <a:pPr lvl="1" eaLnBrk="1" fontAlgn="auto" hangingPunct="1">
              <a:spcAft>
                <a:spcPts val="0"/>
              </a:spcAft>
              <a:defRPr/>
            </a:pPr>
            <a:r>
              <a:rPr lang="lv-LV" sz="2000" dirty="0">
                <a:effectLst/>
                <a:latin typeface="Calibri" panose="020F0502020204030204" pitchFamily="34" charset="0"/>
                <a:ea typeface="Calibri" panose="020F0502020204030204" pitchFamily="34" charset="0"/>
                <a:cs typeface="Times New Roman" panose="02020603050405020304" pitchFamily="18" charset="0"/>
              </a:rPr>
              <a:t>Atgriezeniskā saite par nometnes norisi (audzēkņu anketas, vecāku atsauksmes, darbinieku anketas un atsauksmes) un tās analīze</a:t>
            </a:r>
          </a:p>
          <a:p>
            <a:pPr lvl="1" eaLnBrk="1" fontAlgn="auto" hangingPunct="1">
              <a:spcAft>
                <a:spcPts val="0"/>
              </a:spcAft>
              <a:defRPr/>
            </a:pPr>
            <a:r>
              <a:rPr lang="lv-LV" sz="2000" dirty="0">
                <a:latin typeface="Calibri" panose="020F0502020204030204" pitchFamily="34" charset="0"/>
                <a:ea typeface="Calibri" panose="020F0502020204030204" pitchFamily="34" charset="0"/>
                <a:cs typeface="Times New Roman" panose="02020603050405020304" pitchFamily="18" charset="0"/>
              </a:rPr>
              <a:t>Pateicība un atskaite sponsoriem un mecenātiem</a:t>
            </a:r>
          </a:p>
          <a:p>
            <a:pPr lvl="1" eaLnBrk="1" fontAlgn="auto" hangingPunct="1">
              <a:spcAft>
                <a:spcPts val="0"/>
              </a:spcAft>
              <a:defRPr/>
            </a:pPr>
            <a:r>
              <a:rPr lang="lv-LV" sz="2000" dirty="0">
                <a:effectLst/>
                <a:latin typeface="Calibri" panose="020F0502020204030204" pitchFamily="34" charset="0"/>
                <a:ea typeface="Calibri" panose="020F0502020204030204" pitchFamily="34" charset="0"/>
                <a:cs typeface="Times New Roman" panose="02020603050405020304" pitchFamily="18" charset="0"/>
              </a:rPr>
              <a:t>Sabiedrisko attiecību veidošanas pasākumi pēc nometnes (mediji, sociālie tīkli u.c. publicitātes pasākumi)</a:t>
            </a:r>
          </a:p>
        </p:txBody>
      </p:sp>
    </p:spTree>
    <p:extLst>
      <p:ext uri="{BB962C8B-B14F-4D97-AF65-F5344CB8AC3E}">
        <p14:creationId xmlns:p14="http://schemas.microsoft.com/office/powerpoint/2010/main" val="1934420344"/>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Title 2">
            <a:extLst>
              <a:ext uri="{FF2B5EF4-FFF2-40B4-BE49-F238E27FC236}">
                <a16:creationId xmlns:a16="http://schemas.microsoft.com/office/drawing/2014/main" id="{CE13F85B-C57E-4065-84A7-8DAF4BA2D031}"/>
              </a:ext>
            </a:extLst>
          </p:cNvPr>
          <p:cNvSpPr>
            <a:spLocks noGrp="1"/>
          </p:cNvSpPr>
          <p:nvPr>
            <p:ph type="title"/>
          </p:nvPr>
        </p:nvSpPr>
        <p:spPr>
          <a:xfrm>
            <a:off x="609600" y="609600"/>
            <a:ext cx="7562800" cy="1320800"/>
          </a:xfrm>
        </p:spPr>
        <p:txBody>
          <a:bodyPr/>
          <a:lstStyle/>
          <a:p>
            <a:pPr algn="ctr" eaLnBrk="1" hangingPunct="1"/>
            <a:r>
              <a:rPr lang="lv-LV" altLang="lv-LV" sz="3200" dirty="0">
                <a:solidFill>
                  <a:srgbClr val="800000"/>
                </a:solidFill>
              </a:rPr>
              <a:t>DARBĪBU KOPUMS “soli pa solim”, lai organizētu bērnu nometni</a:t>
            </a:r>
            <a:br>
              <a:rPr lang="lv-LV" altLang="lv-LV" sz="3200" dirty="0">
                <a:solidFill>
                  <a:srgbClr val="800000"/>
                </a:solidFill>
              </a:rPr>
            </a:br>
            <a:endParaRPr lang="lv-LV" altLang="lv-LV" sz="3200" dirty="0">
              <a:solidFill>
                <a:srgbClr val="800000"/>
              </a:solidFill>
            </a:endParaRPr>
          </a:p>
        </p:txBody>
      </p:sp>
      <p:sp>
        <p:nvSpPr>
          <p:cNvPr id="2" name="Content Placeholder 1">
            <a:extLst>
              <a:ext uri="{FF2B5EF4-FFF2-40B4-BE49-F238E27FC236}">
                <a16:creationId xmlns:a16="http://schemas.microsoft.com/office/drawing/2014/main" id="{7A3509D3-9AD1-4CC0-90B4-DA42002D27BD}"/>
              </a:ext>
            </a:extLst>
          </p:cNvPr>
          <p:cNvSpPr>
            <a:spLocks noGrp="1"/>
          </p:cNvSpPr>
          <p:nvPr>
            <p:ph idx="1"/>
          </p:nvPr>
        </p:nvSpPr>
        <p:spPr>
          <a:xfrm>
            <a:off x="634409" y="1700808"/>
            <a:ext cx="7033935" cy="4680520"/>
          </a:xfrm>
        </p:spPr>
        <p:txBody>
          <a:bodyPr rtlCol="0">
            <a:normAutofit/>
          </a:bodyPr>
          <a:lstStyle/>
          <a:p>
            <a:pPr eaLnBrk="1" fontAlgn="auto" hangingPunct="1">
              <a:spcAft>
                <a:spcPts val="0"/>
              </a:spcAft>
              <a:buFont typeface="+mj-lt"/>
              <a:buAutoNum type="arabicPeriod" startAt="10"/>
              <a:defRPr/>
            </a:pPr>
            <a:r>
              <a:rPr lang="lv-LV" sz="2400" b="1" dirty="0">
                <a:latin typeface="Calibri" panose="020F0502020204030204" pitchFamily="34" charset="0"/>
                <a:ea typeface="Calibri" panose="020F0502020204030204" pitchFamily="34" charset="0"/>
                <a:cs typeface="Times New Roman" panose="02020603050405020304" pitchFamily="18" charset="0"/>
              </a:rPr>
              <a:t>Vai un kā turpināt</a:t>
            </a:r>
          </a:p>
          <a:p>
            <a:pPr lvl="1" eaLnBrk="1" fontAlgn="auto" hangingPunct="1">
              <a:spcAft>
                <a:spcPts val="0"/>
              </a:spcAft>
              <a:defRPr/>
            </a:pPr>
            <a:r>
              <a:rPr lang="lv-LV" sz="2400" dirty="0">
                <a:effectLst/>
                <a:latin typeface="Calibri" panose="020F0502020204030204" pitchFamily="34" charset="0"/>
                <a:ea typeface="Calibri" panose="020F0502020204030204" pitchFamily="34" charset="0"/>
                <a:cs typeface="Times New Roman" panose="02020603050405020304" pitchFamily="18" charset="0"/>
              </a:rPr>
              <a:t>Komandas sanāksme un vienošanās par turpmāko darbu nometnes organizēšanas jomā</a:t>
            </a:r>
          </a:p>
          <a:p>
            <a:pPr lvl="2" eaLnBrk="1" fontAlgn="auto" hangingPunct="1">
              <a:spcAft>
                <a:spcPts val="0"/>
              </a:spcAft>
              <a:defRPr/>
            </a:pPr>
            <a:r>
              <a:rPr lang="lv-LV" sz="2400" dirty="0">
                <a:latin typeface="Calibri" panose="020F0502020204030204" pitchFamily="34" charset="0"/>
                <a:ea typeface="Calibri" panose="020F0502020204030204" pitchFamily="34" charset="0"/>
                <a:cs typeface="Times New Roman" panose="02020603050405020304" pitchFamily="18" charset="0"/>
              </a:rPr>
              <a:t>Vērtību, misijas, vīzijas, mērķu pārskatīšana un koriģēšana</a:t>
            </a:r>
          </a:p>
          <a:p>
            <a:pPr lvl="2" eaLnBrk="1" fontAlgn="auto" hangingPunct="1">
              <a:spcAft>
                <a:spcPts val="0"/>
              </a:spcAft>
              <a:defRPr/>
            </a:pPr>
            <a:r>
              <a:rPr lang="lv-LV" sz="2400" dirty="0">
                <a:effectLst/>
                <a:latin typeface="Calibri" panose="020F0502020204030204" pitchFamily="34" charset="0"/>
                <a:ea typeface="Calibri" panose="020F0502020204030204" pitchFamily="34" charset="0"/>
                <a:cs typeface="Times New Roman" panose="02020603050405020304" pitchFamily="18" charset="0"/>
              </a:rPr>
              <a:t>Vienošanās par nākamās / nākamo nometņu organizēšanas priekšdarbu veikšanu</a:t>
            </a:r>
          </a:p>
          <a:p>
            <a:pPr marL="914400" lvl="2" indent="0" eaLnBrk="1" fontAlgn="auto" hangingPunct="1">
              <a:spcAft>
                <a:spcPts val="0"/>
              </a:spcAft>
              <a:buNone/>
              <a:defRPr/>
            </a:pPr>
            <a:endParaRPr lang="lv-LV" dirty="0">
              <a:latin typeface="Calibri" panose="020F0502020204030204" pitchFamily="34" charset="0"/>
              <a:ea typeface="Calibri" panose="020F0502020204030204" pitchFamily="34" charset="0"/>
              <a:cs typeface="Times New Roman" panose="02020603050405020304" pitchFamily="18" charset="0"/>
            </a:endParaRPr>
          </a:p>
          <a:p>
            <a:pPr marL="914400" lvl="2" indent="0" eaLnBrk="1" fontAlgn="auto" hangingPunct="1">
              <a:spcAft>
                <a:spcPts val="0"/>
              </a:spcAft>
              <a:buNone/>
              <a:defRPr/>
            </a:pPr>
            <a:endParaRPr lang="lv-LV" dirty="0">
              <a:effectLst/>
              <a:latin typeface="Calibri" panose="020F0502020204030204" pitchFamily="34" charset="0"/>
              <a:ea typeface="Calibri" panose="020F0502020204030204" pitchFamily="34" charset="0"/>
              <a:cs typeface="Times New Roman" panose="02020603050405020304" pitchFamily="18" charset="0"/>
            </a:endParaRPr>
          </a:p>
          <a:p>
            <a:pPr marL="914400" lvl="2" indent="0" algn="ctr" eaLnBrk="1" fontAlgn="auto" hangingPunct="1">
              <a:spcAft>
                <a:spcPts val="0"/>
              </a:spcAft>
              <a:buNone/>
              <a:defRPr/>
            </a:pPr>
            <a:r>
              <a:rPr lang="lv-LV" sz="2800" b="1" dirty="0">
                <a:effectLst/>
                <a:latin typeface="Calibri" panose="020F0502020204030204" pitchFamily="34" charset="0"/>
                <a:ea typeface="Calibri" panose="020F0502020204030204" pitchFamily="34" charset="0"/>
                <a:cs typeface="Times New Roman" panose="02020603050405020304" pitchFamily="18" charset="0"/>
              </a:rPr>
              <a:t>PROCESS TURPINĀS</a:t>
            </a:r>
          </a:p>
        </p:txBody>
      </p:sp>
    </p:spTree>
    <p:extLst>
      <p:ext uri="{BB962C8B-B14F-4D97-AF65-F5344CB8AC3E}">
        <p14:creationId xmlns:p14="http://schemas.microsoft.com/office/powerpoint/2010/main" val="36447256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a:extLst>
              <a:ext uri="{FF2B5EF4-FFF2-40B4-BE49-F238E27FC236}">
                <a16:creationId xmlns:a16="http://schemas.microsoft.com/office/drawing/2014/main" id="{1C074E7A-0CC5-4BFC-B8C1-BA3B3CC72603}"/>
              </a:ext>
            </a:extLst>
          </p:cNvPr>
          <p:cNvSpPr>
            <a:spLocks noGrp="1" noChangeArrowheads="1"/>
          </p:cNvSpPr>
          <p:nvPr>
            <p:ph type="title"/>
          </p:nvPr>
        </p:nvSpPr>
        <p:spPr/>
        <p:txBody>
          <a:bodyPr/>
          <a:lstStyle/>
          <a:p>
            <a:r>
              <a:rPr lang="lv-LV" altLang="lv-LV">
                <a:solidFill>
                  <a:srgbClr val="800000"/>
                </a:solidFill>
              </a:rPr>
              <a:t>McKinsey „ 7 S”  modelis</a:t>
            </a:r>
            <a:endParaRPr lang="lv-LV" altLang="lv-LV" b="1">
              <a:solidFill>
                <a:srgbClr val="800000"/>
              </a:solidFill>
            </a:endParaRPr>
          </a:p>
        </p:txBody>
      </p:sp>
      <p:sp>
        <p:nvSpPr>
          <p:cNvPr id="12291" name="Rectangle 3">
            <a:extLst>
              <a:ext uri="{FF2B5EF4-FFF2-40B4-BE49-F238E27FC236}">
                <a16:creationId xmlns:a16="http://schemas.microsoft.com/office/drawing/2014/main" id="{1DCA72AD-E724-456C-AD68-92BB6AA3E930}"/>
              </a:ext>
            </a:extLst>
          </p:cNvPr>
          <p:cNvSpPr>
            <a:spLocks noGrp="1" noChangeArrowheads="1"/>
          </p:cNvSpPr>
          <p:nvPr>
            <p:ph type="body" idx="1"/>
          </p:nvPr>
        </p:nvSpPr>
        <p:spPr>
          <a:xfrm>
            <a:off x="609600" y="1773238"/>
            <a:ext cx="7491413" cy="3881437"/>
          </a:xfrm>
        </p:spPr>
        <p:txBody>
          <a:bodyPr/>
          <a:lstStyle/>
          <a:p>
            <a:pPr>
              <a:lnSpc>
                <a:spcPct val="90000"/>
              </a:lnSpc>
            </a:pPr>
            <a:r>
              <a:rPr lang="lv-LV" altLang="lv-LV" sz="2000" b="1" dirty="0">
                <a:solidFill>
                  <a:srgbClr val="006600"/>
                </a:solidFill>
              </a:rPr>
              <a:t>SHARED VALUES</a:t>
            </a:r>
            <a:r>
              <a:rPr lang="lv-LV" altLang="lv-LV" sz="2000" dirty="0">
                <a:solidFill>
                  <a:srgbClr val="006600"/>
                </a:solidFill>
              </a:rPr>
              <a:t> – kopīgās vērtības, ko iedzīvinājusi nometne darbiniekos.  Tā ir nometnes kultūra un ētika, kas ir „ ieaudzināta”  darbinieku kolektīvā un dalībniekos</a:t>
            </a:r>
          </a:p>
          <a:p>
            <a:pPr>
              <a:lnSpc>
                <a:spcPct val="90000"/>
              </a:lnSpc>
            </a:pPr>
            <a:r>
              <a:rPr lang="lv-LV" altLang="lv-LV" sz="2000" b="1" dirty="0">
                <a:solidFill>
                  <a:srgbClr val="006600"/>
                </a:solidFill>
              </a:rPr>
              <a:t>STRATEGY</a:t>
            </a:r>
            <a:r>
              <a:rPr lang="lv-LV" altLang="lv-LV" sz="2000" dirty="0">
                <a:solidFill>
                  <a:srgbClr val="006600"/>
                </a:solidFill>
              </a:rPr>
              <a:t> </a:t>
            </a:r>
            <a:r>
              <a:rPr lang="lv-LV" altLang="lv-LV" sz="2000" dirty="0"/>
              <a:t>– </a:t>
            </a:r>
            <a:r>
              <a:rPr lang="lv-LV" altLang="lv-LV" sz="2000" dirty="0">
                <a:solidFill>
                  <a:srgbClr val="006600"/>
                </a:solidFill>
              </a:rPr>
              <a:t>stratēģija,</a:t>
            </a:r>
            <a:r>
              <a:rPr lang="lv-LV" altLang="lv-LV" sz="2000" dirty="0"/>
              <a:t> </a:t>
            </a:r>
            <a:r>
              <a:rPr lang="lv-LV" altLang="lv-LV" sz="2000" dirty="0">
                <a:solidFill>
                  <a:srgbClr val="006600"/>
                </a:solidFill>
              </a:rPr>
              <a:t>izvēlētais plāns, kā noturēt un attīstīt pievienoto vērtību konkurences apstākļos</a:t>
            </a:r>
            <a:endParaRPr lang="lv-LV" altLang="lv-LV" sz="2000" b="1" dirty="0">
              <a:solidFill>
                <a:srgbClr val="006600"/>
              </a:solidFill>
            </a:endParaRPr>
          </a:p>
          <a:p>
            <a:pPr>
              <a:lnSpc>
                <a:spcPct val="90000"/>
              </a:lnSpc>
            </a:pPr>
            <a:r>
              <a:rPr lang="lv-LV" altLang="lv-LV" sz="2000" b="1" dirty="0">
                <a:solidFill>
                  <a:srgbClr val="006600"/>
                </a:solidFill>
              </a:rPr>
              <a:t>STRUCTURE</a:t>
            </a:r>
            <a:r>
              <a:rPr lang="lv-LV" altLang="lv-LV" sz="2000" dirty="0">
                <a:solidFill>
                  <a:srgbClr val="006600"/>
                </a:solidFill>
              </a:rPr>
              <a:t> – nometnes struktūra un kurš kuram atskaitās</a:t>
            </a:r>
            <a:endParaRPr lang="lv-LV" altLang="lv-LV" sz="2000" b="1" dirty="0">
              <a:solidFill>
                <a:srgbClr val="006600"/>
              </a:solidFill>
            </a:endParaRPr>
          </a:p>
          <a:p>
            <a:pPr>
              <a:lnSpc>
                <a:spcPct val="90000"/>
              </a:lnSpc>
            </a:pPr>
            <a:r>
              <a:rPr lang="lv-LV" altLang="lv-LV" sz="2000" b="1" dirty="0">
                <a:solidFill>
                  <a:srgbClr val="006600"/>
                </a:solidFill>
              </a:rPr>
              <a:t>SYSTEMS</a:t>
            </a:r>
            <a:r>
              <a:rPr lang="lv-LV" altLang="lv-LV" sz="2000" dirty="0">
                <a:solidFill>
                  <a:srgbClr val="006600"/>
                </a:solidFill>
              </a:rPr>
              <a:t> – ikdienas aktivitātes un procesi, kuros tiek iesaistīti darbinieki, lai paveiktu sev uzdotos pienākumus</a:t>
            </a:r>
            <a:endParaRPr lang="lv-LV" altLang="lv-LV" sz="2000" b="1" dirty="0">
              <a:solidFill>
                <a:srgbClr val="006600"/>
              </a:solidFill>
            </a:endParaRPr>
          </a:p>
          <a:p>
            <a:pPr>
              <a:lnSpc>
                <a:spcPct val="90000"/>
              </a:lnSpc>
            </a:pPr>
            <a:r>
              <a:rPr lang="lv-LV" altLang="lv-LV" sz="2000" b="1" dirty="0">
                <a:solidFill>
                  <a:srgbClr val="006600"/>
                </a:solidFill>
              </a:rPr>
              <a:t>STAFF</a:t>
            </a:r>
            <a:r>
              <a:rPr lang="lv-LV" altLang="lv-LV" sz="2000" dirty="0">
                <a:solidFill>
                  <a:srgbClr val="006600"/>
                </a:solidFill>
              </a:rPr>
              <a:t> – darbinieki un viņu vispārējās spējas</a:t>
            </a:r>
            <a:endParaRPr lang="lv-LV" altLang="lv-LV" sz="2000" b="1" dirty="0">
              <a:solidFill>
                <a:srgbClr val="006600"/>
              </a:solidFill>
            </a:endParaRPr>
          </a:p>
          <a:p>
            <a:pPr>
              <a:lnSpc>
                <a:spcPct val="90000"/>
              </a:lnSpc>
            </a:pPr>
            <a:r>
              <a:rPr lang="lv-LV" altLang="lv-LV" sz="2000" b="1" dirty="0">
                <a:solidFill>
                  <a:srgbClr val="006600"/>
                </a:solidFill>
              </a:rPr>
              <a:t>SKILLS</a:t>
            </a:r>
            <a:r>
              <a:rPr lang="lv-LV" altLang="lv-LV" sz="2000" dirty="0">
                <a:solidFill>
                  <a:srgbClr val="006600"/>
                </a:solidFill>
              </a:rPr>
              <a:t> – šī brīža darbinieku prasmes un kompetences, lai strādātu nometnes labā</a:t>
            </a:r>
            <a:endParaRPr lang="lv-LV" altLang="lv-LV" sz="2000" b="1" dirty="0">
              <a:solidFill>
                <a:srgbClr val="006600"/>
              </a:solidFill>
            </a:endParaRPr>
          </a:p>
          <a:p>
            <a:pPr>
              <a:lnSpc>
                <a:spcPct val="90000"/>
              </a:lnSpc>
            </a:pPr>
            <a:r>
              <a:rPr lang="lv-LV" altLang="lv-LV" sz="2000" b="1" dirty="0">
                <a:solidFill>
                  <a:srgbClr val="006600"/>
                </a:solidFill>
              </a:rPr>
              <a:t>STYLE</a:t>
            </a:r>
            <a:r>
              <a:rPr lang="lv-LV" altLang="lv-LV" sz="2000" dirty="0">
                <a:solidFill>
                  <a:srgbClr val="006600"/>
                </a:solidFill>
              </a:rPr>
              <a:t> – vadības stils un sadarbība darbinieku starpā</a:t>
            </a:r>
            <a:endParaRPr lang="lv-LV" altLang="lv-LV" sz="2000" b="1" dirty="0">
              <a:solidFill>
                <a:srgbClr val="006600"/>
              </a:solidFill>
            </a:endParaRPr>
          </a:p>
        </p:txBody>
      </p:sp>
    </p:spTree>
  </p:cSld>
  <p:clrMapOvr>
    <a:masterClrMapping/>
  </p:clrMapOvr>
  <p:transition spd="slow"/>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Title 1">
            <a:extLst>
              <a:ext uri="{FF2B5EF4-FFF2-40B4-BE49-F238E27FC236}">
                <a16:creationId xmlns:a16="http://schemas.microsoft.com/office/drawing/2014/main" id="{0E435659-56DE-4D1D-9D23-6C5BA2AC9C8F}"/>
              </a:ext>
            </a:extLst>
          </p:cNvPr>
          <p:cNvSpPr>
            <a:spLocks noGrp="1"/>
          </p:cNvSpPr>
          <p:nvPr>
            <p:ph type="ctrTitle"/>
          </p:nvPr>
        </p:nvSpPr>
        <p:spPr>
          <a:xfrm>
            <a:off x="685800" y="687388"/>
            <a:ext cx="7772400" cy="4435475"/>
          </a:xfrm>
        </p:spPr>
        <p:txBody>
          <a:bodyPr/>
          <a:lstStyle/>
          <a:p>
            <a:pPr eaLnBrk="1" hangingPunct="1"/>
            <a:br>
              <a:rPr lang="en-US" altLang="lv-LV" sz="6000">
                <a:solidFill>
                  <a:srgbClr val="0A5378"/>
                </a:solidFill>
                <a:latin typeface="Futura Condensed"/>
                <a:ea typeface="Futura Condensed"/>
                <a:cs typeface="Futura Condensed"/>
              </a:rPr>
            </a:br>
            <a:br>
              <a:rPr lang="en-US" altLang="lv-LV">
                <a:solidFill>
                  <a:srgbClr val="0A5378"/>
                </a:solidFill>
                <a:latin typeface="Futura Condensed"/>
                <a:ea typeface="Futura Condensed"/>
                <a:cs typeface="Futura Condensed"/>
              </a:rPr>
            </a:br>
            <a:br>
              <a:rPr lang="en-US" altLang="lv-LV">
                <a:solidFill>
                  <a:srgbClr val="0A5378"/>
                </a:solidFill>
                <a:latin typeface="Futura Condensed"/>
                <a:ea typeface="Futura Condensed"/>
                <a:cs typeface="Futura Condensed"/>
              </a:rPr>
            </a:br>
            <a:br>
              <a:rPr lang="en-US" altLang="lv-LV">
                <a:solidFill>
                  <a:srgbClr val="0A5378"/>
                </a:solidFill>
                <a:latin typeface="Futura Condensed"/>
                <a:ea typeface="Futura Condensed"/>
                <a:cs typeface="Futura Condensed"/>
              </a:rPr>
            </a:br>
            <a:endParaRPr lang="en-US" altLang="lv-LV">
              <a:solidFill>
                <a:srgbClr val="0A5378"/>
              </a:solidFill>
              <a:latin typeface="Futura Condensed"/>
              <a:ea typeface="Futura Condensed"/>
              <a:cs typeface="Futura Condensed"/>
            </a:endParaRPr>
          </a:p>
        </p:txBody>
      </p:sp>
      <p:sp>
        <p:nvSpPr>
          <p:cNvPr id="65539" name="TextBox 3">
            <a:extLst>
              <a:ext uri="{FF2B5EF4-FFF2-40B4-BE49-F238E27FC236}">
                <a16:creationId xmlns:a16="http://schemas.microsoft.com/office/drawing/2014/main" id="{4AAFEF46-BF3E-4F1F-8ACC-47AC6D5ABF95}"/>
              </a:ext>
            </a:extLst>
          </p:cNvPr>
          <p:cNvSpPr txBox="1">
            <a:spLocks noChangeArrowheads="1"/>
          </p:cNvSpPr>
          <p:nvPr/>
        </p:nvSpPr>
        <p:spPr bwMode="auto">
          <a:xfrm>
            <a:off x="1043608" y="1637195"/>
            <a:ext cx="6336704" cy="3583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ctr">
              <a:lnSpc>
                <a:spcPct val="120000"/>
              </a:lnSpc>
              <a:spcBef>
                <a:spcPct val="0"/>
              </a:spcBef>
              <a:buClrTx/>
              <a:buSzTx/>
              <a:buFontTx/>
              <a:buNone/>
            </a:pPr>
            <a:r>
              <a:rPr lang="lv-LV" altLang="lv-LV" sz="3200" dirty="0">
                <a:solidFill>
                  <a:srgbClr val="006600"/>
                </a:solidFill>
                <a:latin typeface="Arial" panose="020B0604020202020204" pitchFamily="34" charset="0"/>
                <a:cs typeface="Arial" panose="020B0604020202020204" pitchFamily="34" charset="0"/>
              </a:rPr>
              <a:t>Paldies par sadarbību! </a:t>
            </a:r>
          </a:p>
          <a:p>
            <a:pPr algn="ctr">
              <a:lnSpc>
                <a:spcPct val="120000"/>
              </a:lnSpc>
              <a:spcBef>
                <a:spcPct val="0"/>
              </a:spcBef>
              <a:buClrTx/>
              <a:buSzTx/>
              <a:buFontTx/>
              <a:buNone/>
            </a:pPr>
            <a:r>
              <a:rPr lang="lv-LV" altLang="lv-LV" sz="3200" dirty="0">
                <a:solidFill>
                  <a:srgbClr val="006600"/>
                </a:solidFill>
                <a:latin typeface="Arial" panose="020B0604020202020204" pitchFamily="34" charset="0"/>
                <a:cs typeface="Arial" panose="020B0604020202020204" pitchFamily="34" charset="0"/>
              </a:rPr>
              <a:t>Lai Jums izdodas veiksmīgas un pieprasītas nometnes!</a:t>
            </a:r>
          </a:p>
          <a:p>
            <a:pPr algn="ctr">
              <a:lnSpc>
                <a:spcPct val="120000"/>
              </a:lnSpc>
              <a:spcBef>
                <a:spcPct val="0"/>
              </a:spcBef>
              <a:buClrTx/>
              <a:buSzTx/>
              <a:buFontTx/>
              <a:buNone/>
            </a:pPr>
            <a:r>
              <a:rPr lang="en-US" altLang="lv-LV" sz="3200" dirty="0">
                <a:solidFill>
                  <a:srgbClr val="006600"/>
                </a:solidFill>
                <a:latin typeface="Arial" panose="020B0604020202020204" pitchFamily="34" charset="0"/>
                <a:cs typeface="Arial" panose="020B0604020202020204" pitchFamily="34" charset="0"/>
              </a:rPr>
              <a:t>Arnolds Brūders</a:t>
            </a:r>
          </a:p>
          <a:p>
            <a:pPr algn="ctr">
              <a:lnSpc>
                <a:spcPct val="120000"/>
              </a:lnSpc>
              <a:spcBef>
                <a:spcPct val="0"/>
              </a:spcBef>
              <a:buClrTx/>
              <a:buSzTx/>
              <a:buFontTx/>
              <a:buNone/>
            </a:pPr>
            <a:r>
              <a:rPr lang="en-US" altLang="lv-LV" sz="3200" dirty="0" err="1">
                <a:solidFill>
                  <a:srgbClr val="006600"/>
                </a:solidFill>
                <a:latin typeface="Arial" panose="020B0604020202020204" pitchFamily="34" charset="0"/>
                <a:cs typeface="Arial" panose="020B0604020202020204" pitchFamily="34" charset="0"/>
              </a:rPr>
              <a:t>arnolds.bruders</a:t>
            </a:r>
            <a:r>
              <a:rPr lang="lv-LV" altLang="lv-LV" sz="3200" dirty="0">
                <a:solidFill>
                  <a:srgbClr val="006600"/>
                </a:solidFill>
                <a:latin typeface="Arial" panose="020B0604020202020204" pitchFamily="34" charset="0"/>
                <a:cs typeface="Arial" panose="020B0604020202020204" pitchFamily="34" charset="0"/>
              </a:rPr>
              <a:t>777</a:t>
            </a:r>
            <a:r>
              <a:rPr lang="en-US" altLang="lv-LV" sz="3200" dirty="0">
                <a:solidFill>
                  <a:srgbClr val="006600"/>
                </a:solidFill>
                <a:latin typeface="Arial" panose="020B0604020202020204" pitchFamily="34" charset="0"/>
                <a:cs typeface="Arial" panose="020B0604020202020204" pitchFamily="34" charset="0"/>
              </a:rPr>
              <a:t>@</a:t>
            </a:r>
            <a:r>
              <a:rPr lang="lv-LV" altLang="lv-LV" sz="3200" dirty="0" err="1">
                <a:solidFill>
                  <a:srgbClr val="006600"/>
                </a:solidFill>
                <a:latin typeface="Arial" panose="020B0604020202020204" pitchFamily="34" charset="0"/>
                <a:cs typeface="Arial" panose="020B0604020202020204" pitchFamily="34" charset="0"/>
              </a:rPr>
              <a:t>gmail.com</a:t>
            </a:r>
            <a:endParaRPr lang="en-US" altLang="lv-LV" sz="3200" dirty="0">
              <a:solidFill>
                <a:srgbClr val="006600"/>
              </a:solidFill>
              <a:latin typeface="Arial" panose="020B0604020202020204" pitchFamily="34" charset="0"/>
              <a:cs typeface="Arial" panose="020B0604020202020204" pitchFamily="34" charset="0"/>
            </a:endParaRPr>
          </a:p>
          <a:p>
            <a:pPr algn="ctr">
              <a:lnSpc>
                <a:spcPct val="120000"/>
              </a:lnSpc>
              <a:spcBef>
                <a:spcPct val="0"/>
              </a:spcBef>
              <a:buClrTx/>
              <a:buSzTx/>
              <a:buFontTx/>
              <a:buNone/>
            </a:pPr>
            <a:r>
              <a:rPr lang="lv-LV" altLang="lv-LV" sz="3200" dirty="0">
                <a:solidFill>
                  <a:srgbClr val="006600"/>
                </a:solidFill>
                <a:latin typeface="Arial" panose="020B0604020202020204" pitchFamily="34" charset="0"/>
                <a:cs typeface="Arial" panose="020B0604020202020204" pitchFamily="34" charset="0"/>
              </a:rPr>
              <a:t>29722855</a:t>
            </a:r>
          </a:p>
        </p:txBody>
      </p:sp>
    </p:spTree>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Virsraksts 1">
            <a:extLst>
              <a:ext uri="{FF2B5EF4-FFF2-40B4-BE49-F238E27FC236}">
                <a16:creationId xmlns:a16="http://schemas.microsoft.com/office/drawing/2014/main" id="{752202F9-79A8-4BE0-AFB5-9B66EAF0A7B0}"/>
              </a:ext>
            </a:extLst>
          </p:cNvPr>
          <p:cNvSpPr>
            <a:spLocks noGrp="1"/>
          </p:cNvSpPr>
          <p:nvPr>
            <p:ph type="title" idx="4294967295"/>
          </p:nvPr>
        </p:nvSpPr>
        <p:spPr>
          <a:xfrm>
            <a:off x="457200" y="274638"/>
            <a:ext cx="8229600" cy="633412"/>
          </a:xfrm>
        </p:spPr>
        <p:txBody>
          <a:bodyPr/>
          <a:lstStyle/>
          <a:p>
            <a:r>
              <a:rPr lang="lv-LV" altLang="lv-LV" b="1">
                <a:solidFill>
                  <a:srgbClr val="800000"/>
                </a:solidFill>
              </a:rPr>
              <a:t>PROJEKTA JĒDZIENA IZPRATNE</a:t>
            </a:r>
            <a:endParaRPr lang="ru-RU" altLang="lv-LV">
              <a:solidFill>
                <a:srgbClr val="800000"/>
              </a:solidFill>
            </a:endParaRPr>
          </a:p>
        </p:txBody>
      </p:sp>
      <p:sp>
        <p:nvSpPr>
          <p:cNvPr id="13315" name="Satura vietturis 2">
            <a:extLst>
              <a:ext uri="{FF2B5EF4-FFF2-40B4-BE49-F238E27FC236}">
                <a16:creationId xmlns:a16="http://schemas.microsoft.com/office/drawing/2014/main" id="{8996CD1E-F589-42A4-9A2E-70C59FCD5411}"/>
              </a:ext>
            </a:extLst>
          </p:cNvPr>
          <p:cNvSpPr>
            <a:spLocks noGrp="1"/>
          </p:cNvSpPr>
          <p:nvPr>
            <p:ph idx="4294967295"/>
          </p:nvPr>
        </p:nvSpPr>
        <p:spPr>
          <a:xfrm>
            <a:off x="457200" y="908050"/>
            <a:ext cx="8229600" cy="5218113"/>
          </a:xfrm>
        </p:spPr>
        <p:txBody>
          <a:bodyPr/>
          <a:lstStyle/>
          <a:p>
            <a:r>
              <a:rPr lang="lv-LV" altLang="lv-LV" sz="2800" dirty="0">
                <a:solidFill>
                  <a:srgbClr val="800000"/>
                </a:solidFill>
              </a:rPr>
              <a:t>DEFINĪCIJA </a:t>
            </a:r>
            <a:r>
              <a:rPr lang="lv-LV" altLang="lv-LV" sz="2800" dirty="0">
                <a:solidFill>
                  <a:srgbClr val="006600"/>
                </a:solidFill>
              </a:rPr>
              <a:t>(ISO 9000:200): pasākums, „ko raksturo nosacījumu vienreizīgums to kopumā, piemēram, izvirzītie mērķi, personāla, finanšu, laika un citi ierobežojumi, norobežošanās no citiem pasākumiem, projektam raksturīgā organizācija”.</a:t>
            </a:r>
          </a:p>
          <a:p>
            <a:endParaRPr lang="ru-RU" altLang="lv-LV" sz="2800" dirty="0">
              <a:solidFill>
                <a:srgbClr val="006600"/>
              </a:solidFill>
            </a:endParaRPr>
          </a:p>
        </p:txBody>
      </p:sp>
    </p:spTree>
  </p:cSld>
  <p:clrMapOvr>
    <a:masterClrMapping/>
  </p:clrMapOvr>
  <p:transition spd="slow"/>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Virsraksts 1">
            <a:extLst>
              <a:ext uri="{FF2B5EF4-FFF2-40B4-BE49-F238E27FC236}">
                <a16:creationId xmlns:a16="http://schemas.microsoft.com/office/drawing/2014/main" id="{8F5FFB3F-1657-4BCC-BAD3-13671C78057D}"/>
              </a:ext>
            </a:extLst>
          </p:cNvPr>
          <p:cNvSpPr>
            <a:spLocks noGrp="1"/>
          </p:cNvSpPr>
          <p:nvPr>
            <p:ph type="title" idx="4294967295"/>
          </p:nvPr>
        </p:nvSpPr>
        <p:spPr>
          <a:xfrm>
            <a:off x="457200" y="274638"/>
            <a:ext cx="8229600" cy="633412"/>
          </a:xfrm>
        </p:spPr>
        <p:txBody>
          <a:bodyPr/>
          <a:lstStyle/>
          <a:p>
            <a:r>
              <a:rPr lang="lv-LV" altLang="lv-LV" sz="3200" b="1">
                <a:solidFill>
                  <a:srgbClr val="800000"/>
                </a:solidFill>
              </a:rPr>
              <a:t>PROJEKTA JĒDZIENA IZPRATNE</a:t>
            </a:r>
            <a:endParaRPr lang="ru-RU" altLang="lv-LV" sz="3200">
              <a:solidFill>
                <a:srgbClr val="800000"/>
              </a:solidFill>
            </a:endParaRPr>
          </a:p>
        </p:txBody>
      </p:sp>
      <p:sp>
        <p:nvSpPr>
          <p:cNvPr id="14339" name="Satura vietturis 2">
            <a:extLst>
              <a:ext uri="{FF2B5EF4-FFF2-40B4-BE49-F238E27FC236}">
                <a16:creationId xmlns:a16="http://schemas.microsoft.com/office/drawing/2014/main" id="{6B223BC3-2AD3-4B97-B791-36E136D39DEB}"/>
              </a:ext>
            </a:extLst>
          </p:cNvPr>
          <p:cNvSpPr>
            <a:spLocks noGrp="1"/>
          </p:cNvSpPr>
          <p:nvPr>
            <p:ph idx="4294967295"/>
          </p:nvPr>
        </p:nvSpPr>
        <p:spPr>
          <a:xfrm>
            <a:off x="457200" y="908050"/>
            <a:ext cx="8229600" cy="5218113"/>
          </a:xfrm>
        </p:spPr>
        <p:txBody>
          <a:bodyPr/>
          <a:lstStyle/>
          <a:p>
            <a:r>
              <a:rPr lang="lv-LV" altLang="lv-LV" sz="2800" dirty="0">
                <a:solidFill>
                  <a:srgbClr val="800000"/>
                </a:solidFill>
              </a:rPr>
              <a:t>Projekta pazīmes:</a:t>
            </a:r>
          </a:p>
          <a:p>
            <a:pPr>
              <a:spcBef>
                <a:spcPts val="600"/>
              </a:spcBef>
              <a:buFontTx/>
              <a:buChar char="•"/>
            </a:pPr>
            <a:r>
              <a:rPr lang="lv-LV" altLang="lv-LV" sz="2400" dirty="0">
                <a:solidFill>
                  <a:srgbClr val="006600"/>
                </a:solidFill>
              </a:rPr>
              <a:t>Komplekss, novatorisks, vienreizīgs uzdevums;</a:t>
            </a:r>
          </a:p>
          <a:p>
            <a:pPr>
              <a:spcBef>
                <a:spcPts val="600"/>
              </a:spcBef>
              <a:buFontTx/>
              <a:buChar char="•"/>
            </a:pPr>
            <a:r>
              <a:rPr lang="lv-LV" altLang="lv-LV" sz="2400" dirty="0">
                <a:solidFill>
                  <a:srgbClr val="006600"/>
                </a:solidFill>
              </a:rPr>
              <a:t>Norobežošanās no rutīnas darba;</a:t>
            </a:r>
          </a:p>
          <a:p>
            <a:pPr>
              <a:spcBef>
                <a:spcPts val="600"/>
              </a:spcBef>
              <a:buFontTx/>
              <a:buChar char="•"/>
            </a:pPr>
            <a:r>
              <a:rPr lang="lv-LV" altLang="lv-LV" sz="2400" dirty="0">
                <a:solidFill>
                  <a:srgbClr val="006600"/>
                </a:solidFill>
              </a:rPr>
              <a:t>Formulēti mērķi;</a:t>
            </a:r>
          </a:p>
          <a:p>
            <a:pPr>
              <a:spcBef>
                <a:spcPts val="600"/>
              </a:spcBef>
              <a:buFontTx/>
              <a:buChar char="•"/>
            </a:pPr>
            <a:r>
              <a:rPr lang="lv-LV" altLang="lv-LV" sz="2400" dirty="0">
                <a:solidFill>
                  <a:srgbClr val="006600"/>
                </a:solidFill>
              </a:rPr>
              <a:t>Ierobežojumi finansiālā un iesaistītā personāla ziņā (plānotie resursi);</a:t>
            </a:r>
          </a:p>
          <a:p>
            <a:pPr>
              <a:spcBef>
                <a:spcPts val="600"/>
              </a:spcBef>
              <a:buFontTx/>
              <a:buChar char="•"/>
            </a:pPr>
            <a:r>
              <a:rPr lang="lv-LV" altLang="lv-LV" sz="2400" dirty="0">
                <a:solidFill>
                  <a:srgbClr val="006600"/>
                </a:solidFill>
              </a:rPr>
              <a:t>Laika ierobežojums- skaidri definēts sākums un plānots noslēgums;</a:t>
            </a:r>
          </a:p>
          <a:p>
            <a:pPr>
              <a:spcBef>
                <a:spcPts val="600"/>
              </a:spcBef>
              <a:buFontTx/>
              <a:buChar char="•"/>
            </a:pPr>
            <a:r>
              <a:rPr lang="lv-LV" altLang="lv-LV" sz="2400" dirty="0">
                <a:solidFill>
                  <a:srgbClr val="006600"/>
                </a:solidFill>
              </a:rPr>
              <a:t>Vairāku darbinieku vai nodaļu sadarbība profesionālā līmenī;</a:t>
            </a:r>
          </a:p>
          <a:p>
            <a:pPr>
              <a:spcBef>
                <a:spcPts val="600"/>
              </a:spcBef>
              <a:buFontTx/>
              <a:buChar char="•"/>
            </a:pPr>
            <a:r>
              <a:rPr lang="lv-LV" altLang="lv-LV" sz="2400" dirty="0">
                <a:solidFill>
                  <a:srgbClr val="006600"/>
                </a:solidFill>
              </a:rPr>
              <a:t>Pašu izveidota organizācijas forma;</a:t>
            </a:r>
          </a:p>
          <a:p>
            <a:pPr>
              <a:spcBef>
                <a:spcPts val="600"/>
              </a:spcBef>
              <a:buFontTx/>
              <a:buChar char="•"/>
            </a:pPr>
            <a:r>
              <a:rPr lang="lv-LV" altLang="lv-LV" sz="2400" dirty="0">
                <a:solidFill>
                  <a:srgbClr val="006600"/>
                </a:solidFill>
              </a:rPr>
              <a:t>Ārējs vai uzņēmumā strādājošs uzdevuma devējs;</a:t>
            </a:r>
          </a:p>
          <a:p>
            <a:pPr>
              <a:spcBef>
                <a:spcPts val="600"/>
              </a:spcBef>
              <a:buFontTx/>
              <a:buChar char="•"/>
            </a:pPr>
            <a:r>
              <a:rPr lang="lv-LV" altLang="lv-LV" sz="2400" dirty="0">
                <a:solidFill>
                  <a:srgbClr val="006600"/>
                </a:solidFill>
              </a:rPr>
              <a:t>Kontroles instanču pārraudzība.</a:t>
            </a:r>
          </a:p>
          <a:p>
            <a:pPr>
              <a:spcBef>
                <a:spcPts val="600"/>
              </a:spcBef>
            </a:pPr>
            <a:endParaRPr lang="ru-RU" altLang="lv-LV" sz="2400" dirty="0">
              <a:solidFill>
                <a:srgbClr val="006600"/>
              </a:solidFill>
            </a:endParaRPr>
          </a:p>
        </p:txBody>
      </p:sp>
    </p:spTree>
  </p:cSld>
  <p:clrMapOvr>
    <a:masterClrMapping/>
  </p:clrMapOvr>
  <p:transition spd="slow"/>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a:extLst>
              <a:ext uri="{FF2B5EF4-FFF2-40B4-BE49-F238E27FC236}">
                <a16:creationId xmlns:a16="http://schemas.microsoft.com/office/drawing/2014/main" id="{E3DC8746-F147-437E-87DB-25C800CEA688}"/>
              </a:ext>
            </a:extLst>
          </p:cNvPr>
          <p:cNvSpPr>
            <a:spLocks noGrp="1" noChangeArrowheads="1"/>
          </p:cNvSpPr>
          <p:nvPr>
            <p:ph type="title"/>
          </p:nvPr>
        </p:nvSpPr>
        <p:spPr/>
        <p:txBody>
          <a:bodyPr/>
          <a:lstStyle/>
          <a:p>
            <a:r>
              <a:rPr lang="lv-LV" altLang="lv-LV">
                <a:solidFill>
                  <a:srgbClr val="800000"/>
                </a:solidFill>
              </a:rPr>
              <a:t>SĀKAM</a:t>
            </a:r>
            <a:endParaRPr lang="lv-LV" altLang="lv-LV" b="1">
              <a:solidFill>
                <a:srgbClr val="800000"/>
              </a:solidFill>
            </a:endParaRPr>
          </a:p>
        </p:txBody>
      </p:sp>
      <p:sp>
        <p:nvSpPr>
          <p:cNvPr id="14339" name="Rectangle 3">
            <a:extLst>
              <a:ext uri="{FF2B5EF4-FFF2-40B4-BE49-F238E27FC236}">
                <a16:creationId xmlns:a16="http://schemas.microsoft.com/office/drawing/2014/main" id="{3ED1F5EB-8CB4-4DB2-B764-01E27AEA4D5A}"/>
              </a:ext>
            </a:extLst>
          </p:cNvPr>
          <p:cNvSpPr>
            <a:spLocks noGrp="1" noChangeArrowheads="1"/>
          </p:cNvSpPr>
          <p:nvPr>
            <p:ph type="body" idx="1"/>
          </p:nvPr>
        </p:nvSpPr>
        <p:spPr>
          <a:xfrm>
            <a:off x="609600" y="1773238"/>
            <a:ext cx="7491413" cy="3881437"/>
          </a:xfrm>
        </p:spPr>
        <p:txBody>
          <a:bodyPr/>
          <a:lstStyle/>
          <a:p>
            <a:pPr>
              <a:lnSpc>
                <a:spcPct val="90000"/>
              </a:lnSpc>
              <a:defRPr/>
            </a:pPr>
            <a:r>
              <a:rPr lang="lv-LV" altLang="lv-LV" sz="3200" dirty="0">
                <a:solidFill>
                  <a:srgbClr val="006600"/>
                </a:solidFill>
              </a:rPr>
              <a:t>Definējam vērtības, vienojamies par tām</a:t>
            </a:r>
          </a:p>
          <a:p>
            <a:pPr>
              <a:lnSpc>
                <a:spcPct val="90000"/>
              </a:lnSpc>
              <a:defRPr/>
            </a:pPr>
            <a:r>
              <a:rPr lang="lv-LV" altLang="lv-LV" sz="3200" dirty="0">
                <a:solidFill>
                  <a:srgbClr val="006600"/>
                </a:solidFill>
              </a:rPr>
              <a:t>Vienojamies par nometnes misiju</a:t>
            </a:r>
          </a:p>
          <a:p>
            <a:pPr>
              <a:lnSpc>
                <a:spcPct val="90000"/>
              </a:lnSpc>
              <a:defRPr/>
            </a:pPr>
            <a:r>
              <a:rPr lang="lv-LV" altLang="lv-LV" sz="3200" dirty="0">
                <a:solidFill>
                  <a:srgbClr val="006600"/>
                </a:solidFill>
              </a:rPr>
              <a:t>Vienojamies par nometnes vīziju</a:t>
            </a:r>
          </a:p>
          <a:p>
            <a:pPr>
              <a:lnSpc>
                <a:spcPct val="90000"/>
              </a:lnSpc>
              <a:defRPr/>
            </a:pPr>
            <a:r>
              <a:rPr lang="lv-LV" altLang="lv-LV" sz="3200" dirty="0">
                <a:solidFill>
                  <a:srgbClr val="006600"/>
                </a:solidFill>
              </a:rPr>
              <a:t>Vienojamies par nometnes filozofisko moto</a:t>
            </a:r>
          </a:p>
          <a:p>
            <a:pPr>
              <a:lnSpc>
                <a:spcPct val="90000"/>
              </a:lnSpc>
              <a:defRPr/>
            </a:pPr>
            <a:r>
              <a:rPr lang="lv-LV" altLang="lv-LV" sz="3200" dirty="0">
                <a:solidFill>
                  <a:srgbClr val="006600"/>
                </a:solidFill>
              </a:rPr>
              <a:t>Izveidojam nometnes leģendu</a:t>
            </a:r>
          </a:p>
          <a:p>
            <a:pPr>
              <a:lnSpc>
                <a:spcPct val="90000"/>
              </a:lnSpc>
              <a:defRPr/>
            </a:pPr>
            <a:r>
              <a:rPr lang="lv-LV" altLang="lv-LV" sz="3200" dirty="0">
                <a:solidFill>
                  <a:srgbClr val="006600"/>
                </a:solidFill>
              </a:rPr>
              <a:t>Formulējam šīs nometnes virsmērķi un svarīgākos mērķus</a:t>
            </a:r>
          </a:p>
          <a:p>
            <a:pPr marL="0" indent="0">
              <a:lnSpc>
                <a:spcPct val="90000"/>
              </a:lnSpc>
              <a:buFont typeface="Wingdings 3" panose="05040102010807070707" pitchFamily="18" charset="2"/>
              <a:buNone/>
              <a:defRPr/>
            </a:pPr>
            <a:endParaRPr lang="lv-LV" altLang="lv-LV" sz="3200" dirty="0">
              <a:solidFill>
                <a:srgbClr val="006600"/>
              </a:solidFill>
            </a:endParaRPr>
          </a:p>
        </p:txBody>
      </p:sp>
    </p:spTree>
  </p:cSld>
  <p:clrMapOvr>
    <a:masterClrMapping/>
  </p:clrMapOvr>
  <p:transition spd="slow"/>
</p:sld>
</file>

<file path=ppt/theme/theme1.xml><?xml version="1.0" encoding="utf-8"?>
<a:theme xmlns:a="http://schemas.openxmlformats.org/drawingml/2006/main" name="Custom Design">
  <a:themeElements>
    <a:clrScheme name="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fontScheme name="Custom Design">
      <a:majorFont>
        <a:latin typeface="Arial"/>
        <a:ea typeface=""/>
        <a:cs typeface=""/>
      </a:majorFont>
      <a:minorFont>
        <a:latin typeface="Arial"/>
        <a:ea typeface=""/>
        <a:cs typeface=""/>
      </a:minorFont>
    </a:fontScheme>
    <a:fmtScheme name="Iestād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Custom Design">
  <a:themeElements>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Custom Design">
      <a:majorFont>
        <a:latin typeface="Arial"/>
        <a:ea typeface=""/>
        <a:cs typeface=""/>
      </a:majorFont>
      <a:minorFont>
        <a:latin typeface="Arial"/>
        <a:ea typeface=""/>
        <a:cs typeface=""/>
      </a:minorFont>
    </a:fontScheme>
    <a:fmtScheme name="Iestād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dizains">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Iestād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Iestād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Office dizains">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Iestād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Iestād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6645</TotalTime>
  <Words>5899</Words>
  <Application>Microsoft Office PowerPoint</Application>
  <PresentationFormat>Slaidrāde ekrānā (4:3)</PresentationFormat>
  <Paragraphs>555</Paragraphs>
  <Slides>60</Slides>
  <Notes>8</Notes>
  <HiddenSlides>0</HiddenSlides>
  <MMClips>0</MMClips>
  <ScaleCrop>false</ScaleCrop>
  <HeadingPairs>
    <vt:vector size="8" baseType="variant">
      <vt:variant>
        <vt:lpstr>Lietotie fonti</vt:lpstr>
      </vt:variant>
      <vt:variant>
        <vt:i4>10</vt:i4>
      </vt:variant>
      <vt:variant>
        <vt:lpstr>Dizains</vt:lpstr>
      </vt:variant>
      <vt:variant>
        <vt:i4>4</vt:i4>
      </vt:variant>
      <vt:variant>
        <vt:lpstr>Iegulti OLE serveri</vt:lpstr>
      </vt:variant>
      <vt:variant>
        <vt:i4>1</vt:i4>
      </vt:variant>
      <vt:variant>
        <vt:lpstr>Slaidu virsraksti</vt:lpstr>
      </vt:variant>
      <vt:variant>
        <vt:i4>60</vt:i4>
      </vt:variant>
    </vt:vector>
  </HeadingPairs>
  <TitlesOfParts>
    <vt:vector size="75" baseType="lpstr">
      <vt:lpstr>Aptos</vt:lpstr>
      <vt:lpstr>Arial</vt:lpstr>
      <vt:lpstr>Arial</vt:lpstr>
      <vt:lpstr>Calibri</vt:lpstr>
      <vt:lpstr>Futura Condensed</vt:lpstr>
      <vt:lpstr>inherit</vt:lpstr>
      <vt:lpstr>Times New Roman</vt:lpstr>
      <vt:lpstr>Trebuchet MS</vt:lpstr>
      <vt:lpstr>Wingdings</vt:lpstr>
      <vt:lpstr>Wingdings 3</vt:lpstr>
      <vt:lpstr>Custom Design</vt:lpstr>
      <vt:lpstr>1_Custom Design</vt:lpstr>
      <vt:lpstr>Facet</vt:lpstr>
      <vt:lpstr>Office Theme</vt:lpstr>
      <vt:lpstr>Bitmap Image</vt:lpstr>
      <vt:lpstr>LABDIEN!  ŠODIENAS TĒMAS:</vt:lpstr>
      <vt:lpstr>Trīs organizatoriskās un vadības spējas attīstības nodrošināšanai</vt:lpstr>
      <vt:lpstr>Stīvens Kovejs, grāmatas “Septiņi         veiksmīgu cilvēku paradumi” autors </vt:lpstr>
      <vt:lpstr>Stjuarts Batterfīlds, viens no Flickr dibinātājiem </vt:lpstr>
      <vt:lpstr>Marks Benniofs, Salesforce.com  direktoru padomes priekšsēdētājs</vt:lpstr>
      <vt:lpstr>McKinsey „ 7 S”  modelis</vt:lpstr>
      <vt:lpstr>PROJEKTA JĒDZIENA IZPRATNE</vt:lpstr>
      <vt:lpstr>PROJEKTA JĒDZIENA IZPRATNE</vt:lpstr>
      <vt:lpstr>SĀKAM</vt:lpstr>
      <vt:lpstr>PowerPoint prezentācija</vt:lpstr>
      <vt:lpstr>PowerPoint prezentācija</vt:lpstr>
      <vt:lpstr>PowerPoint prezentācija</vt:lpstr>
      <vt:lpstr>PowerPoint prezentācija</vt:lpstr>
      <vt:lpstr>PowerPoint prezentācija</vt:lpstr>
      <vt:lpstr>Projekta nepieciešamības pamatojums </vt:lpstr>
      <vt:lpstr>PowerPoint prezentācija</vt:lpstr>
      <vt:lpstr>PowerPoint prezentācija</vt:lpstr>
      <vt:lpstr>PowerPoint prezentācija</vt:lpstr>
      <vt:lpstr>PowerPoint prezentācija</vt:lpstr>
      <vt:lpstr>PowerPoint prezentācija</vt:lpstr>
      <vt:lpstr>PowerPoint prezentācija</vt:lpstr>
      <vt:lpstr>PowerPoint prezentācija</vt:lpstr>
      <vt:lpstr>PowerPoint prezentācija</vt:lpstr>
      <vt:lpstr>PowerPoint prezentācija</vt:lpstr>
      <vt:lpstr>PowerPoint prezentācija</vt:lpstr>
      <vt:lpstr>Projekta resursi</vt:lpstr>
      <vt:lpstr>Nometnes darbinieki</vt:lpstr>
      <vt:lpstr>Projekta vadība</vt:lpstr>
      <vt:lpstr>Kas ir jākontrolē?</vt:lpstr>
      <vt:lpstr>PowerPoint prezentācija</vt:lpstr>
      <vt:lpstr>PowerPoint prezentācija</vt:lpstr>
      <vt:lpstr>PowerPoint prezentācija</vt:lpstr>
      <vt:lpstr>Darbi pēc nometnes</vt:lpstr>
      <vt:lpstr>Finanšu lietas. Nometnes budžeta plānošanas pamatprincipi: </vt:lpstr>
      <vt:lpstr>Kur dabūt finanses nometnes projekta realizācijai?</vt:lpstr>
      <vt:lpstr>PowerPoint prezentācija</vt:lpstr>
      <vt:lpstr>DARBĪBU KOPUMS “soli pa solim”, lai organizētu bērnu nometni </vt:lpstr>
      <vt:lpstr>DARBĪBU KOPUMS “soli pa solim”, lai organizētu bērnu nometni </vt:lpstr>
      <vt:lpstr>DARBĪBU KOPUMS “soli pa solim”, lai organizētu bērnu nometni </vt:lpstr>
      <vt:lpstr>NOMETNES APRAKSTS MĀJASLAPĀ www.nometnes.gov.lv </vt:lpstr>
      <vt:lpstr>NOMETNES APRAKSTS MĀJASLAPĀ www.nometnes.gov.lv </vt:lpstr>
      <vt:lpstr>PowerPoint prezentācija</vt:lpstr>
      <vt:lpstr>PowerPoint prezentācija</vt:lpstr>
      <vt:lpstr>Lai top labi nometņu apraksti!</vt:lpstr>
      <vt:lpstr>Lai top labi nometņu apraksti!</vt:lpstr>
      <vt:lpstr>NOMETŅU APRAKSTI (visi piemēri ir no www.nometnes.gov.lv publicētajiem nometņu aprakstiem  Neko neizsakoši apraksti:</vt:lpstr>
      <vt:lpstr>NOMETŅU APRAKSTI (visi piemēri ir no www.nometnes.gov.lv publicētajiem nometņu aprakstiem)  Šāds apraksts slēgtajai nometnei ir labs:</vt:lpstr>
      <vt:lpstr>NOMETŅU APRAKSTI (visi piemēri ir no www.nometnes.gov.lv publicētajiem nometņu aprakstiem)  Šāds apraksts slēgtajai nometnei ir labs:</vt:lpstr>
      <vt:lpstr>NOMETŅU APRAKSTI (visi piemēri ir no www.nometnes.gov.lv publicētajiem nometņu aprakstiem</vt:lpstr>
      <vt:lpstr>NOMETŅU APRAKSTI (visi piemēri ir no www.nometnes.gov.lv publicētajiem nometņu aprakstiem</vt:lpstr>
      <vt:lpstr>NOMETŅU APRAKSTI (visi piemēri ir no www.nometnes.gov.lv publicētajiem nometņu aprakstiem</vt:lpstr>
      <vt:lpstr>NOMETŅU APRAKSTI (visi piemēri ir no www.nometnes.gov.lv publicētajiem nometņu aprakstiem</vt:lpstr>
      <vt:lpstr>NOMETŅU APRAKSTI (visi piemēri ir no www.nometnes.gov.lv publicētajiem nometņu aprakstiem)</vt:lpstr>
      <vt:lpstr>NOMETŅU APRAKSTI (visi piemēri ir no www.nometnes.gov.lv publicētajiem nometņu aprakstiem)</vt:lpstr>
      <vt:lpstr>DARBĪBU KOPUMS “soli pa solim”, lai organizētu bērnu nometni </vt:lpstr>
      <vt:lpstr>DARBĪBU KOPUMS “soli pa solim”, lai organizētu bērnu nometni </vt:lpstr>
      <vt:lpstr>DARBĪBU KOPUMS “soli pa solim”, lai organizētu bērnu nometni </vt:lpstr>
      <vt:lpstr>DARBĪBU KOPUMS “soli pa solim”, lai organizētu bērnu nometni </vt:lpstr>
      <vt:lpstr>DARBĪBU KOPUMS “soli pa solim”, lai organizētu bērnu nometni </vt:lpstr>
      <vt:lpstr>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XP</dc:creator>
  <cp:lastModifiedBy>Arnolds Brūders</cp:lastModifiedBy>
  <cp:revision>155</cp:revision>
  <dcterms:created xsi:type="dcterms:W3CDTF">2006-11-04T16:33:53Z</dcterms:created>
  <dcterms:modified xsi:type="dcterms:W3CDTF">2026-03-25T19:54:48Z</dcterms:modified>
</cp:coreProperties>
</file>